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446" r:id="rId2"/>
    <p:sldId id="447" r:id="rId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5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708" userDrawn="1">
          <p15:clr>
            <a:srgbClr val="A4A3A4"/>
          </p15:clr>
        </p15:guide>
        <p15:guide id="4" pos="7242" userDrawn="1">
          <p15:clr>
            <a:srgbClr val="A4A3A4"/>
          </p15:clr>
        </p15:guide>
        <p15:guide id="5" pos="483" userDrawn="1">
          <p15:clr>
            <a:srgbClr val="A4A3A4"/>
          </p15:clr>
        </p15:guide>
        <p15:guide id="6" orient="horz" pos="935" userDrawn="1">
          <p15:clr>
            <a:srgbClr val="A4A3A4"/>
          </p15:clr>
        </p15:guide>
        <p15:guide id="7" orient="horz" pos="1389" userDrawn="1">
          <p15:clr>
            <a:srgbClr val="A4A3A4"/>
          </p15:clr>
        </p15:guide>
        <p15:guide id="8" pos="4067" userDrawn="1">
          <p15:clr>
            <a:srgbClr val="A4A3A4"/>
          </p15:clr>
        </p15:guide>
        <p15:guide id="9" pos="982" userDrawn="1">
          <p15:clr>
            <a:srgbClr val="A4A3A4"/>
          </p15:clr>
        </p15:guide>
        <p15:guide id="10" orient="horz" pos="2296" userDrawn="1">
          <p15:clr>
            <a:srgbClr val="A4A3A4"/>
          </p15:clr>
        </p15:guide>
        <p15:guide id="11" orient="horz" pos="4178" userDrawn="1">
          <p15:clr>
            <a:srgbClr val="A4A3A4"/>
          </p15:clr>
        </p15:guide>
        <p15:guide id="12" orient="horz" pos="1139" userDrawn="1">
          <p15:clr>
            <a:srgbClr val="A4A3A4"/>
          </p15:clr>
        </p15:guide>
        <p15:guide id="13" pos="4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4E2"/>
    <a:srgbClr val="1E30D3"/>
    <a:srgbClr val="043F2D"/>
    <a:srgbClr val="FFFFFF"/>
    <a:srgbClr val="ED7D31"/>
    <a:srgbClr val="0033E7"/>
    <a:srgbClr val="284035"/>
    <a:srgbClr val="2B9184"/>
    <a:srgbClr val="D9D9D9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2" autoAdjust="0"/>
    <p:restoredTop sz="82231" autoAdjust="0"/>
  </p:normalViewPr>
  <p:slideViewPr>
    <p:cSldViewPr snapToGrid="0" showGuides="1">
      <p:cViewPr>
        <p:scale>
          <a:sx n="81" d="100"/>
          <a:sy n="81" d="100"/>
        </p:scale>
        <p:origin x="-432" y="-72"/>
      </p:cViewPr>
      <p:guideLst>
        <p:guide orient="horz" pos="3657"/>
        <p:guide orient="horz" pos="935"/>
        <p:guide orient="horz" pos="1389"/>
        <p:guide orient="horz" pos="2296"/>
        <p:guide orient="horz" pos="4178"/>
        <p:guide orient="horz" pos="1139"/>
        <p:guide pos="3840"/>
        <p:guide pos="1708"/>
        <p:guide pos="7242"/>
        <p:guide pos="483"/>
        <p:guide pos="4067"/>
        <p:guide pos="982"/>
        <p:guide pos="45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C56A1-7A97-497C-B84F-7D965888682C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48292-4087-41A7-8A02-73C6B8E241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391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C868DD4-1C29-5563-11E1-C3EDAB506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947708DD-CDCA-F130-1CF8-D7F493D1A3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54C67134-96A2-4A9C-A353-87CAF96EAA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/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A113191-124C-0BF7-263A-07A28189C5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048292-4087-41A7-8A02-73C6B8E241F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449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D5DEBA8-C077-5DF8-81F6-A950132A9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261505D5-6DBA-D04D-B37A-BDB4428DE9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F8D0B5DF-A6F8-366C-2504-268746F3FB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/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5AC0A24-85C1-91FF-73F8-D1F94F5D7E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048292-4087-41A7-8A02-73C6B8E241F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722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B72221-CF8A-47CB-B647-0788CA231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FFA189C-A5A2-4B25-A285-089CED506F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EBABFFB-9605-409B-856E-6F28A6FE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756A1-F51A-405B-8137-99CAC414C4B7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402E4F1-0180-4A75-A33A-FD4B3688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37E06C9-6C0A-4950-B1D0-EDF6DD5B6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07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591763-E632-43DC-BE6D-467086CC1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5C4D78E-4359-42A3-8286-22A20BAD2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10C9675-E901-4FE4-975E-12B8BAED0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2A3F-17A9-4E24-BE7E-4D8B39A3E560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69BFBEA-4505-4A5D-8A27-4825FC07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FFFD60-68DA-47DD-B4A1-43BE05F4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92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B777A22F-C79B-42E2-8B31-F73094A0E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5EB6F7F-482B-40DA-B0E7-037CF0ED4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CCC9B77-3755-4BC2-9C1E-1EA8667D4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4B5D-2270-476F-B7B4-05D024B6F510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D047234-3129-4C8D-A6B3-3E171EB7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5736158-C38F-4495-B64C-4C252CAB9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29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26CD6C-A5CD-4905-8A72-18564CDC1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C8A6FA-95CA-401B-BB6E-8506CE0EA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45462D8-49C6-40D3-81BC-99CFB196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99773-E29A-49FD-8047-9907874C171C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46BC10D-0ABF-4D50-B2DB-AA4586DC9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55980F3-E69B-415D-AADE-3841BB7F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81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C379D1-F082-41F0-B302-6DCE23613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F35DB7D-E2EA-4086-8B5C-55B114A5D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61F0B7F-6C6D-44C3-B3FE-638526334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1038-29CC-4961-B2DE-5D646C3766F1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06303EB-B6E4-4F99-B2EE-3EFADCA0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4F2328F-0A9C-4A75-992A-3A0585FA3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6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C6FF29-03C9-48B1-9431-06A24B57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8EF37E-9273-4DB7-AF75-86DBCE337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D3DE2B3-149F-4C13-B0AC-5B8F91248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0964BB3-5CA7-4B2C-BAAE-1E9E046D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E883E-5DDD-4AC5-B8F1-324881B4D770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9ADD133-1CDB-4B94-8421-F70D13D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EE2B8BE-65E5-4F46-8B36-19B6AA38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09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17DD9A-CC9D-42AE-9CFE-B8F21F1FB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4F3DD23-7630-4114-8CE6-796636FE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117FBA9-4C21-4684-9B60-82FD9A95F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32497C6-C4F5-4650-9467-77EB28285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D8669B7-986E-4609-866A-F0CE621C4F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938F2B3-BC47-4BC0-9547-7D6AAD9D4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31A3C-968E-4D63-A0A2-164BA8C9D712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211F49E-EC49-42E9-8CA0-5DD108AD3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EA5346B-9EE7-4516-821B-B5B37CFB0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67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9E0299-259E-4EEA-868E-C90B913BE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C0D6F37-E43B-476A-900B-3EB5BC200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16946-9173-42E5-B600-45B4382F98D0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8BD83F7-AD59-4809-9392-095079AFE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68DBB2E-F4E6-4AF7-A7A1-D2427779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5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35D8EA9-7ADF-4185-84AB-52E4CF6D3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8875-ABB3-4B57-8673-2D410B05D54A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FFD8C52-903F-4094-979B-78C38FB2A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E17592A-53CE-4E16-8668-992E6DEF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5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B597F9-F91B-492C-9F67-BC24924DE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9FD9C0-E1AD-4434-9F31-E14611D04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0422E81-7759-42D6-85D3-CC2B9A73E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742A781-3BEE-4F6F-863B-9E2C46DA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30B3-C16A-4460-ADF4-412618158A7C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18A4BA2-3885-48BB-B8D3-0BB259BFB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C43C766-A331-4561-9C82-B9D3264DB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89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371221-D444-45FD-B571-A8A226B60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43508CA-8DA1-4273-BC08-33D721513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FFE73D3-E305-4B1B-BBC8-43D0327D5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853305E-E020-41FC-9C27-670A99025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8C44-9EE7-4B1D-99DE-630925817612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AF9A26B-D7AB-44E4-8EBA-B8AE7E86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D059D1B-098C-48C6-90F4-9C026FB8B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0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16FC09-32C2-4813-93EA-50C2C2E7D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D68AD72-83C5-4E0D-B0EC-36140F8E4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16B637E-794B-4783-8874-E3EB95BA6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4EB43-7826-40F7-9609-4A32E6E9467B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8767F54-8D58-4E19-B119-7EA240E0CD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D00F1DD-03AC-4246-AB0A-BED160602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D3CD6-D02B-4AE7-B77B-0888C5F049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68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F51A1B0-219E-4127-AEA1-6D0F86F87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186225A-0074-0FBA-0119-78DC6551A6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5237" y="0"/>
            <a:ext cx="766763" cy="766763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04BCB6B8-3819-5A1E-7FD7-44E8CDA9F62D}"/>
              </a:ext>
            </a:extLst>
          </p:cNvPr>
          <p:cNvSpPr txBox="1">
            <a:spLocks/>
          </p:cNvSpPr>
          <p:nvPr/>
        </p:nvSpPr>
        <p:spPr>
          <a:xfrm>
            <a:off x="462691" y="205605"/>
            <a:ext cx="10756689" cy="380022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МОЛОДЕЖНАЯ ПОЛИТИКА И ВОСПИТАТЕЛЬНАЯ ДЕЯТЕЛЬНОСТЬ</a:t>
            </a:r>
          </a:p>
          <a:p>
            <a:endParaRPr lang="ru-RU" dirty="0">
              <a:latin typeface="+mn-lt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5A73CD65-9047-3383-D10A-EC47727FD1DB}"/>
              </a:ext>
            </a:extLst>
          </p:cNvPr>
          <p:cNvSpPr/>
          <p:nvPr/>
        </p:nvSpPr>
        <p:spPr>
          <a:xfrm>
            <a:off x="437976" y="681877"/>
            <a:ext cx="4411425" cy="385010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АДАПТАЦИЯ ПЕРВОКУРСНИКОВ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A850B5D-F92C-0307-67D1-E038EC7DAB3F}"/>
              </a:ext>
            </a:extLst>
          </p:cNvPr>
          <p:cNvSpPr txBox="1"/>
          <p:nvPr/>
        </p:nvSpPr>
        <p:spPr>
          <a:xfrm>
            <a:off x="421899" y="4163426"/>
            <a:ext cx="4376131" cy="24622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Всероссийский студенческий проект «Твой ход»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3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Международная историческая акция «Диктант Победы» – ежегодное участие + главная площадка КО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Международная акция «Большой этнографический диктант – ежегодное участие + главная площадка  КО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Всероссийская просветительская акция «Тотальный диктант» - ежегодное участие + главная площадка КО.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6F3AD44-E028-C970-7C92-EA267216700F}"/>
              </a:ext>
            </a:extLst>
          </p:cNvPr>
          <p:cNvSpPr txBox="1"/>
          <p:nvPr/>
        </p:nvSpPr>
        <p:spPr>
          <a:xfrm>
            <a:off x="5194169" y="634575"/>
            <a:ext cx="5948628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Олимпиада по истории предпринимательства (2 место – Алина 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Корякова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Всероссийский конкурс «Росмолодёжь.гранты»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</a:pPr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Лига исторических игр «Машина времени», организатор – фонд Андрея </a:t>
            </a:r>
          </a:p>
          <a:p>
            <a:pPr>
              <a:buClr>
                <a:srgbClr val="1E30D3"/>
              </a:buClr>
              <a:buSzPct val="150000"/>
            </a:pP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Первозванного, куратор в КГУ – преподаватель кафедры истории П.А. Смирнов</a:t>
            </a:r>
          </a:p>
          <a:p>
            <a:pPr>
              <a:buClr>
                <a:srgbClr val="1E30D3"/>
              </a:buClr>
              <a:buSzPct val="150000"/>
            </a:pP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1E30D3"/>
              </a:buClr>
              <a:buSzPct val="150000"/>
            </a:pPr>
            <a:endParaRPr lang="ru-RU" sz="1000" dirty="0">
              <a:solidFill>
                <a:srgbClr val="25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1E30D3"/>
              </a:buClr>
              <a:buSzPct val="150000"/>
            </a:pP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1E30D3"/>
              </a:buClr>
              <a:buSzPct val="150000"/>
            </a:pP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1E30D3"/>
              </a:buClr>
              <a:buSzPct val="150000"/>
            </a:pPr>
            <a:endParaRPr lang="ru-RU" sz="800" dirty="0">
              <a:solidFill>
                <a:srgbClr val="25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1E30D3"/>
              </a:buClr>
              <a:buSzPct val="150000"/>
            </a:pPr>
            <a:endParaRPr lang="ru-RU" sz="300" dirty="0">
              <a:solidFill>
                <a:srgbClr val="25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Всемирный фестиваль молодёжи, г. Сочи, 2024 г. – каждый шестой участник делегации Костромской области – студент ИГНиСТ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Всероссийская студенческая весна</a:t>
            </a:r>
          </a:p>
          <a:p>
            <a:pPr>
              <a:buClr>
                <a:srgbClr val="1E30D3"/>
              </a:buClr>
              <a:buSzPct val="150000"/>
            </a:pP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1E30D3"/>
              </a:buClr>
              <a:buSzPct val="150000"/>
            </a:pPr>
            <a:endParaRPr lang="ru-RU" sz="13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0">
            <a:extLst>
              <a:ext uri="{FF2B5EF4-FFF2-40B4-BE49-F238E27FC236}">
                <a16:creationId xmlns:a16="http://schemas.microsoft.com/office/drawing/2014/main" xmlns="" id="{D1CD8C33-B5D8-91D8-B223-2E724F050334}"/>
              </a:ext>
            </a:extLst>
          </p:cNvPr>
          <p:cNvSpPr/>
          <p:nvPr/>
        </p:nvSpPr>
        <p:spPr>
          <a:xfrm>
            <a:off x="421241" y="3768140"/>
            <a:ext cx="4417888" cy="385010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ФЕДЕРАЛЬНЫЕ ПРОЕКТЫ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A05175-A8D2-F60F-092F-B4988E3A8135}"/>
              </a:ext>
            </a:extLst>
          </p:cNvPr>
          <p:cNvSpPr txBox="1"/>
          <p:nvPr/>
        </p:nvSpPr>
        <p:spPr>
          <a:xfrm>
            <a:off x="416359" y="1082987"/>
            <a:ext cx="4422769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b="1" dirty="0">
                <a:solidFill>
                  <a:srgbClr val="1E30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Выездные адаптационные сборы первокурсников на базе отдыха «Крутояр» 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b="1" dirty="0">
              <a:solidFill>
                <a:srgbClr val="1E30D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b="1" dirty="0">
              <a:solidFill>
                <a:srgbClr val="1E30D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b="1" dirty="0">
              <a:solidFill>
                <a:srgbClr val="1E30D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b="1" dirty="0">
              <a:solidFill>
                <a:srgbClr val="1E30D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Городская туристическая игра «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Welcome-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день»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Группа в гостях у группы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Конкурс видеовизиток групп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Творческий вечер талантов</a:t>
            </a:r>
          </a:p>
          <a:p>
            <a:pPr>
              <a:buClr>
                <a:srgbClr val="1E30D3"/>
              </a:buClr>
              <a:buSzPct val="150000"/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Посвящение в СтудАктив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xmlns="" id="{045ABEAE-9E22-9908-63D6-3CD50E830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237979"/>
              </p:ext>
            </p:extLst>
          </p:nvPr>
        </p:nvGraphicFramePr>
        <p:xfrm>
          <a:off x="519102" y="1544772"/>
          <a:ext cx="415780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0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477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12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677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92836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7641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 (с кураторами)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140 чел.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123 чел.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110 чел.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9" name="Таблица 6">
            <a:extLst>
              <a:ext uri="{FF2B5EF4-FFF2-40B4-BE49-F238E27FC236}">
                <a16:creationId xmlns:a16="http://schemas.microsoft.com/office/drawing/2014/main" xmlns="" id="{87884B04-80C4-9381-1B85-6DDE68E5A8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903053"/>
              </p:ext>
            </p:extLst>
          </p:nvPr>
        </p:nvGraphicFramePr>
        <p:xfrm>
          <a:off x="594737" y="4421858"/>
          <a:ext cx="4157806" cy="765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7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18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07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68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8469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44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участие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участие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Победа, Дарья Чекалкина – 1 млн.руб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3" name="Таблица 6">
            <a:extLst>
              <a:ext uri="{FF2B5EF4-FFF2-40B4-BE49-F238E27FC236}">
                <a16:creationId xmlns:a16="http://schemas.microsoft.com/office/drawing/2014/main" xmlns="" id="{A37BE217-F27C-DB2A-54A1-DD29CE1E6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934121"/>
              </p:ext>
            </p:extLst>
          </p:nvPr>
        </p:nvGraphicFramePr>
        <p:xfrm>
          <a:off x="5289377" y="1306365"/>
          <a:ext cx="5785605" cy="948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73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555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931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8469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44"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3 заявки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 заявки, Победа – 900 тыс. руб. (рук. К.А. Зверев, наставник П.А. Смирнов)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 заявки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Таблица 6">
            <a:extLst>
              <a:ext uri="{FF2B5EF4-FFF2-40B4-BE49-F238E27FC236}">
                <a16:creationId xmlns:a16="http://schemas.microsoft.com/office/drawing/2014/main" xmlns="" id="{B0D4A6BA-B14E-0C56-E5A8-8418B708B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414137"/>
              </p:ext>
            </p:extLst>
          </p:nvPr>
        </p:nvGraphicFramePr>
        <p:xfrm>
          <a:off x="5299650" y="2953985"/>
          <a:ext cx="5785605" cy="948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3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50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76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8469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44"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Победа в финале, Общественная палата РФ, г. Москва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Финалисты, специальный приз жюри, г. Санкт-Петербург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Полуфиналисты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8" name="Таблица 6">
            <a:extLst>
              <a:ext uri="{FF2B5EF4-FFF2-40B4-BE49-F238E27FC236}">
                <a16:creationId xmlns:a16="http://schemas.microsoft.com/office/drawing/2014/main" xmlns="" id="{08A441C4-112E-6DF8-4C40-834BB5DC1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841584"/>
              </p:ext>
            </p:extLst>
          </p:nvPr>
        </p:nvGraphicFramePr>
        <p:xfrm>
          <a:off x="5321044" y="4640159"/>
          <a:ext cx="5785605" cy="765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3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50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76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8469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44"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Участники,                      г. Самара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Специальный приз жюри, </a:t>
                      </a:r>
                    </a:p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г. Пермь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Участники,          г. Саратов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0" name="Picture 29" descr="A person holding a trophy&#10;&#10;Description automatically generated">
            <a:extLst>
              <a:ext uri="{FF2B5EF4-FFF2-40B4-BE49-F238E27FC236}">
                <a16:creationId xmlns:a16="http://schemas.microsoft.com/office/drawing/2014/main" xmlns="" id="{B3C28B4A-A03A-C36B-1588-EBDB2AEFFFC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429" y="1195598"/>
            <a:ext cx="1019299" cy="1359066"/>
          </a:xfrm>
          <a:prstGeom prst="rect">
            <a:avLst/>
          </a:prstGeom>
        </p:spPr>
      </p:pic>
      <p:pic>
        <p:nvPicPr>
          <p:cNvPr id="32" name="Picture 31" descr="A group of people raising their hands&#10;&#10;Description automatically generated">
            <a:extLst>
              <a:ext uri="{FF2B5EF4-FFF2-40B4-BE49-F238E27FC236}">
                <a16:creationId xmlns:a16="http://schemas.microsoft.com/office/drawing/2014/main" xmlns="" id="{35DED12A-0AF9-FC63-3A8C-3E86E9DF3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8" r="11749"/>
          <a:stretch/>
        </p:blipFill>
        <p:spPr>
          <a:xfrm>
            <a:off x="5289375" y="5506748"/>
            <a:ext cx="1559007" cy="1260534"/>
          </a:xfrm>
          <a:prstGeom prst="rect">
            <a:avLst/>
          </a:prstGeom>
        </p:spPr>
      </p:pic>
      <p:pic>
        <p:nvPicPr>
          <p:cNvPr id="34" name="Picture 33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xmlns="" id="{64BCC462-6CFB-CBFA-96FF-736F07330A3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30"/>
          <a:stretch/>
        </p:blipFill>
        <p:spPr>
          <a:xfrm>
            <a:off x="9813304" y="5496489"/>
            <a:ext cx="2191735" cy="1260518"/>
          </a:xfrm>
          <a:prstGeom prst="rect">
            <a:avLst/>
          </a:prstGeom>
        </p:spPr>
      </p:pic>
      <p:pic>
        <p:nvPicPr>
          <p:cNvPr id="36" name="Picture 35" descr="A group of people sitting on a wooden platform&#10;&#10;Description automatically generated">
            <a:extLst>
              <a:ext uri="{FF2B5EF4-FFF2-40B4-BE49-F238E27FC236}">
                <a16:creationId xmlns:a16="http://schemas.microsoft.com/office/drawing/2014/main" xmlns="" id="{21804922-052E-6F79-A028-4C6D692721E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74" b="10791"/>
          <a:stretch/>
        </p:blipFill>
        <p:spPr>
          <a:xfrm>
            <a:off x="7107810" y="5506747"/>
            <a:ext cx="2483184" cy="1260534"/>
          </a:xfrm>
          <a:prstGeom prst="rect">
            <a:avLst/>
          </a:prstGeom>
        </p:spPr>
      </p:pic>
      <p:pic>
        <p:nvPicPr>
          <p:cNvPr id="38" name="Picture 37" descr="A person in a red shirt&#10;&#10;Description automatically generated">
            <a:extLst>
              <a:ext uri="{FF2B5EF4-FFF2-40B4-BE49-F238E27FC236}">
                <a16:creationId xmlns:a16="http://schemas.microsoft.com/office/drawing/2014/main" xmlns="" id="{D37673A1-AA6B-6D83-A780-8352488C3B9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74"/>
          <a:stretch/>
        </p:blipFill>
        <p:spPr>
          <a:xfrm>
            <a:off x="11132525" y="2674324"/>
            <a:ext cx="1005203" cy="1301023"/>
          </a:xfrm>
          <a:prstGeom prst="rect">
            <a:avLst/>
          </a:prstGeom>
        </p:spPr>
      </p:pic>
      <p:pic>
        <p:nvPicPr>
          <p:cNvPr id="40" name="Picture 39" descr="A person standing next to a sign&#10;&#10;Description automatically generated">
            <a:extLst>
              <a:ext uri="{FF2B5EF4-FFF2-40B4-BE49-F238E27FC236}">
                <a16:creationId xmlns:a16="http://schemas.microsoft.com/office/drawing/2014/main" xmlns="" id="{9358FB1B-D2FB-0C24-2574-3456D96C5C7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4" t="12006" r="29301"/>
          <a:stretch/>
        </p:blipFill>
        <p:spPr>
          <a:xfrm>
            <a:off x="11142797" y="4066008"/>
            <a:ext cx="994931" cy="133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136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7EA2B4E-B4D4-0B2F-6665-19EF439FF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38F5CD3-D84F-7707-7F2F-FCF2F78F08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5237" y="0"/>
            <a:ext cx="766763" cy="766763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C26953B3-3988-4300-656A-A45C0950CFD0}"/>
              </a:ext>
            </a:extLst>
          </p:cNvPr>
          <p:cNvSpPr txBox="1">
            <a:spLocks/>
          </p:cNvSpPr>
          <p:nvPr/>
        </p:nvSpPr>
        <p:spPr>
          <a:xfrm>
            <a:off x="996688" y="230004"/>
            <a:ext cx="8961953" cy="72189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МОЛОДЕЖНАЯ ПОЛИТИКА </a:t>
            </a:r>
            <a:b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ВОСПИТАТЕЛЬНАЯ ДЕЯТЕЛЬНОСТЬ</a:t>
            </a:r>
          </a:p>
          <a:p>
            <a:pPr algn="ctr"/>
            <a:endParaRPr lang="ru-RU" dirty="0">
              <a:latin typeface="+mn-lt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7FD798D4-8F87-3912-2AFC-FFFB8D208990}"/>
              </a:ext>
            </a:extLst>
          </p:cNvPr>
          <p:cNvSpPr/>
          <p:nvPr/>
        </p:nvSpPr>
        <p:spPr>
          <a:xfrm>
            <a:off x="569945" y="998623"/>
            <a:ext cx="4482821" cy="385010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СПОРТ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A8A7E621-E4CF-1B32-E756-E7712079CF90}"/>
              </a:ext>
            </a:extLst>
          </p:cNvPr>
          <p:cNvSpPr/>
          <p:nvPr/>
        </p:nvSpPr>
        <p:spPr>
          <a:xfrm>
            <a:off x="5819779" y="993380"/>
            <a:ext cx="5785604" cy="385010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ТВОРЧЕСТВО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55DF12C-E2A1-3CF9-FF5C-CBD60BCB170C}"/>
              </a:ext>
            </a:extLst>
          </p:cNvPr>
          <p:cNvSpPr txBox="1"/>
          <p:nvPr/>
        </p:nvSpPr>
        <p:spPr>
          <a:xfrm>
            <a:off x="5733978" y="1440230"/>
            <a:ext cx="66591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SzPct val="100000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«Знакомьтесь, первый курс!»</a:t>
            </a: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«Знакомьтесь, курс не первый!»</a:t>
            </a: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Фестиваль студенческого творчества КГУ «Театральная студенческая весна» </a:t>
            </a: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SzPct val="100000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Областной фестиваль студенческого творчества «Студенческая весна»</a:t>
            </a:r>
          </a:p>
          <a:p>
            <a:pPr marL="342900" indent="-342900">
              <a:buSzPct val="100000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44D8ACF4-12F2-2F01-7A45-5AB4EFBE9456}"/>
              </a:ext>
            </a:extLst>
          </p:cNvPr>
          <p:cNvSpPr/>
          <p:nvPr/>
        </p:nvSpPr>
        <p:spPr>
          <a:xfrm>
            <a:off x="569945" y="2685795"/>
            <a:ext cx="4482820" cy="506020"/>
          </a:xfrm>
          <a:prstGeom prst="rect">
            <a:avLst/>
          </a:prstGeom>
          <a:solidFill>
            <a:srgbClr val="1E3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ОБЩЕСТВЕННАЯ ДЕЯТЕЛЬНОСТЬ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6A0DFB6-A708-0734-E12A-97837FB10792}"/>
              </a:ext>
            </a:extLst>
          </p:cNvPr>
          <p:cNvSpPr txBox="1"/>
          <p:nvPr/>
        </p:nvSpPr>
        <p:spPr>
          <a:xfrm>
            <a:off x="494533" y="1440230"/>
            <a:ext cx="41669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Волейбол (девушки) – 3 место (2024 г.)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Скалодром (девушки) – 2 место (2024 г.)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Футбол (юноши) – 4 место (2023 г.)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Стритбол (юноши) – 3 место (2023 г.)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Студенты ИГНиСТ удостоены грамотой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«Лучшие болельщики КГУ»</a:t>
            </a:r>
          </a:p>
          <a:p>
            <a:endParaRPr lang="en-US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8B2BD779-9467-A365-9FFB-72AC90E622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096985"/>
              </p:ext>
            </p:extLst>
          </p:nvPr>
        </p:nvGraphicFramePr>
        <p:xfrm>
          <a:off x="5819779" y="2767773"/>
          <a:ext cx="5785605" cy="765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3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883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8469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44"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Первое место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Первое место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Первое место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3" name="Таблица 6">
            <a:extLst>
              <a:ext uri="{FF2B5EF4-FFF2-40B4-BE49-F238E27FC236}">
                <a16:creationId xmlns:a16="http://schemas.microsoft.com/office/drawing/2014/main" xmlns="" id="{AB6EF0F2-1F1F-BB76-EC4F-6D80EDB07D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71736"/>
              </p:ext>
            </p:extLst>
          </p:nvPr>
        </p:nvGraphicFramePr>
        <p:xfrm>
          <a:off x="5819778" y="3922562"/>
          <a:ext cx="5785605" cy="1314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3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883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8469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44"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Приз зрительских симпатий (4 спектакля – 61 студент и преподаватель)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Гран-при фестиваля (5 спектаклей – 100 студентов)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Гран-при фестиваля (3 спектакля – 55 студентов)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6">
            <a:extLst>
              <a:ext uri="{FF2B5EF4-FFF2-40B4-BE49-F238E27FC236}">
                <a16:creationId xmlns:a16="http://schemas.microsoft.com/office/drawing/2014/main" xmlns="" id="{694616B6-794D-D982-8B71-193E7AA10E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497812"/>
              </p:ext>
            </p:extLst>
          </p:nvPr>
        </p:nvGraphicFramePr>
        <p:xfrm>
          <a:off x="5819779" y="1757829"/>
          <a:ext cx="5785605" cy="765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3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754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072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8469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44"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Первое место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Второе место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Второе место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Таблица 6">
            <a:extLst>
              <a:ext uri="{FF2B5EF4-FFF2-40B4-BE49-F238E27FC236}">
                <a16:creationId xmlns:a16="http://schemas.microsoft.com/office/drawing/2014/main" xmlns="" id="{25902D9D-F694-4213-F757-559A496EA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718053"/>
              </p:ext>
            </p:extLst>
          </p:nvPr>
        </p:nvGraphicFramePr>
        <p:xfrm>
          <a:off x="5819778" y="5600293"/>
          <a:ext cx="5785605" cy="948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3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883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08469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rgbClr val="1E30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144"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Победитель в номинации «Театр» и «Медиа»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Победитель в номинации «Театр» и «Медиа»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Победитель в номинации «Театр» и «Медиа»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17" name="Picture 16" descr="A group of girls in a volleyball court&#10;&#10;Description automatically generated">
            <a:extLst>
              <a:ext uri="{FF2B5EF4-FFF2-40B4-BE49-F238E27FC236}">
                <a16:creationId xmlns:a16="http://schemas.microsoft.com/office/drawing/2014/main" xmlns="" id="{200C5EAE-686F-011A-E589-2FF060090F2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112" y="1449319"/>
            <a:ext cx="1699071" cy="1132935"/>
          </a:xfrm>
          <a:prstGeom prst="rect">
            <a:avLst/>
          </a:prstGeom>
        </p:spPr>
      </p:pic>
      <p:pic>
        <p:nvPicPr>
          <p:cNvPr id="21" name="Picture 20" descr="A group of people dancing on a stage&#10;&#10;Description automatically generated">
            <a:extLst>
              <a:ext uri="{FF2B5EF4-FFF2-40B4-BE49-F238E27FC236}">
                <a16:creationId xmlns:a16="http://schemas.microsoft.com/office/drawing/2014/main" xmlns="" id="{BF3873EC-8986-80F6-54CC-4A5E2ED5BD4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148" y="3244228"/>
            <a:ext cx="2055830" cy="1434808"/>
          </a:xfrm>
          <a:prstGeom prst="rect">
            <a:avLst/>
          </a:prstGeom>
        </p:spPr>
      </p:pic>
      <p:pic>
        <p:nvPicPr>
          <p:cNvPr id="23" name="Picture 22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xmlns="" id="{667A7568-D579-A546-8682-00CDDC6EF4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52" y="4716744"/>
            <a:ext cx="3137890" cy="194091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0772C40F-1769-5C7C-1B49-B75D10180845}"/>
              </a:ext>
            </a:extLst>
          </p:cNvPr>
          <p:cNvSpPr txBox="1"/>
          <p:nvPr/>
        </p:nvSpPr>
        <p:spPr>
          <a:xfrm>
            <a:off x="515925" y="3202627"/>
            <a:ext cx="41669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 СтудАктив института;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мероприятий института;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Волонтёрская деятельность;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проектах городских организаций;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экскурсий;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мероприятиях «Движения Первых»: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2024 –Проект «Ученый –школе» -  10 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4FC744A3-B8F6-0794-E50E-821BCC38D1F0}"/>
              </a:ext>
            </a:extLst>
          </p:cNvPr>
          <p:cNvSpPr txBox="1"/>
          <p:nvPr/>
        </p:nvSpPr>
        <p:spPr>
          <a:xfrm>
            <a:off x="3534310" y="4648889"/>
            <a:ext cx="2280553" cy="2239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деятельности студенческих объединений:</a:t>
            </a:r>
          </a:p>
          <a:p>
            <a:pPr marL="228600" indent="-228600" algn="just">
              <a:buAutoNum type="arabicPeriod"/>
            </a:pP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Welcome-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КГУ</a:t>
            </a:r>
          </a:p>
          <a:p>
            <a:pPr marL="228600" indent="-228600" algn="just">
              <a:buAutoNum type="arabicPeriod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Театр песни КГУ</a:t>
            </a:r>
          </a:p>
          <a:p>
            <a:pPr marL="228600" indent="-228600" algn="just">
              <a:buAutoNum type="arabicPeriod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Грамотная Кострома</a:t>
            </a:r>
          </a:p>
          <a:p>
            <a:pPr marL="228600" indent="-228600" algn="just">
              <a:buAutoNum type="arabicPeriod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ассоциация студентов</a:t>
            </a:r>
          </a:p>
          <a:p>
            <a:pPr marL="228600" indent="-228600" algn="just">
              <a:buAutoNum type="arabicPeriod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Патриотический клуб </a:t>
            </a:r>
          </a:p>
          <a:p>
            <a:pPr algn="just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«Сердцем с Россией»</a:t>
            </a:r>
          </a:p>
          <a:p>
            <a:pPr marL="228600" indent="-228600" algn="just">
              <a:buAutoNum type="arabicPeriod" startAt="6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МОСТ КГУ</a:t>
            </a:r>
          </a:p>
          <a:p>
            <a:pPr marL="228600" indent="-228600" algn="just">
              <a:buAutoNum type="arabicPeriod" startAt="6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 КГУ</a:t>
            </a:r>
          </a:p>
          <a:p>
            <a:pPr marL="228600" indent="-228600" algn="just">
              <a:buAutoNum type="arabicPeriod" startAt="6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Многопрофильный волонтёрский центр КГУ «Атлас добра»</a:t>
            </a:r>
          </a:p>
        </p:txBody>
      </p:sp>
    </p:spTree>
    <p:extLst>
      <p:ext uri="{BB962C8B-B14F-4D97-AF65-F5344CB8AC3E}">
        <p14:creationId xmlns:p14="http://schemas.microsoft.com/office/powerpoint/2010/main" val="23025073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12264</TotalTime>
  <Words>523</Words>
  <Application>Microsoft Office PowerPoint</Application>
  <PresentationFormat>Произвольный</PresentationFormat>
  <Paragraphs>169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Aleksandra V. Itcenko</dc:creator>
  <cp:lastModifiedBy>User</cp:lastModifiedBy>
  <cp:revision>2662</cp:revision>
  <cp:lastPrinted>2025-01-17T06:48:46Z</cp:lastPrinted>
  <dcterms:created xsi:type="dcterms:W3CDTF">2023-11-26T12:13:07Z</dcterms:created>
  <dcterms:modified xsi:type="dcterms:W3CDTF">2026-02-16T21:30:09Z</dcterms:modified>
</cp:coreProperties>
</file>