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457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657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1708" userDrawn="1">
          <p15:clr>
            <a:srgbClr val="A4A3A4"/>
          </p15:clr>
        </p15:guide>
        <p15:guide id="4" pos="7242" userDrawn="1">
          <p15:clr>
            <a:srgbClr val="A4A3A4"/>
          </p15:clr>
        </p15:guide>
        <p15:guide id="5" pos="483" userDrawn="1">
          <p15:clr>
            <a:srgbClr val="A4A3A4"/>
          </p15:clr>
        </p15:guide>
        <p15:guide id="6" orient="horz" pos="935" userDrawn="1">
          <p15:clr>
            <a:srgbClr val="A4A3A4"/>
          </p15:clr>
        </p15:guide>
        <p15:guide id="7" orient="horz" pos="1389" userDrawn="1">
          <p15:clr>
            <a:srgbClr val="A4A3A4"/>
          </p15:clr>
        </p15:guide>
        <p15:guide id="8" pos="4067" userDrawn="1">
          <p15:clr>
            <a:srgbClr val="A4A3A4"/>
          </p15:clr>
        </p15:guide>
        <p15:guide id="9" pos="982" userDrawn="1">
          <p15:clr>
            <a:srgbClr val="A4A3A4"/>
          </p15:clr>
        </p15:guide>
        <p15:guide id="10" orient="horz" pos="2296" userDrawn="1">
          <p15:clr>
            <a:srgbClr val="A4A3A4"/>
          </p15:clr>
        </p15:guide>
        <p15:guide id="11" orient="horz" pos="4178" userDrawn="1">
          <p15:clr>
            <a:srgbClr val="A4A3A4"/>
          </p15:clr>
        </p15:guide>
        <p15:guide id="12" orient="horz" pos="1139" userDrawn="1">
          <p15:clr>
            <a:srgbClr val="A4A3A4"/>
          </p15:clr>
        </p15:guide>
        <p15:guide id="13" pos="45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4E2"/>
    <a:srgbClr val="0033E7"/>
    <a:srgbClr val="1E30D3"/>
    <a:srgbClr val="0070C0"/>
    <a:srgbClr val="FFFFFF"/>
    <a:srgbClr val="ED7D31"/>
    <a:srgbClr val="043F2D"/>
    <a:srgbClr val="284035"/>
    <a:srgbClr val="2B9184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4" autoAdjust="0"/>
    <p:restoredTop sz="82261" autoAdjust="0"/>
  </p:normalViewPr>
  <p:slideViewPr>
    <p:cSldViewPr snapToGrid="0" showGuides="1">
      <p:cViewPr>
        <p:scale>
          <a:sx n="81" d="100"/>
          <a:sy n="81" d="100"/>
        </p:scale>
        <p:origin x="-426" y="-84"/>
      </p:cViewPr>
      <p:guideLst>
        <p:guide orient="horz" pos="3657"/>
        <p:guide orient="horz" pos="935"/>
        <p:guide orient="horz" pos="1389"/>
        <p:guide orient="horz" pos="2296"/>
        <p:guide orient="horz" pos="4178"/>
        <p:guide orient="horz" pos="1139"/>
        <p:guide pos="3840"/>
        <p:guide pos="1708"/>
        <p:guide pos="7242"/>
        <p:guide pos="483"/>
        <p:guide pos="4067"/>
        <p:guide pos="982"/>
        <p:guide pos="454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DC56A1-7A97-497C-B84F-7D965888682C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48292-4087-41A7-8A02-73C6B8E241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391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C868DD4-1C29-5563-11E1-C3EDAB506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="" xmlns:a16="http://schemas.microsoft.com/office/drawing/2014/main" id="{947708DD-CDCA-F130-1CF8-D7F493D1A3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="" xmlns:a16="http://schemas.microsoft.com/office/drawing/2014/main" id="{54C67134-96A2-4A9C-A353-87CAF96EAA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dirty="0"/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2A113191-124C-0BF7-263A-07A28189C5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048292-4087-41A7-8A02-73C6B8E241FE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449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9B72221-CF8A-47CB-B647-0788CA231B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FFA189C-A5A2-4B25-A285-089CED506F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EBABFFB-9605-409B-856E-6F28A6FE7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756A1-F51A-405B-8137-99CAC414C4B7}" type="datetime1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402E4F1-0180-4A75-A33A-FD4B36888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37E06C9-6C0A-4950-B1D0-EDF6DD5B6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D3CD6-D02B-4AE7-B77B-0888C5F049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071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591763-E632-43DC-BE6D-467086CC1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5C4D78E-4359-42A3-8286-22A20BAD21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10C9675-E901-4FE4-975E-12B8BAED0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52A3F-17A9-4E24-BE7E-4D8B39A3E560}" type="datetime1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69BFBEA-4505-4A5D-8A27-4825FC072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3FFFD60-68DA-47DD-B4A1-43BE05F49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D3CD6-D02B-4AE7-B77B-0888C5F049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92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B777A22F-C79B-42E2-8B31-F73094A0E7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75EB6F7F-482B-40DA-B0E7-037CF0ED4A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CCC9B77-3755-4BC2-9C1E-1EA8667D4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4B5D-2270-476F-B7B4-05D024B6F510}" type="datetime1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D047234-3129-4C8D-A6B3-3E171EB7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5736158-C38F-4495-B64C-4C252CAB9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D3CD6-D02B-4AE7-B77B-0888C5F049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290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E26CD6C-A5CD-4905-8A72-18564CDC1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1C8A6FA-95CA-401B-BB6E-8506CE0EAA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45462D8-49C6-40D3-81BC-99CFB1961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99773-E29A-49FD-8047-9907874C171C}" type="datetime1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46BC10D-0ABF-4D50-B2DB-AA4586DC9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55980F3-E69B-415D-AADE-3841BB7FD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D3CD6-D02B-4AE7-B77B-0888C5F049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9816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DC379D1-F082-41F0-B302-6DCE23613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F35DB7D-E2EA-4086-8B5C-55B114A5D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61F0B7F-6C6D-44C3-B3FE-638526334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1038-29CC-4961-B2DE-5D646C3766F1}" type="datetime1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06303EB-B6E4-4F99-B2EE-3EFADCA07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4F2328F-0A9C-4A75-992A-3A0585FA3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D3CD6-D02B-4AE7-B77B-0888C5F049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462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4C6FF29-03C9-48B1-9431-06A24B573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8EF37E-9273-4DB7-AF75-86DBCE337D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D3DE2B3-149F-4C13-B0AC-5B8F91248E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0964BB3-5CA7-4B2C-BAAE-1E9E046D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E883E-5DDD-4AC5-B8F1-324881B4D770}" type="datetime1">
              <a:rPr lang="ru-RU" smtClean="0"/>
              <a:t>17.02.2026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9ADD133-1CDB-4B94-8421-F70D13D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EE2B8BE-65E5-4F46-8B36-19B6AA387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D3CD6-D02B-4AE7-B77B-0888C5F049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098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617DD9A-CC9D-42AE-9CFE-B8F21F1FB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4F3DD23-7630-4114-8CE6-796636FE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117FBA9-4C21-4684-9B60-82FD9A95FE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E32497C6-C4F5-4650-9467-77EB28285B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9D8669B7-986E-4609-866A-F0CE621C4F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0938F2B3-BC47-4BC0-9547-7D6AAD9D4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31A3C-968E-4D63-A0A2-164BA8C9D712}" type="datetime1">
              <a:rPr lang="ru-RU" smtClean="0"/>
              <a:t>17.02.2026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B211F49E-EC49-42E9-8CA0-5DD108AD3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1EA5346B-9EE7-4516-821B-B5B37CFB0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D3CD6-D02B-4AE7-B77B-0888C5F049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677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B9E0299-259E-4EEA-868E-C90B913BE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3C0D6F37-E43B-476A-900B-3EB5BC200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16946-9173-42E5-B600-45B4382F98D0}" type="datetime1">
              <a:rPr lang="ru-RU" smtClean="0"/>
              <a:t>17.02.2026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8BD83F7-AD59-4809-9392-095079AFE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468DBB2E-F4E6-4AF7-A7A1-D2427779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D3CD6-D02B-4AE7-B77B-0888C5F049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53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C35D8EA9-7ADF-4185-84AB-52E4CF6D3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88875-ABB3-4B57-8673-2D410B05D54A}" type="datetime1">
              <a:rPr lang="ru-RU" smtClean="0"/>
              <a:t>17.02.2026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EFFD8C52-903F-4094-979B-78C38FB2A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9E17592A-53CE-4E16-8668-992E6DEF8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D3CD6-D02B-4AE7-B77B-0888C5F049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53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0B597F9-F91B-492C-9F67-BC24924DE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79FD9C0-E1AD-4434-9F31-E14611D04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0422E81-7759-42D6-85D3-CC2B9A73E5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742A781-3BEE-4F6F-863B-9E2C46DAB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30B3-C16A-4460-ADF4-412618158A7C}" type="datetime1">
              <a:rPr lang="ru-RU" smtClean="0"/>
              <a:t>17.02.2026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18A4BA2-3885-48BB-B8D3-0BB259BFB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5C43C766-A331-4561-9C82-B9D3264DB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D3CD6-D02B-4AE7-B77B-0888C5F049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892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E371221-D444-45FD-B571-A8A226B60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643508CA-8DA1-4273-BC08-33D7215136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EFFE73D3-E305-4B1B-BBC8-43D0327D5B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853305E-E020-41FC-9C27-670A99025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8C44-9EE7-4B1D-99DE-630925817612}" type="datetime1">
              <a:rPr lang="ru-RU" smtClean="0"/>
              <a:t>17.02.2026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AF9A26B-D7AB-44E4-8EBA-B8AE7E86D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D059D1B-098C-48C6-90F4-9C026FB8B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D3CD6-D02B-4AE7-B77B-0888C5F049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06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216FC09-32C2-4813-93EA-50C2C2E7D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D68AD72-83C5-4E0D-B0EC-36140F8E4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16B637E-794B-4783-8874-E3EB95BA6A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4EB43-7826-40F7-9609-4A32E6E9467B}" type="datetime1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8767F54-8D58-4E19-B119-7EA240E0CD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D00F1DD-03AC-4246-AB0A-BED1606020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D3CD6-D02B-4AE7-B77B-0888C5F049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685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5F51A1B0-219E-4127-AEA1-6D0F86F87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D186225A-0074-0FBA-0119-78DC6551A6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76" r="-1642" b="42496"/>
          <a:stretch>
            <a:fillRect/>
          </a:stretch>
        </p:blipFill>
        <p:spPr>
          <a:xfrm>
            <a:off x="11254260" y="52859"/>
            <a:ext cx="871022" cy="423053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04BCB6B8-3819-5A1E-7FD7-44E8CDA9F62D}"/>
              </a:ext>
            </a:extLst>
          </p:cNvPr>
          <p:cNvSpPr txBox="1">
            <a:spLocks/>
          </p:cNvSpPr>
          <p:nvPr/>
        </p:nvSpPr>
        <p:spPr>
          <a:xfrm>
            <a:off x="52877" y="-15919"/>
            <a:ext cx="10756689" cy="423053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Молодежная политика и воспитательная деятельность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+mn-lt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5A73CD65-9047-3383-D10A-EC47727FD1DB}"/>
              </a:ext>
            </a:extLst>
          </p:cNvPr>
          <p:cNvSpPr/>
          <p:nvPr/>
        </p:nvSpPr>
        <p:spPr>
          <a:xfrm>
            <a:off x="2709515" y="374433"/>
            <a:ext cx="4411425" cy="385010"/>
          </a:xfrm>
          <a:prstGeom prst="rect">
            <a:avLst/>
          </a:prstGeom>
          <a:solidFill>
            <a:srgbClr val="0033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АДАПТАЦИЯ ПЕРВОКУРСНИКОВ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CA850B5D-F92C-0307-67D1-E038EC7DAB3F}"/>
              </a:ext>
            </a:extLst>
          </p:cNvPr>
          <p:cNvSpPr txBox="1"/>
          <p:nvPr/>
        </p:nvSpPr>
        <p:spPr>
          <a:xfrm>
            <a:off x="2510220" y="2458803"/>
            <a:ext cx="4992550" cy="160043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Всероссийский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конкурс «Росмолодёжь.гранты» - проект Анастасии Кулаковой «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ZOV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ОСЕНИ» поддержан на 1 млн.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руб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ru-RU" sz="1400" dirty="0" smtClean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Лига 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исторических игр «Машина времени», организатор – фонд Андрея Первозванного, финал в Костроме. Подготовка команды – О.Б. Панкратова, А.Д. Гранцева, П.А. Смирнов.</a:t>
            </a: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ru-RU" sz="1400" dirty="0" smtClean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Всероссийская 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акция «Наши семейные книги памяти»</a:t>
            </a: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ru-RU" sz="1400" dirty="0" smtClean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 Университетские 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смены» для школьников из ЛНР</a:t>
            </a:r>
          </a:p>
        </p:txBody>
      </p:sp>
      <p:sp>
        <p:nvSpPr>
          <p:cNvPr id="2" name="Прямоугольник 10">
            <a:extLst>
              <a:ext uri="{FF2B5EF4-FFF2-40B4-BE49-F238E27FC236}">
                <a16:creationId xmlns="" xmlns:a16="http://schemas.microsoft.com/office/drawing/2014/main" id="{D1CD8C33-B5D8-91D8-B223-2E724F050334}"/>
              </a:ext>
            </a:extLst>
          </p:cNvPr>
          <p:cNvSpPr/>
          <p:nvPr/>
        </p:nvSpPr>
        <p:spPr>
          <a:xfrm>
            <a:off x="2621197" y="2086765"/>
            <a:ext cx="4417888" cy="385010"/>
          </a:xfrm>
          <a:prstGeom prst="rect">
            <a:avLst/>
          </a:prstGeom>
          <a:solidFill>
            <a:srgbClr val="0033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ФЕДЕРАЛЬНЫЕ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ПРОЕКТЫ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2A05175-A8D2-F60F-092F-B4988E3A8135}"/>
              </a:ext>
            </a:extLst>
          </p:cNvPr>
          <p:cNvSpPr txBox="1"/>
          <p:nvPr/>
        </p:nvSpPr>
        <p:spPr>
          <a:xfrm>
            <a:off x="2510220" y="740730"/>
            <a:ext cx="4992549" cy="13849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ru-RU" sz="1200" b="1" dirty="0">
                <a:solidFill>
                  <a:srgbClr val="1E30D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1E30D3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Выездные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адаптационные сборы первокурсников на базе отдыха «Крутояр» - сентябрь, 100 участников;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Городская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туристическая игра «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Welcome-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день»;</a:t>
            </a: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Кураторские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часы;</a:t>
            </a: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Стажировочные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мероприятия первокурсников – 7 событий;</a:t>
            </a: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Квест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-посвящение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 СтудАктив</a:t>
            </a:r>
          </a:p>
        </p:txBody>
      </p:sp>
      <p:sp>
        <p:nvSpPr>
          <p:cNvPr id="11" name="Прямоугольник 9">
            <a:extLst>
              <a:ext uri="{FF2B5EF4-FFF2-40B4-BE49-F238E27FC236}">
                <a16:creationId xmlns="" xmlns:a16="http://schemas.microsoft.com/office/drawing/2014/main" id="{1C852B4C-A79E-E03C-066F-491F839E2BDE}"/>
              </a:ext>
            </a:extLst>
          </p:cNvPr>
          <p:cNvSpPr/>
          <p:nvPr/>
        </p:nvSpPr>
        <p:spPr>
          <a:xfrm>
            <a:off x="-4736" y="195608"/>
            <a:ext cx="2714251" cy="36219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СООТВЕТСТВИИ С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.региональным планом мероприятий по историческому просвещению (</a:t>
            </a:r>
            <a:r>
              <a:rPr lang="de-DE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Указ</a:t>
            </a:r>
            <a:r>
              <a:rPr lang="de-DE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de-DE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de-DE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мая</a:t>
            </a:r>
            <a:r>
              <a:rPr lang="de-DE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2024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 </a:t>
            </a:r>
            <a:r>
              <a:rPr lang="de-DE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№314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планом мероприятий по реализации Основ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гос.политики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сохранению и укреплению традиционных российских духовно-нравственных ценностей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(Указ  от 9.11.2022 г. </a:t>
            </a:r>
            <a:r>
              <a:rPr lang="ru-RU" sz="1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ru-RU" sz="1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809, 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Расп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Прав. от 01.07 2024 г.) </a:t>
            </a:r>
          </a:p>
          <a:p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планом основных мероприятий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празднованию 80-летия ВОВ от 23.12.2024 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 780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0">
            <a:extLst>
              <a:ext uri="{FF2B5EF4-FFF2-40B4-BE49-F238E27FC236}">
                <a16:creationId xmlns="" xmlns:a16="http://schemas.microsoft.com/office/drawing/2014/main" id="{C38B445D-9998-3B12-D5C1-422BC8D361D8}"/>
              </a:ext>
            </a:extLst>
          </p:cNvPr>
          <p:cNvSpPr/>
          <p:nvPr/>
        </p:nvSpPr>
        <p:spPr>
          <a:xfrm>
            <a:off x="97443" y="3866816"/>
            <a:ext cx="2174454" cy="429540"/>
          </a:xfrm>
          <a:prstGeom prst="rect">
            <a:avLst/>
          </a:prstGeom>
          <a:solidFill>
            <a:srgbClr val="1E30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СПОРТ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7422114E-48EA-B90C-19FD-BEE9181A33BD}"/>
              </a:ext>
            </a:extLst>
          </p:cNvPr>
          <p:cNvSpPr txBox="1"/>
          <p:nvPr/>
        </p:nvSpPr>
        <p:spPr>
          <a:xfrm>
            <a:off x="97444" y="4335524"/>
            <a:ext cx="2984316" cy="492443"/>
          </a:xfrm>
          <a:prstGeom prst="rect">
            <a:avLst/>
          </a:prstGeom>
          <a:noFill/>
          <a:ln>
            <a:solidFill>
              <a:srgbClr val="1E30D3"/>
            </a:solidFill>
          </a:ln>
        </p:spPr>
        <p:txBody>
          <a:bodyPr wrap="square" rtlCol="0">
            <a:spAutoFit/>
          </a:bodyPr>
          <a:lstStyle/>
          <a:p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Челночный бег (девушки) – 3 место </a:t>
            </a:r>
          </a:p>
          <a:p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Волейбол (девушки) – 4 место</a:t>
            </a:r>
          </a:p>
        </p:txBody>
      </p:sp>
      <p:sp>
        <p:nvSpPr>
          <p:cNvPr id="24" name="Прямоугольник 10">
            <a:extLst>
              <a:ext uri="{FF2B5EF4-FFF2-40B4-BE49-F238E27FC236}">
                <a16:creationId xmlns="" xmlns:a16="http://schemas.microsoft.com/office/drawing/2014/main" id="{22CAC640-521B-7468-CEF4-E2ECFAB434B7}"/>
              </a:ext>
            </a:extLst>
          </p:cNvPr>
          <p:cNvSpPr/>
          <p:nvPr/>
        </p:nvSpPr>
        <p:spPr>
          <a:xfrm>
            <a:off x="97444" y="4832578"/>
            <a:ext cx="2794953" cy="493184"/>
          </a:xfrm>
          <a:prstGeom prst="rect">
            <a:avLst/>
          </a:prstGeom>
          <a:solidFill>
            <a:srgbClr val="1E30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ПОБЕДИТЕЛИ </a:t>
            </a:r>
          </a:p>
          <a:p>
            <a:pPr algn="ctr"/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Знакомьтесь, первый курс</a:t>
            </a:r>
          </a:p>
        </p:txBody>
      </p:sp>
      <p:sp>
        <p:nvSpPr>
          <p:cNvPr id="25" name="Прямоугольник 10">
            <a:extLst>
              <a:ext uri="{FF2B5EF4-FFF2-40B4-BE49-F238E27FC236}">
                <a16:creationId xmlns="" xmlns:a16="http://schemas.microsoft.com/office/drawing/2014/main" id="{D237DE90-8862-C7AC-8E51-36ED9DEF7474}"/>
              </a:ext>
            </a:extLst>
          </p:cNvPr>
          <p:cNvSpPr/>
          <p:nvPr/>
        </p:nvSpPr>
        <p:spPr>
          <a:xfrm>
            <a:off x="2954591" y="4832578"/>
            <a:ext cx="2620537" cy="493184"/>
          </a:xfrm>
          <a:prstGeom prst="rect">
            <a:avLst/>
          </a:prstGeom>
          <a:solidFill>
            <a:srgbClr val="1E30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ПОБЕДИТЕЛИ </a:t>
            </a:r>
          </a:p>
          <a:p>
            <a:pPr algn="ctr"/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Здравствуй, курс не первый</a:t>
            </a:r>
          </a:p>
        </p:txBody>
      </p:sp>
      <p:sp>
        <p:nvSpPr>
          <p:cNvPr id="26" name="Прямоугольник 10">
            <a:extLst>
              <a:ext uri="{FF2B5EF4-FFF2-40B4-BE49-F238E27FC236}">
                <a16:creationId xmlns="" xmlns:a16="http://schemas.microsoft.com/office/drawing/2014/main" id="{22B87C0D-A647-E132-66D2-2E3DE8E44C0E}"/>
              </a:ext>
            </a:extLst>
          </p:cNvPr>
          <p:cNvSpPr/>
          <p:nvPr/>
        </p:nvSpPr>
        <p:spPr>
          <a:xfrm>
            <a:off x="5698427" y="4834669"/>
            <a:ext cx="2396102" cy="491093"/>
          </a:xfrm>
          <a:prstGeom prst="rect">
            <a:avLst/>
          </a:prstGeom>
          <a:solidFill>
            <a:srgbClr val="1E30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ГРАН-ПРИ 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областная Студвесна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="" xmlns:a16="http://schemas.microsoft.com/office/drawing/2014/main" id="{C7AB84C0-8C8D-61F9-D6C8-DB2683A04F0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92"/>
          <a:stretch>
            <a:fillRect/>
          </a:stretch>
        </p:blipFill>
        <p:spPr>
          <a:xfrm>
            <a:off x="2954591" y="5408157"/>
            <a:ext cx="2605591" cy="13783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3" name="Picture 32">
            <a:extLst>
              <a:ext uri="{FF2B5EF4-FFF2-40B4-BE49-F238E27FC236}">
                <a16:creationId xmlns="" xmlns:a16="http://schemas.microsoft.com/office/drawing/2014/main" id="{AF6BC04F-E186-F09C-91BE-E63F33C6340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41" b="11024"/>
          <a:stretch>
            <a:fillRect/>
          </a:stretch>
        </p:blipFill>
        <p:spPr>
          <a:xfrm>
            <a:off x="286806" y="5408157"/>
            <a:ext cx="2605591" cy="13783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7" name="Picture 36">
            <a:extLst>
              <a:ext uri="{FF2B5EF4-FFF2-40B4-BE49-F238E27FC236}">
                <a16:creationId xmlns="" xmlns:a16="http://schemas.microsoft.com/office/drawing/2014/main" id="{EFF8F117-873F-AE86-8200-6738CA45767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28"/>
          <a:stretch>
            <a:fillRect/>
          </a:stretch>
        </p:blipFill>
        <p:spPr>
          <a:xfrm>
            <a:off x="5724816" y="5408157"/>
            <a:ext cx="2396102" cy="13783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3" name="Picture 42">
            <a:extLst>
              <a:ext uri="{FF2B5EF4-FFF2-40B4-BE49-F238E27FC236}">
                <a16:creationId xmlns="" xmlns:a16="http://schemas.microsoft.com/office/drawing/2014/main" id="{24E418A4-A08A-DF26-CA4D-B014CCF3462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9818" y="5325762"/>
            <a:ext cx="1378631" cy="13786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5" name="Picture 44">
            <a:extLst>
              <a:ext uri="{FF2B5EF4-FFF2-40B4-BE49-F238E27FC236}">
                <a16:creationId xmlns="" xmlns:a16="http://schemas.microsoft.com/office/drawing/2014/main" id="{8BFE7E79-3E74-792E-0502-A91BCDC787E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1452" y="5419386"/>
            <a:ext cx="2051539" cy="136715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6" name="Прямоугольник 10">
            <a:extLst>
              <a:ext uri="{FF2B5EF4-FFF2-40B4-BE49-F238E27FC236}">
                <a16:creationId xmlns="" xmlns:a16="http://schemas.microsoft.com/office/drawing/2014/main" id="{6A85034A-7CC3-3AF0-EA2E-B9AE4312A65D}"/>
              </a:ext>
            </a:extLst>
          </p:cNvPr>
          <p:cNvSpPr/>
          <p:nvPr/>
        </p:nvSpPr>
        <p:spPr>
          <a:xfrm>
            <a:off x="8237136" y="4824029"/>
            <a:ext cx="3720402" cy="496855"/>
          </a:xfrm>
          <a:prstGeom prst="rect">
            <a:avLst/>
          </a:prstGeom>
          <a:solidFill>
            <a:srgbClr val="1E30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ПРИЗЁРЫ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Всероссийская Студвесна</a:t>
            </a:r>
          </a:p>
        </p:txBody>
      </p:sp>
      <p:sp>
        <p:nvSpPr>
          <p:cNvPr id="48" name="Прямоугольник 10">
            <a:extLst>
              <a:ext uri="{FF2B5EF4-FFF2-40B4-BE49-F238E27FC236}">
                <a16:creationId xmlns="" xmlns:a16="http://schemas.microsoft.com/office/drawing/2014/main" id="{0038BA0B-5927-D0D4-9743-C3A0CC25E4DB}"/>
              </a:ext>
            </a:extLst>
          </p:cNvPr>
          <p:cNvSpPr/>
          <p:nvPr/>
        </p:nvSpPr>
        <p:spPr>
          <a:xfrm>
            <a:off x="7405853" y="863188"/>
            <a:ext cx="1876985" cy="8604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СТУДЕНТ ГОДА 2025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Анастасия Кулаков</a:t>
            </a:r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50" name="Прямоугольник 9">
            <a:extLst>
              <a:ext uri="{FF2B5EF4-FFF2-40B4-BE49-F238E27FC236}">
                <a16:creationId xmlns="" xmlns:a16="http://schemas.microsoft.com/office/drawing/2014/main" id="{0CD50ADF-E605-66DA-FBFF-829248019AC7}"/>
              </a:ext>
            </a:extLst>
          </p:cNvPr>
          <p:cNvSpPr/>
          <p:nvPr/>
        </p:nvSpPr>
        <p:spPr>
          <a:xfrm>
            <a:off x="7502769" y="478179"/>
            <a:ext cx="4537367" cy="385010"/>
          </a:xfrm>
          <a:prstGeom prst="rect">
            <a:avLst/>
          </a:prstGeom>
          <a:solidFill>
            <a:srgbClr val="1E30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ИГНиСТ учатся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1" name="Прямоугольник 10">
            <a:extLst>
              <a:ext uri="{FF2B5EF4-FFF2-40B4-BE49-F238E27FC236}">
                <a16:creationId xmlns="" xmlns:a16="http://schemas.microsoft.com/office/drawing/2014/main" id="{EE7C933B-91B0-DE93-1819-52D89047319B}"/>
              </a:ext>
            </a:extLst>
          </p:cNvPr>
          <p:cNvSpPr/>
          <p:nvPr/>
        </p:nvSpPr>
        <p:spPr>
          <a:xfrm>
            <a:off x="7757420" y="3571985"/>
            <a:ext cx="2719354" cy="4910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АМБАССАДОР «СТУДТУРИЗМ»</a:t>
            </a:r>
          </a:p>
          <a:p>
            <a:pPr algn="ctr"/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Аделина Садирова</a:t>
            </a:r>
          </a:p>
        </p:txBody>
      </p:sp>
      <p:pic>
        <p:nvPicPr>
          <p:cNvPr id="53" name="Picture 52">
            <a:extLst>
              <a:ext uri="{FF2B5EF4-FFF2-40B4-BE49-F238E27FC236}">
                <a16:creationId xmlns="" xmlns:a16="http://schemas.microsoft.com/office/drawing/2014/main" id="{0D65B4BC-F974-580E-7D05-26DBC54D0B0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81" t="16753" r="9506" b="13616"/>
          <a:stretch>
            <a:fillRect/>
          </a:stretch>
        </p:blipFill>
        <p:spPr>
          <a:xfrm>
            <a:off x="7560493" y="1769001"/>
            <a:ext cx="1353287" cy="175187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4" name="Прямоугольник 10">
            <a:extLst>
              <a:ext uri="{FF2B5EF4-FFF2-40B4-BE49-F238E27FC236}">
                <a16:creationId xmlns="" xmlns:a16="http://schemas.microsoft.com/office/drawing/2014/main" id="{E4295113-2747-CDDD-B540-3E31546E1A43}"/>
              </a:ext>
            </a:extLst>
          </p:cNvPr>
          <p:cNvSpPr/>
          <p:nvPr/>
        </p:nvSpPr>
        <p:spPr>
          <a:xfrm>
            <a:off x="9204900" y="863189"/>
            <a:ext cx="2887248" cy="8768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ПОБЕДИТЕЛИ Всероссийского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проекта «Твой ход, староста!» 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Ксения Пигузова и Дарья Чекалкина</a:t>
            </a:r>
          </a:p>
        </p:txBody>
      </p:sp>
      <p:pic>
        <p:nvPicPr>
          <p:cNvPr id="56" name="Picture 55">
            <a:extLst>
              <a:ext uri="{FF2B5EF4-FFF2-40B4-BE49-F238E27FC236}">
                <a16:creationId xmlns="" xmlns:a16="http://schemas.microsoft.com/office/drawing/2014/main" id="{69338B1C-56B3-AD36-C12B-C3FBB19945FC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8843" y="3475467"/>
            <a:ext cx="1481076" cy="13564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8" name="Picture 57">
            <a:extLst>
              <a:ext uri="{FF2B5EF4-FFF2-40B4-BE49-F238E27FC236}">
                <a16:creationId xmlns="" xmlns:a16="http://schemas.microsoft.com/office/drawing/2014/main" id="{07E914EC-FABB-3CCD-2B5C-0D5334BF4689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63" t="28090" r="9006"/>
          <a:stretch>
            <a:fillRect/>
          </a:stretch>
        </p:blipFill>
        <p:spPr>
          <a:xfrm>
            <a:off x="10596826" y="1723590"/>
            <a:ext cx="1443310" cy="171637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0" name="Picture 59">
            <a:extLst>
              <a:ext uri="{FF2B5EF4-FFF2-40B4-BE49-F238E27FC236}">
                <a16:creationId xmlns="" xmlns:a16="http://schemas.microsoft.com/office/drawing/2014/main" id="{F7EA4C83-B772-FC8E-8DDA-CDD475963FAB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97" t="15284" r="19293" b="25820"/>
          <a:stretch>
            <a:fillRect/>
          </a:stretch>
        </p:blipFill>
        <p:spPr>
          <a:xfrm>
            <a:off x="9160769" y="1732962"/>
            <a:ext cx="1316005" cy="174250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4" name="Прямоугольник 9">
            <a:extLst>
              <a:ext uri="{FF2B5EF4-FFF2-40B4-BE49-F238E27FC236}">
                <a16:creationId xmlns="" xmlns:a16="http://schemas.microsoft.com/office/drawing/2014/main" id="{B0E58B65-394B-1F66-B698-511C241653DC}"/>
              </a:ext>
            </a:extLst>
          </p:cNvPr>
          <p:cNvSpPr/>
          <p:nvPr/>
        </p:nvSpPr>
        <p:spPr>
          <a:xfrm>
            <a:off x="2709515" y="4059241"/>
            <a:ext cx="7729886" cy="311922"/>
          </a:xfrm>
          <a:prstGeom prst="rect">
            <a:avLst/>
          </a:prstGeom>
          <a:solidFill>
            <a:srgbClr val="2034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80 ЛЕТ ПОБЕДЫ В ВЕЛИКОЙ ОТЕЧЕСТВЕННОЙ ВОЙНЕ:</a:t>
            </a:r>
          </a:p>
        </p:txBody>
      </p:sp>
      <p:sp>
        <p:nvSpPr>
          <p:cNvPr id="65" name="Oval 64">
            <a:extLst>
              <a:ext uri="{FF2B5EF4-FFF2-40B4-BE49-F238E27FC236}">
                <a16:creationId xmlns="" xmlns:a16="http://schemas.microsoft.com/office/drawing/2014/main" id="{D09289DB-B7F5-F3BE-A57B-66F6D55DDED6}"/>
              </a:ext>
            </a:extLst>
          </p:cNvPr>
          <p:cNvSpPr/>
          <p:nvPr/>
        </p:nvSpPr>
        <p:spPr>
          <a:xfrm>
            <a:off x="3046130" y="4480027"/>
            <a:ext cx="385157" cy="34202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="" xmlns:a16="http://schemas.microsoft.com/office/drawing/2014/main" id="{9866A90F-8CD0-6B5E-D6FC-34BBF7D6B52F}"/>
              </a:ext>
            </a:extLst>
          </p:cNvPr>
          <p:cNvSpPr/>
          <p:nvPr/>
        </p:nvSpPr>
        <p:spPr>
          <a:xfrm>
            <a:off x="4193802" y="4447172"/>
            <a:ext cx="385157" cy="34202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1E30D3"/>
                </a:solidFill>
              </a:rPr>
              <a:t>5</a:t>
            </a:r>
            <a:endParaRPr lang="en-US" b="1" dirty="0">
              <a:solidFill>
                <a:srgbClr val="1E30D3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="" xmlns:a16="http://schemas.microsoft.com/office/drawing/2014/main" id="{DD6002F4-88C6-7440-7634-80A2878960B8}"/>
              </a:ext>
            </a:extLst>
          </p:cNvPr>
          <p:cNvSpPr/>
          <p:nvPr/>
        </p:nvSpPr>
        <p:spPr>
          <a:xfrm>
            <a:off x="5505849" y="4440517"/>
            <a:ext cx="385157" cy="34202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rgbClr val="1E30D3"/>
              </a:solidFill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="" xmlns:a16="http://schemas.microsoft.com/office/drawing/2014/main" id="{09665187-1489-FB6B-1BDF-79DF26386874}"/>
              </a:ext>
            </a:extLst>
          </p:cNvPr>
          <p:cNvSpPr txBox="1"/>
          <p:nvPr/>
        </p:nvSpPr>
        <p:spPr>
          <a:xfrm>
            <a:off x="3081759" y="4448350"/>
            <a:ext cx="4018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1E30D3"/>
                </a:solidFill>
              </a:rPr>
              <a:t>14</a:t>
            </a:r>
            <a:endParaRPr lang="en-US" sz="1400" b="1" dirty="0">
              <a:solidFill>
                <a:srgbClr val="1E30D3"/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="" xmlns:a16="http://schemas.microsoft.com/office/drawing/2014/main" id="{A9594B20-8599-7067-0751-404965E4E262}"/>
              </a:ext>
            </a:extLst>
          </p:cNvPr>
          <p:cNvSpPr txBox="1"/>
          <p:nvPr/>
        </p:nvSpPr>
        <p:spPr>
          <a:xfrm>
            <a:off x="3431287" y="4350601"/>
            <a:ext cx="870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Курсовые работы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="" xmlns:a16="http://schemas.microsoft.com/office/drawing/2014/main" id="{045744CB-CB34-CB39-E9D4-20D908C4E6D0}"/>
              </a:ext>
            </a:extLst>
          </p:cNvPr>
          <p:cNvSpPr txBox="1"/>
          <p:nvPr/>
        </p:nvSpPr>
        <p:spPr>
          <a:xfrm>
            <a:off x="4578959" y="4354858"/>
            <a:ext cx="1042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Дипломные работы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="" xmlns:a16="http://schemas.microsoft.com/office/drawing/2014/main" id="{5B50635A-4020-3111-7B91-30FA03761EE7}"/>
              </a:ext>
            </a:extLst>
          </p:cNvPr>
          <p:cNvSpPr txBox="1"/>
          <p:nvPr/>
        </p:nvSpPr>
        <p:spPr>
          <a:xfrm>
            <a:off x="5538373" y="4426865"/>
            <a:ext cx="438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E30D3"/>
                </a:solidFill>
              </a:rPr>
              <a:t>12</a:t>
            </a:r>
            <a:endParaRPr lang="en-US" b="1" dirty="0">
              <a:solidFill>
                <a:srgbClr val="1E30D3"/>
              </a:solidFill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="" xmlns:a16="http://schemas.microsoft.com/office/drawing/2014/main" id="{3BE4B311-7898-CAC5-FE58-7E93E3A268B7}"/>
              </a:ext>
            </a:extLst>
          </p:cNvPr>
          <p:cNvSpPr txBox="1"/>
          <p:nvPr/>
        </p:nvSpPr>
        <p:spPr>
          <a:xfrm>
            <a:off x="5857997" y="4362364"/>
            <a:ext cx="1850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Конференции, выставки, публичные лекции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Oval 75">
            <a:extLst>
              <a:ext uri="{FF2B5EF4-FFF2-40B4-BE49-F238E27FC236}">
                <a16:creationId xmlns="" xmlns:a16="http://schemas.microsoft.com/office/drawing/2014/main" id="{E02D6351-EEEE-2DB4-ABB7-73D85269FA67}"/>
              </a:ext>
            </a:extLst>
          </p:cNvPr>
          <p:cNvSpPr/>
          <p:nvPr/>
        </p:nvSpPr>
        <p:spPr>
          <a:xfrm>
            <a:off x="7572357" y="4470277"/>
            <a:ext cx="385157" cy="34202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1E30D3"/>
                </a:solidFill>
              </a:rPr>
              <a:t>3</a:t>
            </a:r>
            <a:endParaRPr lang="en-US" b="1" dirty="0">
              <a:solidFill>
                <a:srgbClr val="1E30D3"/>
              </a:solidFill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="" xmlns:a16="http://schemas.microsoft.com/office/drawing/2014/main" id="{CF7261EF-4B8A-E4CA-93AA-6189B8AD46CD}"/>
              </a:ext>
            </a:extLst>
          </p:cNvPr>
          <p:cNvSpPr txBox="1"/>
          <p:nvPr/>
        </p:nvSpPr>
        <p:spPr>
          <a:xfrm>
            <a:off x="7908833" y="4486683"/>
            <a:ext cx="8710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Спектакля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="" xmlns:a16="http://schemas.microsoft.com/office/drawing/2014/main" id="{5D125FFE-44F8-BE4A-28DC-17170A9014F7}"/>
              </a:ext>
            </a:extLst>
          </p:cNvPr>
          <p:cNvSpPr/>
          <p:nvPr/>
        </p:nvSpPr>
        <p:spPr>
          <a:xfrm>
            <a:off x="8733066" y="4454170"/>
            <a:ext cx="385157" cy="34202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1E30D3"/>
              </a:solidFill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="" xmlns:a16="http://schemas.microsoft.com/office/drawing/2014/main" id="{944F5858-D360-403F-E6AE-B9C703D3EC8C}"/>
              </a:ext>
            </a:extLst>
          </p:cNvPr>
          <p:cNvSpPr txBox="1"/>
          <p:nvPr/>
        </p:nvSpPr>
        <p:spPr>
          <a:xfrm>
            <a:off x="8728374" y="4464820"/>
            <a:ext cx="4165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1E30D3"/>
                </a:solidFill>
              </a:rPr>
              <a:t>25</a:t>
            </a:r>
            <a:endParaRPr lang="en-US" sz="1600" b="1" dirty="0">
              <a:solidFill>
                <a:srgbClr val="1E30D3"/>
              </a:solidFill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="" xmlns:a16="http://schemas.microsoft.com/office/drawing/2014/main" id="{A3D90E2E-C2F6-7F8D-5A17-27E97713E948}"/>
              </a:ext>
            </a:extLst>
          </p:cNvPr>
          <p:cNvSpPr txBox="1"/>
          <p:nvPr/>
        </p:nvSpPr>
        <p:spPr>
          <a:xfrm>
            <a:off x="9089198" y="4356042"/>
            <a:ext cx="15474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Выпусков проекта «Война в искусстве»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2293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12534</TotalTime>
  <Words>281</Words>
  <Application>Microsoft Office PowerPoint</Application>
  <PresentationFormat>Произвольный</PresentationFormat>
  <Paragraphs>51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Aleksandra V. Itcenko</dc:creator>
  <cp:lastModifiedBy>User</cp:lastModifiedBy>
  <cp:revision>2664</cp:revision>
  <cp:lastPrinted>2026-01-22T07:04:31Z</cp:lastPrinted>
  <dcterms:created xsi:type="dcterms:W3CDTF">2023-11-26T12:13:07Z</dcterms:created>
  <dcterms:modified xsi:type="dcterms:W3CDTF">2026-02-16T21:28:40Z</dcterms:modified>
</cp:coreProperties>
</file>