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2" r:id="rId1"/>
    <p:sldMasterId id="2147484540" r:id="rId2"/>
    <p:sldMasterId id="2147484552" r:id="rId3"/>
    <p:sldMasterId id="2147484576" r:id="rId4"/>
    <p:sldMasterId id="2147484588" r:id="rId5"/>
    <p:sldMasterId id="2147484600" r:id="rId6"/>
    <p:sldMasterId id="2147484612" r:id="rId7"/>
    <p:sldMasterId id="2147484744" r:id="rId8"/>
    <p:sldMasterId id="2147484768" r:id="rId9"/>
  </p:sldMasterIdLst>
  <p:notesMasterIdLst>
    <p:notesMasterId r:id="rId48"/>
  </p:notesMasterIdLst>
  <p:handoutMasterIdLst>
    <p:handoutMasterId r:id="rId49"/>
  </p:handoutMasterIdLst>
  <p:sldIdLst>
    <p:sldId id="380" r:id="rId10"/>
    <p:sldId id="381" r:id="rId11"/>
    <p:sldId id="257" r:id="rId12"/>
    <p:sldId id="316" r:id="rId13"/>
    <p:sldId id="466" r:id="rId14"/>
    <p:sldId id="369" r:id="rId15"/>
    <p:sldId id="258" r:id="rId16"/>
    <p:sldId id="386" r:id="rId17"/>
    <p:sldId id="395" r:id="rId18"/>
    <p:sldId id="396" r:id="rId19"/>
    <p:sldId id="397" r:id="rId20"/>
    <p:sldId id="399" r:id="rId21"/>
    <p:sldId id="400" r:id="rId22"/>
    <p:sldId id="401" r:id="rId23"/>
    <p:sldId id="445" r:id="rId24"/>
    <p:sldId id="404" r:id="rId25"/>
    <p:sldId id="429" r:id="rId26"/>
    <p:sldId id="428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19" r:id="rId47"/>
  </p:sldIdLst>
  <p:sldSz cx="9144000" cy="6858000" type="screen4x3"/>
  <p:notesSz cx="9799638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4" autoAdjust="0"/>
    <p:restoredTop sz="94639" autoAdjust="0"/>
  </p:normalViewPr>
  <p:slideViewPr>
    <p:cSldViewPr showGuides="1">
      <p:cViewPr varScale="1">
        <p:scale>
          <a:sx n="79" d="100"/>
          <a:sy n="79" d="100"/>
        </p:scale>
        <p:origin x="3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62320218286329"/>
          <c:y val="3.2717981944568784E-2"/>
          <c:w val="0.53390219681386553"/>
          <c:h val="0.8903310792458047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5D-4AC1-9BF9-262B063A14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5D-4AC1-9BF9-262B063A14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5D-4AC1-9BF9-262B063A14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5D-4AC1-9BF9-262B063A14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5D-4AC1-9BF9-262B063A14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D5D-4AC1-9BF9-262B063A14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D5D-4AC1-9BF9-262B063A147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D5D-4AC1-9BF9-262B063A147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D5D-4AC1-9BF9-262B063A147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D5D-4AC1-9BF9-262B063A147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D5D-4AC1-9BF9-262B063A147D}"/>
              </c:ext>
            </c:extLst>
          </c:dPt>
          <c:cat>
            <c:numRef>
              <c:f>Лист1!$A$1:$A$11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Лист1!$B$1:$B$11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2">
                  <c:v>7</c:v>
                </c:pt>
                <c:pt idx="3">
                  <c:v>13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D5D-4AC1-9BF9-262B063A1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3-4B30-B580-708C353DF2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3-4B30-B580-708C353DF2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93-4B30-B580-708C353DF23F}"/>
              </c:ext>
            </c:extLst>
          </c:dPt>
          <c:dLbls>
            <c:delete val="1"/>
          </c:dLbls>
          <c:val>
            <c:numRef>
              <c:f>Лист1!$H$1:$H$3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A93-4B30-B580-708C353DF2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6887128229455333E-2"/>
          <c:w val="0.93913193512518833"/>
          <c:h val="0.9031128717705445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2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F8-445B-AA6B-8F8D604B03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F8-445B-AA6B-8F8D604B0304}"/>
              </c:ext>
            </c:extLst>
          </c:dPt>
          <c:dLbls>
            <c:delete val="1"/>
          </c:dLbls>
          <c:val>
            <c:numRef>
              <c:f>Лист1!$G$23:$G$24</c:f>
              <c:numCache>
                <c:formatCode>General</c:formatCode>
                <c:ptCount val="2"/>
                <c:pt idx="0">
                  <c:v>83.7</c:v>
                </c:pt>
                <c:pt idx="1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F8-445B-AA6B-8F8D604B030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45715-0FEE-4E1C-AFCB-2FD219D7775D}" type="doc">
      <dgm:prSet loTypeId="urn:microsoft.com/office/officeart/2008/layout/AlternatingHexagons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be-BY"/>
        </a:p>
      </dgm:t>
    </dgm:pt>
    <dgm:pt modelId="{FE34E1B0-19DB-495E-B748-9808EA74D2E5}">
      <dgm:prSet phldrT="[Текст]" custT="1"/>
      <dgm:spPr/>
      <dgm:t>
        <a:bodyPr/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200" b="1" kern="1200" dirty="0">
            <a:solidFill>
              <a:srgbClr val="0070C0"/>
            </a:solidFill>
          </a:endParaRP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300" b="1" dirty="0">
              <a:solidFill>
                <a:srgbClr val="0070C0"/>
              </a:solidFill>
            </a:rPr>
            <a:t>ОБУЧЕНИЕ</a:t>
          </a: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300" b="1" dirty="0">
              <a:solidFill>
                <a:srgbClr val="0070C0"/>
              </a:solidFill>
            </a:rPr>
            <a:t>В АСПИРАНТУРЕ</a:t>
          </a:r>
          <a:endParaRPr lang="be-BY" sz="1300" b="1" dirty="0">
            <a:solidFill>
              <a:srgbClr val="0070C0"/>
            </a:solidFill>
          </a:endParaRPr>
        </a:p>
      </dgm:t>
    </dgm:pt>
    <dgm:pt modelId="{A5FA0CC5-6537-4052-BB7A-C18D83A04BBE}" type="parTrans" cxnId="{BAAC97D6-36F4-454C-94E9-B8148CCE4B98}">
      <dgm:prSet/>
      <dgm:spPr/>
      <dgm:t>
        <a:bodyPr/>
        <a:lstStyle/>
        <a:p>
          <a:endParaRPr lang="be-BY"/>
        </a:p>
      </dgm:t>
    </dgm:pt>
    <dgm:pt modelId="{46B26442-DA92-44ED-A559-66D5BBA384F8}" type="sibTrans" cxnId="{BAAC97D6-36F4-454C-94E9-B8148CCE4B9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300" b="1" dirty="0">
              <a:solidFill>
                <a:srgbClr val="0070C0"/>
              </a:solidFill>
            </a:rPr>
            <a:t>ПОВЫШЕНИЕ КВАЛИФИКАЦИИ И ПЕРЕПОДГОТОВКА</a:t>
          </a:r>
          <a:endParaRPr lang="be-BY" sz="1300" b="1" dirty="0">
            <a:solidFill>
              <a:srgbClr val="0070C0"/>
            </a:solidFill>
          </a:endParaRPr>
        </a:p>
      </dgm:t>
    </dgm:pt>
    <dgm:pt modelId="{7C9273A3-CEDF-4719-A688-7B9485F8C2F3}">
      <dgm:prSet phldrT="[Текст]" custT="1"/>
      <dgm:spPr/>
      <dgm:t>
        <a:bodyPr/>
        <a:lstStyle/>
        <a:p>
          <a:r>
            <a:rPr lang="ru-RU" sz="1300" b="1" dirty="0"/>
            <a:t>ОБУЧЕНИЕ </a:t>
          </a:r>
        </a:p>
        <a:p>
          <a:r>
            <a:rPr lang="ru-RU" sz="1300" b="1" dirty="0"/>
            <a:t>НА </a:t>
          </a:r>
          <a:r>
            <a:rPr lang="en-US" sz="1300" b="1" dirty="0"/>
            <a:t>I</a:t>
          </a:r>
          <a:endParaRPr lang="ru-RU" sz="1300" b="1" dirty="0"/>
        </a:p>
        <a:p>
          <a:r>
            <a:rPr lang="ru-RU" sz="1300" b="1" dirty="0"/>
            <a:t>СТУПЕНИ</a:t>
          </a:r>
          <a:endParaRPr lang="en-US" sz="1300" b="1" dirty="0"/>
        </a:p>
      </dgm:t>
    </dgm:pt>
    <dgm:pt modelId="{42A95C25-92D1-4A8B-9262-31EE03F43218}" type="parTrans" cxnId="{1CE68CCD-DC7E-46FF-817B-6BB01CB38F6F}">
      <dgm:prSet/>
      <dgm:spPr/>
      <dgm:t>
        <a:bodyPr/>
        <a:lstStyle/>
        <a:p>
          <a:endParaRPr lang="be-BY"/>
        </a:p>
      </dgm:t>
    </dgm:pt>
    <dgm:pt modelId="{27F03C3D-1F86-4DB6-A0EC-12D7ABFDA268}" type="sibTrans" cxnId="{1CE68CCD-DC7E-46FF-817B-6BB01CB38F6F}">
      <dgm:prSet custT="1"/>
      <dgm:spPr/>
      <dgm:t>
        <a:bodyPr/>
        <a:lstStyle/>
        <a:p>
          <a:r>
            <a:rPr lang="ru-RU" sz="1300" b="1" dirty="0"/>
            <a:t>СТАЖИРОВКИ</a:t>
          </a:r>
          <a:endParaRPr lang="be-BY" sz="1300" dirty="0"/>
        </a:p>
      </dgm:t>
    </dgm:pt>
    <dgm:pt modelId="{D2A7EDFD-0816-4D78-BD74-B1915176303F}">
      <dgm:prSet phldrT="[Текст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300" b="1" dirty="0"/>
            <a:t>ОБУЧЕНИЕ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ru-RU" sz="1300" b="1" dirty="0"/>
            <a:t>НА </a:t>
          </a:r>
          <a:r>
            <a:rPr lang="en-US" sz="1300" b="1" dirty="0"/>
            <a:t>II</a:t>
          </a:r>
          <a:endParaRPr lang="ru-RU" sz="1300" b="1" dirty="0"/>
        </a:p>
        <a:p>
          <a:pPr>
            <a:lnSpc>
              <a:spcPct val="150000"/>
            </a:lnSpc>
            <a:spcAft>
              <a:spcPts val="0"/>
            </a:spcAft>
          </a:pPr>
          <a:r>
            <a:rPr lang="ru-RU" sz="1300" b="1" dirty="0"/>
            <a:t>СТУПЕНИ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ru-RU" sz="1300" b="1" dirty="0"/>
            <a:t>(магистратура)</a:t>
          </a:r>
          <a:endParaRPr lang="be-BY" sz="1300" dirty="0"/>
        </a:p>
      </dgm:t>
    </dgm:pt>
    <dgm:pt modelId="{042A76A6-D3A4-4279-99CB-249B1B95FFDA}" type="parTrans" cxnId="{B467DDBC-30D9-483E-A790-A6F21D276A4A}">
      <dgm:prSet/>
      <dgm:spPr/>
      <dgm:t>
        <a:bodyPr/>
        <a:lstStyle/>
        <a:p>
          <a:endParaRPr lang="be-BY"/>
        </a:p>
      </dgm:t>
    </dgm:pt>
    <dgm:pt modelId="{AF61DBA8-B735-46F6-A8E4-C75C4DFD82B9}" type="sibTrans" cxnId="{B467DDBC-30D9-483E-A790-A6F21D276A4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1300" b="1" dirty="0"/>
            <a:t>ДОУНИВЕРСИ-ТЕТСКАЯ ПОДГОТОВКА</a:t>
          </a:r>
          <a:endParaRPr lang="be-BY" sz="1300" b="1" dirty="0"/>
        </a:p>
      </dgm:t>
    </dgm:pt>
    <dgm:pt modelId="{F3CBD34F-A015-4105-8632-0EAE60A6751A}" type="pres">
      <dgm:prSet presAssocID="{D8245715-0FEE-4E1C-AFCB-2FD219D7775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ECD4F9-81AA-4957-A19E-A42FA4CC1459}" type="pres">
      <dgm:prSet presAssocID="{FE34E1B0-19DB-495E-B748-9808EA74D2E5}" presName="composite" presStyleCnt="0"/>
      <dgm:spPr/>
    </dgm:pt>
    <dgm:pt modelId="{226BFCCC-33B2-4DB2-B8E3-B65A9ECFDC3C}" type="pres">
      <dgm:prSet presAssocID="{FE34E1B0-19DB-495E-B748-9808EA74D2E5}" presName="Parent1" presStyleLbl="node1" presStyleIdx="0" presStyleCnt="6" custScaleX="146987" custLinFactNeighborX="59471" custLinFactNeighborY="71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78162-413B-4829-BD12-C5A7B8F24BAB}" type="pres">
      <dgm:prSet presAssocID="{FE34E1B0-19DB-495E-B748-9808EA74D2E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DE499A3-0C6C-4056-AA2A-0A72F6BF7A82}" type="pres">
      <dgm:prSet presAssocID="{FE34E1B0-19DB-495E-B748-9808EA74D2E5}" presName="BalanceSpacing" presStyleCnt="0"/>
      <dgm:spPr/>
    </dgm:pt>
    <dgm:pt modelId="{9F568742-E27C-4EEA-9F77-7719ABB545A7}" type="pres">
      <dgm:prSet presAssocID="{FE34E1B0-19DB-495E-B748-9808EA74D2E5}" presName="BalanceSpacing1" presStyleCnt="0"/>
      <dgm:spPr/>
    </dgm:pt>
    <dgm:pt modelId="{553301C3-75DF-47D3-893A-3D0BF2415488}" type="pres">
      <dgm:prSet presAssocID="{46B26442-DA92-44ED-A559-66D5BBA384F8}" presName="Accent1Text" presStyleLbl="node1" presStyleIdx="1" presStyleCnt="6" custScaleX="161556" custLinFactX="100000" custLinFactNeighborX="141545" custLinFactNeighborY="88272"/>
      <dgm:spPr/>
      <dgm:t>
        <a:bodyPr/>
        <a:lstStyle/>
        <a:p>
          <a:endParaRPr lang="ru-RU"/>
        </a:p>
      </dgm:t>
    </dgm:pt>
    <dgm:pt modelId="{3E16B062-BA10-40BB-8DE9-862B3A61D9DA}" type="pres">
      <dgm:prSet presAssocID="{46B26442-DA92-44ED-A559-66D5BBA384F8}" presName="spaceBetweenRectangles" presStyleCnt="0"/>
      <dgm:spPr/>
    </dgm:pt>
    <dgm:pt modelId="{E33895A8-E06D-47AD-A009-9B72E6039D17}" type="pres">
      <dgm:prSet presAssocID="{7C9273A3-CEDF-4719-A688-7B9485F8C2F3}" presName="composite" presStyleCnt="0"/>
      <dgm:spPr/>
    </dgm:pt>
    <dgm:pt modelId="{E762DD52-7443-4DFB-A384-4517CDA6BDB8}" type="pres">
      <dgm:prSet presAssocID="{7C9273A3-CEDF-4719-A688-7B9485F8C2F3}" presName="Parent1" presStyleLbl="node1" presStyleIdx="2" presStyleCnt="6" custScaleX="142157" custLinFactX="-94047" custLinFactNeighborX="-100000" custLinFactNeighborY="-76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FB3C8-DF3F-4775-A8FC-58589B2DC958}" type="pres">
      <dgm:prSet presAssocID="{7C9273A3-CEDF-4719-A688-7B9485F8C2F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1DE2292-03E1-48AE-B6C2-FFB30EFB9FBB}" type="pres">
      <dgm:prSet presAssocID="{7C9273A3-CEDF-4719-A688-7B9485F8C2F3}" presName="BalanceSpacing" presStyleCnt="0"/>
      <dgm:spPr/>
    </dgm:pt>
    <dgm:pt modelId="{16AB1ED1-AB8F-4F42-9F11-04EB5DA28073}" type="pres">
      <dgm:prSet presAssocID="{7C9273A3-CEDF-4719-A688-7B9485F8C2F3}" presName="BalanceSpacing1" presStyleCnt="0"/>
      <dgm:spPr/>
    </dgm:pt>
    <dgm:pt modelId="{6C89AB8F-9E46-45B3-8FBE-E7C29C608FEA}" type="pres">
      <dgm:prSet presAssocID="{27F03C3D-1F86-4DB6-A0EC-12D7ABFDA268}" presName="Accent1Text" presStyleLbl="node1" presStyleIdx="3" presStyleCnt="6" custScaleX="146986" custLinFactNeighborX="-78763" custLinFactNeighborY="3304"/>
      <dgm:spPr/>
      <dgm:t>
        <a:bodyPr/>
        <a:lstStyle/>
        <a:p>
          <a:endParaRPr lang="ru-RU"/>
        </a:p>
      </dgm:t>
    </dgm:pt>
    <dgm:pt modelId="{15781187-3497-4923-B7B4-015EAE157DD5}" type="pres">
      <dgm:prSet presAssocID="{27F03C3D-1F86-4DB6-A0EC-12D7ABFDA268}" presName="spaceBetweenRectangles" presStyleCnt="0"/>
      <dgm:spPr/>
    </dgm:pt>
    <dgm:pt modelId="{9B13C004-D31C-4444-AD94-7D3455CF5A7F}" type="pres">
      <dgm:prSet presAssocID="{D2A7EDFD-0816-4D78-BD74-B1915176303F}" presName="composite" presStyleCnt="0"/>
      <dgm:spPr/>
    </dgm:pt>
    <dgm:pt modelId="{6F1E4C86-E9BF-48C6-9C87-171CAB841A9E}" type="pres">
      <dgm:prSet presAssocID="{D2A7EDFD-0816-4D78-BD74-B1915176303F}" presName="Parent1" presStyleLbl="node1" presStyleIdx="4" presStyleCnt="6" custScaleX="154350" custLinFactY="-62139" custLinFactNeighborX="-9687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06ED9-80F1-47AC-83DC-68D9118007B8}" type="pres">
      <dgm:prSet presAssocID="{D2A7EDFD-0816-4D78-BD74-B1915176303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9C60A5B-7A65-4A2C-B86D-916AD02DA6C8}" type="pres">
      <dgm:prSet presAssocID="{D2A7EDFD-0816-4D78-BD74-B1915176303F}" presName="BalanceSpacing" presStyleCnt="0"/>
      <dgm:spPr/>
    </dgm:pt>
    <dgm:pt modelId="{E50F8F44-3047-4C01-8CAB-CEE5DB49E0B3}" type="pres">
      <dgm:prSet presAssocID="{D2A7EDFD-0816-4D78-BD74-B1915176303F}" presName="BalanceSpacing1" presStyleCnt="0"/>
      <dgm:spPr/>
    </dgm:pt>
    <dgm:pt modelId="{755BDCB6-FE81-4DA3-95EA-2C9A54F04F07}" type="pres">
      <dgm:prSet presAssocID="{AF61DBA8-B735-46F6-A8E4-C75C4DFD82B9}" presName="Accent1Text" presStyleLbl="node1" presStyleIdx="5" presStyleCnt="6" custScaleX="149635" custLinFactNeighborX="-70701" custLinFactNeighborY="-80896"/>
      <dgm:spPr/>
      <dgm:t>
        <a:bodyPr/>
        <a:lstStyle/>
        <a:p>
          <a:endParaRPr lang="ru-RU"/>
        </a:p>
      </dgm:t>
    </dgm:pt>
  </dgm:ptLst>
  <dgm:cxnLst>
    <dgm:cxn modelId="{1E734F1C-DDEC-4F90-BF7C-BEAE0E0A7CD3}" type="presOf" srcId="{27F03C3D-1F86-4DB6-A0EC-12D7ABFDA268}" destId="{6C89AB8F-9E46-45B3-8FBE-E7C29C608FEA}" srcOrd="0" destOrd="0" presId="urn:microsoft.com/office/officeart/2008/layout/AlternatingHexagons"/>
    <dgm:cxn modelId="{B467DDBC-30D9-483E-A790-A6F21D276A4A}" srcId="{D8245715-0FEE-4E1C-AFCB-2FD219D7775D}" destId="{D2A7EDFD-0816-4D78-BD74-B1915176303F}" srcOrd="2" destOrd="0" parTransId="{042A76A6-D3A4-4279-99CB-249B1B95FFDA}" sibTransId="{AF61DBA8-B735-46F6-A8E4-C75C4DFD82B9}"/>
    <dgm:cxn modelId="{BAAC97D6-36F4-454C-94E9-B8148CCE4B98}" srcId="{D8245715-0FEE-4E1C-AFCB-2FD219D7775D}" destId="{FE34E1B0-19DB-495E-B748-9808EA74D2E5}" srcOrd="0" destOrd="0" parTransId="{A5FA0CC5-6537-4052-BB7A-C18D83A04BBE}" sibTransId="{46B26442-DA92-44ED-A559-66D5BBA384F8}"/>
    <dgm:cxn modelId="{1CE68CCD-DC7E-46FF-817B-6BB01CB38F6F}" srcId="{D8245715-0FEE-4E1C-AFCB-2FD219D7775D}" destId="{7C9273A3-CEDF-4719-A688-7B9485F8C2F3}" srcOrd="1" destOrd="0" parTransId="{42A95C25-92D1-4A8B-9262-31EE03F43218}" sibTransId="{27F03C3D-1F86-4DB6-A0EC-12D7ABFDA268}"/>
    <dgm:cxn modelId="{300762BE-8CD9-4F1F-9348-7A41DAF8D11F}" type="presOf" srcId="{FE34E1B0-19DB-495E-B748-9808EA74D2E5}" destId="{226BFCCC-33B2-4DB2-B8E3-B65A9ECFDC3C}" srcOrd="0" destOrd="0" presId="urn:microsoft.com/office/officeart/2008/layout/AlternatingHexagons"/>
    <dgm:cxn modelId="{B292AF0B-AE6F-447C-AD65-6EDB58B4B3A9}" type="presOf" srcId="{D8245715-0FEE-4E1C-AFCB-2FD219D7775D}" destId="{F3CBD34F-A015-4105-8632-0EAE60A6751A}" srcOrd="0" destOrd="0" presId="urn:microsoft.com/office/officeart/2008/layout/AlternatingHexagons"/>
    <dgm:cxn modelId="{4A361A18-8FCE-4377-AF3A-762EFD0D78B9}" type="presOf" srcId="{46B26442-DA92-44ED-A559-66D5BBA384F8}" destId="{553301C3-75DF-47D3-893A-3D0BF2415488}" srcOrd="0" destOrd="0" presId="urn:microsoft.com/office/officeart/2008/layout/AlternatingHexagons"/>
    <dgm:cxn modelId="{4717EAF7-903A-4C40-94C1-281C0BF8A4EE}" type="presOf" srcId="{AF61DBA8-B735-46F6-A8E4-C75C4DFD82B9}" destId="{755BDCB6-FE81-4DA3-95EA-2C9A54F04F07}" srcOrd="0" destOrd="0" presId="urn:microsoft.com/office/officeart/2008/layout/AlternatingHexagons"/>
    <dgm:cxn modelId="{2550F826-079B-4B28-91EE-94B00CF83796}" type="presOf" srcId="{7C9273A3-CEDF-4719-A688-7B9485F8C2F3}" destId="{E762DD52-7443-4DFB-A384-4517CDA6BDB8}" srcOrd="0" destOrd="0" presId="urn:microsoft.com/office/officeart/2008/layout/AlternatingHexagons"/>
    <dgm:cxn modelId="{ED793B96-69FE-48A5-BB8D-0E58450FED2D}" type="presOf" srcId="{D2A7EDFD-0816-4D78-BD74-B1915176303F}" destId="{6F1E4C86-E9BF-48C6-9C87-171CAB841A9E}" srcOrd="0" destOrd="0" presId="urn:microsoft.com/office/officeart/2008/layout/AlternatingHexagons"/>
    <dgm:cxn modelId="{74436218-C8F5-4700-B7FB-58CDD383295C}" type="presParOf" srcId="{F3CBD34F-A015-4105-8632-0EAE60A6751A}" destId="{82ECD4F9-81AA-4957-A19E-A42FA4CC1459}" srcOrd="0" destOrd="0" presId="urn:microsoft.com/office/officeart/2008/layout/AlternatingHexagons"/>
    <dgm:cxn modelId="{5873993C-CE3E-4292-B135-36D732E3CBD9}" type="presParOf" srcId="{82ECD4F9-81AA-4957-A19E-A42FA4CC1459}" destId="{226BFCCC-33B2-4DB2-B8E3-B65A9ECFDC3C}" srcOrd="0" destOrd="0" presId="urn:microsoft.com/office/officeart/2008/layout/AlternatingHexagons"/>
    <dgm:cxn modelId="{3CA1E28B-26B3-44EF-84EF-6D5659B22807}" type="presParOf" srcId="{82ECD4F9-81AA-4957-A19E-A42FA4CC1459}" destId="{67678162-413B-4829-BD12-C5A7B8F24BAB}" srcOrd="1" destOrd="0" presId="urn:microsoft.com/office/officeart/2008/layout/AlternatingHexagons"/>
    <dgm:cxn modelId="{F22B736F-1E0C-4F4A-9B11-6DF2D7245744}" type="presParOf" srcId="{82ECD4F9-81AA-4957-A19E-A42FA4CC1459}" destId="{9DE499A3-0C6C-4056-AA2A-0A72F6BF7A82}" srcOrd="2" destOrd="0" presId="urn:microsoft.com/office/officeart/2008/layout/AlternatingHexagons"/>
    <dgm:cxn modelId="{96272E17-8B49-4584-A182-DF1A1DFF778C}" type="presParOf" srcId="{82ECD4F9-81AA-4957-A19E-A42FA4CC1459}" destId="{9F568742-E27C-4EEA-9F77-7719ABB545A7}" srcOrd="3" destOrd="0" presId="urn:microsoft.com/office/officeart/2008/layout/AlternatingHexagons"/>
    <dgm:cxn modelId="{B41D7DD8-CF6C-463D-A040-407E7DBAEF06}" type="presParOf" srcId="{82ECD4F9-81AA-4957-A19E-A42FA4CC1459}" destId="{553301C3-75DF-47D3-893A-3D0BF2415488}" srcOrd="4" destOrd="0" presId="urn:microsoft.com/office/officeart/2008/layout/AlternatingHexagons"/>
    <dgm:cxn modelId="{BED872F4-27BC-4B4F-9B87-EEA5C223362E}" type="presParOf" srcId="{F3CBD34F-A015-4105-8632-0EAE60A6751A}" destId="{3E16B062-BA10-40BB-8DE9-862B3A61D9DA}" srcOrd="1" destOrd="0" presId="urn:microsoft.com/office/officeart/2008/layout/AlternatingHexagons"/>
    <dgm:cxn modelId="{18C4A96D-28DC-46FC-B48B-FEF02E67A1A0}" type="presParOf" srcId="{F3CBD34F-A015-4105-8632-0EAE60A6751A}" destId="{E33895A8-E06D-47AD-A009-9B72E6039D17}" srcOrd="2" destOrd="0" presId="urn:microsoft.com/office/officeart/2008/layout/AlternatingHexagons"/>
    <dgm:cxn modelId="{45A084F1-1A17-4C3E-A6EB-86628445EC8D}" type="presParOf" srcId="{E33895A8-E06D-47AD-A009-9B72E6039D17}" destId="{E762DD52-7443-4DFB-A384-4517CDA6BDB8}" srcOrd="0" destOrd="0" presId="urn:microsoft.com/office/officeart/2008/layout/AlternatingHexagons"/>
    <dgm:cxn modelId="{417B9AF1-961F-477C-8BBF-E7E8F1E56F7D}" type="presParOf" srcId="{E33895A8-E06D-47AD-A009-9B72E6039D17}" destId="{A92FB3C8-DF3F-4775-A8FC-58589B2DC958}" srcOrd="1" destOrd="0" presId="urn:microsoft.com/office/officeart/2008/layout/AlternatingHexagons"/>
    <dgm:cxn modelId="{3D3EC335-6678-41FA-96B5-97B5C675E8FA}" type="presParOf" srcId="{E33895A8-E06D-47AD-A009-9B72E6039D17}" destId="{61DE2292-03E1-48AE-B6C2-FFB30EFB9FBB}" srcOrd="2" destOrd="0" presId="urn:microsoft.com/office/officeart/2008/layout/AlternatingHexagons"/>
    <dgm:cxn modelId="{211C16B8-BB4B-437F-8C53-D74BD0489F4D}" type="presParOf" srcId="{E33895A8-E06D-47AD-A009-9B72E6039D17}" destId="{16AB1ED1-AB8F-4F42-9F11-04EB5DA28073}" srcOrd="3" destOrd="0" presId="urn:microsoft.com/office/officeart/2008/layout/AlternatingHexagons"/>
    <dgm:cxn modelId="{F6C1814B-DADF-4133-A587-1EE8450E27BE}" type="presParOf" srcId="{E33895A8-E06D-47AD-A009-9B72E6039D17}" destId="{6C89AB8F-9E46-45B3-8FBE-E7C29C608FEA}" srcOrd="4" destOrd="0" presId="urn:microsoft.com/office/officeart/2008/layout/AlternatingHexagons"/>
    <dgm:cxn modelId="{55A296EC-224D-4CFD-9D17-7E803E22569D}" type="presParOf" srcId="{F3CBD34F-A015-4105-8632-0EAE60A6751A}" destId="{15781187-3497-4923-B7B4-015EAE157DD5}" srcOrd="3" destOrd="0" presId="urn:microsoft.com/office/officeart/2008/layout/AlternatingHexagons"/>
    <dgm:cxn modelId="{8123297A-385B-4AFD-B958-3D26554A6A0B}" type="presParOf" srcId="{F3CBD34F-A015-4105-8632-0EAE60A6751A}" destId="{9B13C004-D31C-4444-AD94-7D3455CF5A7F}" srcOrd="4" destOrd="0" presId="urn:microsoft.com/office/officeart/2008/layout/AlternatingHexagons"/>
    <dgm:cxn modelId="{DD37A936-E04C-40EA-AC9B-C0345E8F539B}" type="presParOf" srcId="{9B13C004-D31C-4444-AD94-7D3455CF5A7F}" destId="{6F1E4C86-E9BF-48C6-9C87-171CAB841A9E}" srcOrd="0" destOrd="0" presId="urn:microsoft.com/office/officeart/2008/layout/AlternatingHexagons"/>
    <dgm:cxn modelId="{866F8715-9FA7-4823-A249-1B35FEB39673}" type="presParOf" srcId="{9B13C004-D31C-4444-AD94-7D3455CF5A7F}" destId="{E6D06ED9-80F1-47AC-83DC-68D9118007B8}" srcOrd="1" destOrd="0" presId="urn:microsoft.com/office/officeart/2008/layout/AlternatingHexagons"/>
    <dgm:cxn modelId="{5EDDF28D-54D9-4921-AB54-4D30E732AAEC}" type="presParOf" srcId="{9B13C004-D31C-4444-AD94-7D3455CF5A7F}" destId="{99C60A5B-7A65-4A2C-B86D-916AD02DA6C8}" srcOrd="2" destOrd="0" presId="urn:microsoft.com/office/officeart/2008/layout/AlternatingHexagons"/>
    <dgm:cxn modelId="{3B2B3B3D-137C-49E3-AC34-5202F3D71A9F}" type="presParOf" srcId="{9B13C004-D31C-4444-AD94-7D3455CF5A7F}" destId="{E50F8F44-3047-4C01-8CAB-CEE5DB49E0B3}" srcOrd="3" destOrd="0" presId="urn:microsoft.com/office/officeart/2008/layout/AlternatingHexagons"/>
    <dgm:cxn modelId="{895BBE28-30C0-4125-BF19-C7710BFEF03A}" type="presParOf" srcId="{9B13C004-D31C-4444-AD94-7D3455CF5A7F}" destId="{755BDCB6-FE81-4DA3-95EA-2C9A54F04F0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07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6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51488" y="0"/>
            <a:ext cx="4246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16275" y="504825"/>
            <a:ext cx="3367088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488" y="3198813"/>
            <a:ext cx="7840662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46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1488" y="6397625"/>
            <a:ext cx="4246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7E7EBF-EA80-4EF9-984A-C19A799F8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38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E7EBF-EA80-4EF9-984A-C19A799F8DA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4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E7EBF-EA80-4EF9-984A-C19A799F8D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200" b="1" dirty="0">
                <a:solidFill>
                  <a:srgbClr val="361B00"/>
                </a:solidFill>
              </a:rPr>
              <a:t>Студентам предоставляется возможность пройти дополнительную подготовку с сертификацией для работы с оборудованием лидеров IT-отрасли.</a:t>
            </a:r>
            <a:r>
              <a:rPr lang="ru-RU" sz="1200" b="1" baseline="0" dirty="0">
                <a:solidFill>
                  <a:srgbClr val="361B00"/>
                </a:solidFill>
              </a:rPr>
              <a:t> </a:t>
            </a:r>
            <a:r>
              <a:rPr lang="ru-RU" sz="1200" b="1" dirty="0">
                <a:solidFill>
                  <a:srgbClr val="361B00"/>
                </a:solidFill>
              </a:rPr>
              <a:t>Сертификат дает его обладателю преимущественное право квалифицированной работы в указанных компаниях.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E7EBF-EA80-4EF9-984A-C19A799F8DA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580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361B00"/>
                </a:solidFill>
              </a:rPr>
              <a:t>Проводятся совместные тренинги, семинары, учебные и факультативные занятия для студентов, обучение профессорско-преподавательского состава и других работников новым технологиям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E7EBF-EA80-4EF9-984A-C19A799F8DA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6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762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5532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DF803-C542-40AE-B2ED-51C11EB006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8F4-69D3-4F41-B42F-FCE685C8F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0285-07B9-4026-AE25-2120B9D13D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762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5532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DF803-C542-40AE-B2ED-51C11EB006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21D2-198C-47EB-9622-BE45884061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35A8-6A6A-47CB-9056-9778E1FF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53FF-7476-4A96-B9EB-CE2E2A6560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56A7-49BB-4EC6-9F14-7A1E36C1D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1265-10D3-42BE-9D30-DB100D366A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91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CBB4-C0CC-49B9-9467-B3D90020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0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3DC5-3727-4FB9-983F-6FED52BF4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21D2-198C-47EB-9622-BE45884061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8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1117-CBB5-4AA6-8847-DB4E35DA5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1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8F4-69D3-4F41-B42F-FCE685C8F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7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0285-07B9-4026-AE25-2120B9D13D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9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762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5532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DF803-C542-40AE-B2ED-51C11EB006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21D2-198C-47EB-9622-BE45884061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8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35A8-6A6A-47CB-9056-9778E1FF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4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53FF-7476-4A96-B9EB-CE2E2A6560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9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56A7-49BB-4EC6-9F14-7A1E36C1D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4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1265-10D3-42BE-9D30-DB100D366A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91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CBB4-C0CC-49B9-9467-B3D90020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35A8-6A6A-47CB-9056-9778E1FF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4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3DC5-3727-4FB9-983F-6FED52BF4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1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1117-CBB5-4AA6-8847-DB4E35DA5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1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8F4-69D3-4F41-B42F-FCE685C8F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7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0285-07B9-4026-AE25-2120B9D13D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9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762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5532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DF803-C542-40AE-B2ED-51C11EB006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21D2-198C-47EB-9622-BE45884061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8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35A8-6A6A-47CB-9056-9778E1FF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4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53FF-7476-4A96-B9EB-CE2E2A6560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9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56A7-49BB-4EC6-9F14-7A1E36C1D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4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1265-10D3-42BE-9D30-DB100D366A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9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53FF-7476-4A96-B9EB-CE2E2A6560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9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CBB4-C0CC-49B9-9467-B3D90020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0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3DC5-3727-4FB9-983F-6FED52BF4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1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1117-CBB5-4AA6-8847-DB4E35DA5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1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8F4-69D3-4F41-B42F-FCE685C8F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7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0285-07B9-4026-AE25-2120B9D13D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9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762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5532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DF803-C542-40AE-B2ED-51C11EB006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21D2-198C-47EB-9622-BE45884061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8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35A8-6A6A-47CB-9056-9778E1FF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4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53FF-7476-4A96-B9EB-CE2E2A6560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9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56A7-49BB-4EC6-9F14-7A1E36C1D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56A7-49BB-4EC6-9F14-7A1E36C1D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4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1265-10D3-42BE-9D30-DB100D366A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91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CBB4-C0CC-49B9-9467-B3D90020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0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3DC5-3727-4FB9-983F-6FED52BF4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1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1117-CBB5-4AA6-8847-DB4E35DA5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18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8F4-69D3-4F41-B42F-FCE685C8F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79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0285-07B9-4026-AE25-2120B9D13D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9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762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5532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DF803-C542-40AE-B2ED-51C11EB006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21D2-198C-47EB-9622-BE45884061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8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35A8-6A6A-47CB-9056-9778E1FF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4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53FF-7476-4A96-B9EB-CE2E2A6560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1265-10D3-42BE-9D30-DB100D366A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915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56A7-49BB-4EC6-9F14-7A1E36C1D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4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1265-10D3-42BE-9D30-DB100D366A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91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CBB4-C0CC-49B9-9467-B3D90020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0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3DC5-3727-4FB9-983F-6FED52BF4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1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1117-CBB5-4AA6-8847-DB4E35DA5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18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8F4-69D3-4F41-B42F-FCE685C8F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7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0285-07B9-4026-AE25-2120B9D13D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97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762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5532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DF803-C542-40AE-B2ED-51C11EB006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21D2-198C-47EB-9622-BE45884061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84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35A8-6A6A-47CB-9056-9778E1FF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CBB4-C0CC-49B9-9467-B3D90020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0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53FF-7476-4A96-B9EB-CE2E2A6560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97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56A7-49BB-4EC6-9F14-7A1E36C1D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4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1265-10D3-42BE-9D30-DB100D366A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915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CBB4-C0CC-49B9-9467-B3D90020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0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3DC5-3727-4FB9-983F-6FED52BF4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14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1117-CBB5-4AA6-8847-DB4E35DA5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18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8F4-69D3-4F41-B42F-FCE685C8F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7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0285-07B9-4026-AE25-2120B9D13D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9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762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5532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DF803-C542-40AE-B2ED-51C11EB006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21D2-198C-47EB-9622-BE45884061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3DC5-3727-4FB9-983F-6FED52BF4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14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35A8-6A6A-47CB-9056-9778E1FF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44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53FF-7476-4A96-B9EB-CE2E2A6560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97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56A7-49BB-4EC6-9F14-7A1E36C1D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41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1265-10D3-42BE-9D30-DB100D366A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915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CBB4-C0CC-49B9-9467-B3D90020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04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3DC5-3727-4FB9-983F-6FED52BF4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14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1117-CBB5-4AA6-8847-DB4E35DA5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18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8F4-69D3-4F41-B42F-FCE685C8F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79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0285-07B9-4026-AE25-2120B9D13D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97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7239000" cy="762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743200"/>
            <a:ext cx="6553200" cy="533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DF803-C542-40AE-B2ED-51C11EB006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1117-CBB5-4AA6-8847-DB4E35DA5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18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21D2-198C-47EB-9622-BE45884061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284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35A8-6A6A-47CB-9056-9778E1FF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44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953FF-7476-4A96-B9EB-CE2E2A6560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89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56A7-49BB-4EC6-9F14-7A1E36C1D8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41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91265-10D3-42BE-9D30-DB100D366A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915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1CBB4-C0CC-49B9-9467-B3D90020AD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04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3DC5-3727-4FB9-983F-6FED52BF4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14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A1117-CBB5-4AA6-8847-DB4E35DA5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18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18F4-69D3-4F41-B42F-FCE685C8F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379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30285-07B9-4026-AE25-2120B9D13D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1EF35-C4B7-4E17-9CF0-638E90B305C2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1EF35-C4B7-4E17-9CF0-638E90B305C2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1EF35-C4B7-4E17-9CF0-638E90B305C2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1EF35-C4B7-4E17-9CF0-638E90B305C2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1EF35-C4B7-4E17-9CF0-638E90B305C2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1EF35-C4B7-4E17-9CF0-638E90B305C2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1EF35-C4B7-4E17-9CF0-638E90B305C2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1EF35-C4B7-4E17-9CF0-638E90B305C2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51EF35-C4B7-4E17-9CF0-638E90B305C2}" type="slidenum">
              <a:rPr lang="en-US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.png"/><Relationship Id="rId4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.png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348880"/>
            <a:ext cx="8784976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3200" b="1" dirty="0">
                <a:solidFill>
                  <a:srgbClr val="000000"/>
                </a:solidFill>
                <a:latin typeface="Arial"/>
                <a:cs typeface="+mn-cs"/>
              </a:rPr>
              <a:t>БЕЛОРУССКИЙ  </a:t>
            </a:r>
            <a:endParaRPr lang="en-US" sz="3200" b="1" dirty="0">
              <a:solidFill>
                <a:srgbClr val="000000"/>
              </a:solidFill>
              <a:latin typeface="Arial"/>
              <a:cs typeface="+mn-cs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3200" b="1" dirty="0">
                <a:solidFill>
                  <a:srgbClr val="000000"/>
                </a:solidFill>
                <a:latin typeface="Arial"/>
                <a:cs typeface="+mn-cs"/>
              </a:rPr>
              <a:t>ГОСУДАРСТВЕННЫЙ  УНИВЕРСИТЕТ  </a:t>
            </a:r>
            <a:r>
              <a:rPr lang="ru-RU" sz="3200" b="1" spc="-150" dirty="0">
                <a:solidFill>
                  <a:srgbClr val="000000"/>
                </a:solidFill>
                <a:latin typeface="Arial"/>
                <a:cs typeface="+mn-cs"/>
              </a:rPr>
              <a:t>ИНФОРМАТИКИ  И  РАДИОЭЛЕКТРОНИКИ</a:t>
            </a:r>
          </a:p>
        </p:txBody>
      </p:sp>
      <p:pic>
        <p:nvPicPr>
          <p:cNvPr id="102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700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1600" b="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419056" cy="684312"/>
          </a:xfrm>
        </p:spPr>
        <p:txBody>
          <a:bodyPr/>
          <a:lstStyle/>
          <a:p>
            <a:r>
              <a:rPr lang="ru-RU" sz="2800" b="1" dirty="0">
                <a:latin typeface="+mn-lt"/>
              </a:rPr>
              <a:t>БИЗНЕС-ИНКУБАТОР БГУИР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buFont typeface="Wingdings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</a:rPr>
              <a:t>ИННОВАЦИОННЫЕ ИДЕИ</a:t>
            </a:r>
            <a:endParaRPr lang="en-US" sz="2400" dirty="0">
              <a:solidFill>
                <a:schemeClr val="tx1"/>
              </a:solidFill>
            </a:endParaRPr>
          </a:p>
          <a:p>
            <a:pPr lvl="4">
              <a:buFont typeface="Wingdings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</a:rPr>
              <a:t>РАБОЧИЕ ГРУППЫ</a:t>
            </a:r>
            <a:endParaRPr lang="en-US" sz="2400" dirty="0">
              <a:solidFill>
                <a:schemeClr val="tx1"/>
              </a:solidFill>
            </a:endParaRPr>
          </a:p>
          <a:p>
            <a:pPr lvl="4">
              <a:buFont typeface="Wingdings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</a:rPr>
              <a:t>СЕМИНАРЫ</a:t>
            </a:r>
            <a:endParaRPr lang="en-US" sz="24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5" descr="techwe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96952"/>
            <a:ext cx="7138724" cy="2915817"/>
          </a:xfrm>
          <a:prstGeom prst="rect">
            <a:avLst/>
          </a:prstGeom>
        </p:spPr>
      </p:pic>
      <p:pic>
        <p:nvPicPr>
          <p:cNvPr id="5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3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4248472" cy="4691063"/>
          </a:xfrm>
        </p:spPr>
        <p:txBody>
          <a:bodyPr/>
          <a:lstStyle/>
          <a:p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‘MSQRD’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Facebook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приложение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Студент БГУИР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ДМИТРИЙ КУРИЛО -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один из разработчиков</a:t>
            </a:r>
          </a:p>
        </p:txBody>
      </p:sp>
      <p:pic>
        <p:nvPicPr>
          <p:cNvPr id="5" name="Содержимое 4" descr="techwe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215762"/>
            <a:ext cx="3355851" cy="4769783"/>
          </a:xfrm>
        </p:spPr>
      </p:pic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79512" y="188640"/>
            <a:ext cx="6419056" cy="6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b="1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БИЗНЕС-ИНКУБАТОР БГУИР</a:t>
            </a:r>
            <a:endParaRPr lang="ru-RU" sz="28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44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838200"/>
          </a:xfrm>
        </p:spPr>
        <p:txBody>
          <a:bodyPr/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be-BY" b="1" dirty="0">
                <a:latin typeface="Arial" pitchFamily="34" charset="0"/>
                <a:cs typeface="Arial" pitchFamily="34" charset="0"/>
              </a:rPr>
              <a:t/>
            </a:r>
            <a:br>
              <a:rPr lang="be-BY" b="1" dirty="0">
                <a:latin typeface="Arial" pitchFamily="34" charset="0"/>
                <a:cs typeface="Arial" pitchFamily="34" charset="0"/>
              </a:rPr>
            </a:br>
            <a:r>
              <a:rPr lang="be-BY" dirty="0"/>
              <a:t/>
            </a:r>
            <a:br>
              <a:rPr lang="be-BY" dirty="0"/>
            </a:br>
            <a:endParaRPr lang="en-US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type="body" idx="1"/>
          </p:nvPr>
        </p:nvSpPr>
        <p:spPr bwMode="auto">
          <a:xfrm>
            <a:off x="467544" y="14847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ru-RU" sz="2000" b="1" kern="0" dirty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Calibri" pitchFamily="34" charset="0"/>
            </a:endParaRPr>
          </a:p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be-BY" sz="2000" b="1" kern="0" dirty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e-BY" sz="1600" kern="0" dirty="0">
              <a:latin typeface="+mn-lt"/>
              <a:ea typeface="Calibri" pitchFamily="34" charset="0"/>
            </a:endParaRPr>
          </a:p>
        </p:txBody>
      </p: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17675265"/>
              </p:ext>
            </p:extLst>
          </p:nvPr>
        </p:nvGraphicFramePr>
        <p:xfrm>
          <a:off x="395536" y="1484784"/>
          <a:ext cx="9239249" cy="480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07504" y="116632"/>
            <a:ext cx="7715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marL="0" lvl="1" indent="0" eaLnBrk="0" hangingPunct="0">
              <a:buFontTx/>
              <a:buNone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 УСЛУГИ  </a:t>
            </a:r>
          </a:p>
          <a:p>
            <a:pPr marL="0" lvl="1" indent="0" eaLnBrk="0" hangingPunct="0">
              <a:buFontTx/>
              <a:buNone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РУССКОМ И АНГЛИЙСКОМ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900" y="486916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cs typeface="+mn-cs"/>
              </a:rPr>
              <a:t>30% иностранных студентов, обучающихся </a:t>
            </a:r>
            <a:endParaRPr lang="en-US" sz="2400" b="1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cs typeface="+mn-cs"/>
              </a:rPr>
              <a:t>в БГУИР в 2018/2019 учебном году, выбрали программы  обучения на английском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38270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703" y="116632"/>
            <a:ext cx="8229600" cy="838200"/>
          </a:xfrm>
        </p:spPr>
        <p:txBody>
          <a:bodyPr/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be-BY" b="1" dirty="0">
                <a:latin typeface="Arial" pitchFamily="34" charset="0"/>
                <a:cs typeface="Arial" pitchFamily="34" charset="0"/>
              </a:rPr>
              <a:t/>
            </a:r>
            <a:br>
              <a:rPr lang="be-BY" b="1" dirty="0">
                <a:latin typeface="Arial" pitchFamily="34" charset="0"/>
                <a:cs typeface="Arial" pitchFamily="34" charset="0"/>
              </a:rPr>
            </a:br>
            <a:r>
              <a:rPr lang="be-BY" dirty="0"/>
              <a:t/>
            </a:r>
            <a:br>
              <a:rPr lang="be-BY" dirty="0"/>
            </a:br>
            <a:endParaRPr lang="en-US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type="body" idx="1"/>
          </p:nvPr>
        </p:nvSpPr>
        <p:spPr bwMode="auto">
          <a:xfrm>
            <a:off x="490538" y="12362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ru-RU" sz="2000" b="1" kern="0" dirty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Calibri" pitchFamily="34" charset="0"/>
            </a:endParaRPr>
          </a:p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be-BY" sz="2000" b="1" kern="0" dirty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e-BY" sz="1600" kern="0" dirty="0">
              <a:latin typeface="+mn-lt"/>
              <a:ea typeface="Calibri" pitchFamily="34" charset="0"/>
            </a:endParaRPr>
          </a:p>
        </p:txBody>
      </p: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4"/>
          <p:cNvSpPr>
            <a:spLocks noChangeArrowheads="1"/>
          </p:cNvSpPr>
          <p:nvPr/>
        </p:nvSpPr>
        <p:spPr bwMode="gray">
          <a:xfrm>
            <a:off x="2753544" y="2046069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gray">
          <a:xfrm>
            <a:off x="3259250" y="2528675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gray">
          <a:xfrm>
            <a:off x="2411760" y="2276872"/>
            <a:ext cx="1353327" cy="138527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pic>
        <p:nvPicPr>
          <p:cNvPr id="31" name="Picture 33" descr="cir_lighteffect0"/>
          <p:cNvPicPr>
            <a:picLocks noChangeAspect="1" noChangeArrowheads="1"/>
          </p:cNvPicPr>
          <p:nvPr/>
        </p:nvPicPr>
        <p:blipFill>
          <a:blip r:embed="rId3" cstate="print">
            <a:lum bright="18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770287" y="2448830"/>
            <a:ext cx="1547855" cy="15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4"/>
          <p:cNvSpPr>
            <a:spLocks noChangeArrowheads="1"/>
          </p:cNvSpPr>
          <p:nvPr/>
        </p:nvSpPr>
        <p:spPr bwMode="gray">
          <a:xfrm>
            <a:off x="4489412" y="5227227"/>
            <a:ext cx="9011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  </a:t>
            </a:r>
            <a:r>
              <a:rPr lang="en-US" sz="1600" b="1" cap="all" dirty="0">
                <a:solidFill>
                  <a:srgbClr val="000000"/>
                </a:solidFill>
                <a:cs typeface="+mn-cs"/>
              </a:rPr>
              <a:t>IT</a:t>
            </a:r>
            <a:endParaRPr lang="en-US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6" name="Oval 40"/>
          <p:cNvSpPr>
            <a:spLocks noChangeArrowheads="1"/>
          </p:cNvSpPr>
          <p:nvPr/>
        </p:nvSpPr>
        <p:spPr bwMode="gray">
          <a:xfrm>
            <a:off x="5685726" y="2513080"/>
            <a:ext cx="1420182" cy="1404652"/>
          </a:xfrm>
          <a:prstGeom prst="ellipse">
            <a:avLst/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31765"/>
                  <a:invGamma/>
                </a:srgb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pic>
        <p:nvPicPr>
          <p:cNvPr id="27" name="Picture 41" descr="cir_lighteffect0"/>
          <p:cNvPicPr>
            <a:picLocks noChangeAspect="1" noChangeArrowheads="1"/>
          </p:cNvPicPr>
          <p:nvPr/>
        </p:nvPicPr>
        <p:blipFill>
          <a:blip r:embed="rId3" cstate="print">
            <a:lum bright="18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796136" y="1628800"/>
            <a:ext cx="1656719" cy="13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5580112" y="4077072"/>
            <a:ext cx="1466850" cy="1447800"/>
            <a:chOff x="708" y="2203"/>
            <a:chExt cx="751" cy="741"/>
          </a:xfrm>
        </p:grpSpPr>
        <p:sp>
          <p:nvSpPr>
            <p:cNvPr id="24" name="Oval 4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25" name="Picture 44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45"/>
          <p:cNvSpPr>
            <a:spLocks noChangeArrowheads="1"/>
          </p:cNvSpPr>
          <p:nvPr/>
        </p:nvSpPr>
        <p:spPr bwMode="gray">
          <a:xfrm>
            <a:off x="5261381" y="4751830"/>
            <a:ext cx="1450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2339752" y="4213448"/>
            <a:ext cx="1466850" cy="1447800"/>
            <a:chOff x="708" y="2203"/>
            <a:chExt cx="751" cy="741"/>
          </a:xfrm>
        </p:grpSpPr>
        <p:sp>
          <p:nvSpPr>
            <p:cNvPr id="52" name="Oval 4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53" name="Picture 44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77077" y="332656"/>
            <a:ext cx="51154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СПЕЦИАЛЬНОСТИ БГУИР</a:t>
            </a:r>
            <a:endParaRPr lang="be-BY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7202" y="4653245"/>
            <a:ext cx="1453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spc="-100" dirty="0">
                <a:solidFill>
                  <a:srgbClr val="000000"/>
                </a:solidFill>
                <a:cs typeface="+mn-cs"/>
              </a:rPr>
              <a:t>ТЕЛЕ</a:t>
            </a:r>
            <a:endParaRPr lang="en-US" sz="1200" b="1" cap="all" spc="-100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1200" b="1" cap="all" spc="-100" dirty="0">
                <a:solidFill>
                  <a:srgbClr val="000000"/>
                </a:solidFill>
                <a:cs typeface="+mn-cs"/>
              </a:rPr>
              <a:t>КОММУНИКАЦИИ</a:t>
            </a:r>
            <a:endParaRPr lang="en-US" sz="1200" spc="-1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696432" y="4606256"/>
            <a:ext cx="1337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cap="all" dirty="0">
                <a:solidFill>
                  <a:srgbClr val="000000"/>
                </a:solidFill>
                <a:cs typeface="+mn-cs"/>
              </a:rPr>
              <a:t>РАДИО</a:t>
            </a:r>
          </a:p>
          <a:p>
            <a:pPr algn="ctr"/>
            <a:r>
              <a:rPr lang="ru-RU" sz="1200" b="1" cap="all" dirty="0">
                <a:solidFill>
                  <a:srgbClr val="000000"/>
                </a:solidFill>
                <a:cs typeface="+mn-cs"/>
              </a:rPr>
              <a:t>ЭЛЕКТРОНИКА</a:t>
            </a:r>
            <a:endParaRPr lang="en-US" sz="1200" b="1" cap="all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3528" y="5661248"/>
            <a:ext cx="2856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+mn-cs"/>
              </a:rPr>
              <a:t>Информационная безопасность</a:t>
            </a:r>
            <a:endParaRPr lang="en-US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13440" y="17541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+mn-cs"/>
              </a:rPr>
              <a:t>Программируемые мобильные системы</a:t>
            </a:r>
            <a:endParaRPr lang="en-US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0" name="Control 1"/>
          <p:cNvSpPr>
            <a:spLocks noChangeArrowheads="1" noChangeShapeType="1"/>
          </p:cNvSpPr>
          <p:nvPr/>
        </p:nvSpPr>
        <p:spPr bwMode="auto">
          <a:xfrm>
            <a:off x="5710238" y="2590800"/>
            <a:ext cx="3117850" cy="915193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be-BY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028143" y="4634470"/>
            <a:ext cx="1466850" cy="1447800"/>
            <a:chOff x="708" y="2203"/>
            <a:chExt cx="751" cy="741"/>
          </a:xfrm>
        </p:grpSpPr>
        <p:sp>
          <p:nvSpPr>
            <p:cNvPr id="67" name="Oval 4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68" name="Picture 41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Прямоугольник 60"/>
          <p:cNvSpPr/>
          <p:nvPr/>
        </p:nvSpPr>
        <p:spPr>
          <a:xfrm>
            <a:off x="6084168" y="126876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+mn-cs"/>
              </a:rPr>
              <a:t>Электронный маркетинг</a:t>
            </a:r>
            <a:r>
              <a:rPr lang="en-US" dirty="0">
                <a:solidFill>
                  <a:srgbClr val="000000"/>
                </a:solidFill>
                <a:cs typeface="+mn-cs"/>
              </a:rPr>
              <a:t> 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79512" y="5229200"/>
            <a:ext cx="2403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+mn-cs"/>
              </a:rPr>
              <a:t>Микро</a:t>
            </a:r>
            <a:r>
              <a:rPr lang="en-US" sz="1400" dirty="0">
                <a:solidFill>
                  <a:srgbClr val="000000"/>
                </a:solidFill>
                <a:cs typeface="+mn-cs"/>
              </a:rPr>
              <a:t>- </a:t>
            </a:r>
            <a:r>
              <a:rPr lang="ru-RU" sz="1400" dirty="0">
                <a:solidFill>
                  <a:srgbClr val="000000"/>
                </a:solidFill>
                <a:cs typeface="+mn-cs"/>
              </a:rPr>
              <a:t>и </a:t>
            </a:r>
            <a:r>
              <a:rPr lang="ru-RU" sz="1400" dirty="0" err="1">
                <a:solidFill>
                  <a:srgbClr val="000000"/>
                </a:solidFill>
                <a:cs typeface="+mn-cs"/>
              </a:rPr>
              <a:t>наноэлектроника</a:t>
            </a:r>
            <a:endParaRPr lang="be-BY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5779" y="2708920"/>
            <a:ext cx="1833002" cy="348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 err="1">
                <a:solidFill>
                  <a:srgbClr val="000000"/>
                </a:solidFill>
                <a:cs typeface="+mn-cs"/>
              </a:rPr>
              <a:t>Радиоинформатика</a:t>
            </a:r>
            <a:endParaRPr lang="en-US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6" name="Прямоугольник 4095"/>
          <p:cNvSpPr/>
          <p:nvPr/>
        </p:nvSpPr>
        <p:spPr>
          <a:xfrm>
            <a:off x="7367700" y="2852936"/>
            <a:ext cx="1308756" cy="605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cs typeface="+mn-cs"/>
              </a:rPr>
              <a:t>Медицинская</a:t>
            </a:r>
            <a:br>
              <a:rPr lang="ru-RU" sz="1400" dirty="0">
                <a:solidFill>
                  <a:srgbClr val="000000"/>
                </a:solidFill>
                <a:cs typeface="+mn-cs"/>
              </a:rPr>
            </a:br>
            <a:r>
              <a:rPr lang="ru-RU" sz="1400" dirty="0">
                <a:solidFill>
                  <a:srgbClr val="000000"/>
                </a:solidFill>
                <a:cs typeface="+mn-cs"/>
              </a:rPr>
              <a:t>электроника</a:t>
            </a:r>
            <a:endParaRPr lang="en-US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7" name="Прямоугольник 4096"/>
          <p:cNvSpPr/>
          <p:nvPr/>
        </p:nvSpPr>
        <p:spPr>
          <a:xfrm>
            <a:off x="5834609" y="2996952"/>
            <a:ext cx="1184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cap="all" dirty="0">
                <a:solidFill>
                  <a:srgbClr val="000000"/>
                </a:solidFill>
                <a:cs typeface="+mn-cs"/>
              </a:rPr>
              <a:t>НАНО</a:t>
            </a:r>
            <a:endParaRPr lang="en-US" sz="1200" b="1" cap="all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ru-RU" sz="1200" b="1" cap="all" dirty="0">
                <a:solidFill>
                  <a:srgbClr val="000000"/>
                </a:solidFill>
                <a:cs typeface="+mn-cs"/>
              </a:rPr>
              <a:t>ИНЖЕНЕРИЯ</a:t>
            </a:r>
            <a:endParaRPr lang="en-US" sz="1200" b="1" cap="all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9" name="Прямоугольник 4098"/>
          <p:cNvSpPr/>
          <p:nvPr/>
        </p:nvSpPr>
        <p:spPr>
          <a:xfrm>
            <a:off x="2876666" y="2785268"/>
            <a:ext cx="423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dirty="0">
                <a:solidFill>
                  <a:srgbClr val="000000"/>
                </a:solidFill>
                <a:cs typeface="+mn-cs"/>
              </a:rPr>
              <a:t>ИТ</a:t>
            </a:r>
            <a:endParaRPr lang="en-US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229200"/>
            <a:ext cx="1460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0000"/>
                </a:solidFill>
                <a:cs typeface="+mn-cs"/>
              </a:rPr>
              <a:t>ЭКОНОМИКА</a:t>
            </a:r>
            <a:endParaRPr lang="en-US" sz="1200" dirty="0">
              <a:solidFill>
                <a:srgbClr val="000000"/>
              </a:solidFill>
              <a:cs typeface="+mn-cs"/>
            </a:endParaRPr>
          </a:p>
          <a:p>
            <a:r>
              <a:rPr lang="en-US" dirty="0">
                <a:solidFill>
                  <a:srgbClr val="000000"/>
                </a:solidFill>
                <a:cs typeface="+mn-cs"/>
              </a:rPr>
              <a:t> </a:t>
            </a:r>
          </a:p>
        </p:txBody>
      </p:sp>
      <p:sp>
        <p:nvSpPr>
          <p:cNvPr id="4100" name="Прямоугольник 4099"/>
          <p:cNvSpPr/>
          <p:nvPr/>
        </p:nvSpPr>
        <p:spPr>
          <a:xfrm>
            <a:off x="5692536" y="5571093"/>
            <a:ext cx="32512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Инфокоммуникационные технологии</a:t>
            </a:r>
            <a:endParaRPr lang="en-US" sz="1400" kern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101" name="Прямоугольник 4100"/>
          <p:cNvSpPr/>
          <p:nvPr/>
        </p:nvSpPr>
        <p:spPr>
          <a:xfrm>
            <a:off x="107504" y="3933056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Радиоэлектронная защита </a:t>
            </a:r>
            <a:b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</a:b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информации</a:t>
            </a:r>
            <a:endParaRPr lang="en-US" sz="1400" kern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102" name="Прямоугольник 4101"/>
          <p:cNvSpPr/>
          <p:nvPr/>
        </p:nvSpPr>
        <p:spPr>
          <a:xfrm>
            <a:off x="212484" y="2132856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      </a:t>
            </a:r>
            <a:r>
              <a:rPr lang="ru-RU" sz="1400" dirty="0">
                <a:solidFill>
                  <a:srgbClr val="000000"/>
                </a:solidFill>
                <a:cs typeface="+mn-cs"/>
              </a:rPr>
              <a:t>Информатика и программирование</a:t>
            </a:r>
            <a:endParaRPr lang="en-US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3" name="Прямоугольник 4102"/>
          <p:cNvSpPr/>
          <p:nvPr/>
        </p:nvSpPr>
        <p:spPr>
          <a:xfrm>
            <a:off x="7668344" y="3573016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Разработка</a:t>
            </a:r>
            <a:r>
              <a:rPr lang="en-US" sz="1400" kern="500" dirty="0">
                <a:solidFill>
                  <a:srgbClr val="000000"/>
                </a:solidFill>
                <a:latin typeface="Tahoma"/>
                <a:cs typeface="+mn-cs"/>
              </a:rPr>
              <a:t> </a:t>
            </a: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программного обеспечения</a:t>
            </a:r>
            <a:endParaRPr lang="en-US" sz="1400" kern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104" name="Прямоугольник 4103"/>
          <p:cNvSpPr/>
          <p:nvPr/>
        </p:nvSpPr>
        <p:spPr>
          <a:xfrm>
            <a:off x="5308555" y="1697184"/>
            <a:ext cx="3888432" cy="32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Вычислительные машины</a:t>
            </a:r>
            <a:r>
              <a:rPr lang="en-US" sz="1400" kern="500" dirty="0">
                <a:solidFill>
                  <a:srgbClr val="000000"/>
                </a:solidFill>
                <a:latin typeface="Tahoma"/>
                <a:cs typeface="+mn-cs"/>
              </a:rPr>
              <a:t>,</a:t>
            </a:r>
            <a:r>
              <a:rPr lang="en-US" sz="1400" kern="1400" dirty="0">
                <a:solidFill>
                  <a:srgbClr val="000000"/>
                </a:solidFill>
                <a:latin typeface="Tahoma"/>
                <a:cs typeface="+mn-cs"/>
              </a:rPr>
              <a:t> </a:t>
            </a:r>
            <a:r>
              <a:rPr lang="ru-RU" sz="1400" kern="1400" dirty="0">
                <a:solidFill>
                  <a:srgbClr val="000000"/>
                </a:solidFill>
                <a:latin typeface="Tahoma"/>
                <a:cs typeface="+mn-cs"/>
              </a:rPr>
              <a:t>системы и сети</a:t>
            </a:r>
            <a:endParaRPr lang="en-US" sz="1400" kern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105" name="Прямоугольник 4104"/>
          <p:cNvSpPr/>
          <p:nvPr/>
        </p:nvSpPr>
        <p:spPr>
          <a:xfrm>
            <a:off x="7040950" y="4904062"/>
            <a:ext cx="2212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500" dirty="0">
                <a:solidFill>
                  <a:srgbClr val="000000"/>
                </a:solidFill>
                <a:latin typeface="Tahoma"/>
                <a:cs typeface="+mn-cs"/>
              </a:rPr>
              <a:t>  </a:t>
            </a: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Инженерная психология</a:t>
            </a:r>
            <a:endParaRPr lang="en-US" sz="1400" kern="50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4106" name="Прямоугольник 4105"/>
          <p:cNvSpPr/>
          <p:nvPr/>
        </p:nvSpPr>
        <p:spPr>
          <a:xfrm>
            <a:off x="6496551" y="2103883"/>
            <a:ext cx="2827977" cy="6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Автоматизированные системы обработки информации</a:t>
            </a:r>
            <a:endParaRPr lang="en-US" sz="1400" kern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107" name="Прямоугольник 4106"/>
          <p:cNvSpPr/>
          <p:nvPr/>
        </p:nvSpPr>
        <p:spPr>
          <a:xfrm>
            <a:off x="7287299" y="4264123"/>
            <a:ext cx="1749197" cy="605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Радиоэлектронные</a:t>
            </a:r>
            <a:b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</a:b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системы</a:t>
            </a:r>
            <a:endParaRPr lang="en-US" sz="1400" kern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108" name="Прямоугольник 4107"/>
          <p:cNvSpPr/>
          <p:nvPr/>
        </p:nvSpPr>
        <p:spPr>
          <a:xfrm>
            <a:off x="126876" y="3140968"/>
            <a:ext cx="3249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cs typeface="+mn-cs"/>
              </a:rPr>
              <a:t>Информационные системы</a:t>
            </a:r>
            <a:endParaRPr lang="en-US" sz="1400" dirty="0">
              <a:solidFill>
                <a:srgbClr val="000000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cs typeface="+mn-cs"/>
              </a:rPr>
              <a:t>и технологии для</a:t>
            </a:r>
            <a:endParaRPr lang="en-US" sz="1400" dirty="0">
              <a:solidFill>
                <a:srgbClr val="000000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cs typeface="+mn-cs"/>
              </a:rPr>
              <a:t>промышленной безопасности</a:t>
            </a:r>
            <a:endParaRPr lang="en-US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09" name="Прямоугольник 4108"/>
          <p:cNvSpPr/>
          <p:nvPr/>
        </p:nvSpPr>
        <p:spPr>
          <a:xfrm>
            <a:off x="107504" y="4509120"/>
            <a:ext cx="25242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Информационные системы</a:t>
            </a:r>
            <a:endParaRPr lang="en-US" sz="1400" kern="500" dirty="0">
              <a:solidFill>
                <a:srgbClr val="000000"/>
              </a:solidFill>
              <a:latin typeface="Tahoma"/>
              <a:cs typeface="+mn-cs"/>
            </a:endParaRP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и технологии в</a:t>
            </a:r>
            <a:b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</a:br>
            <a:r>
              <a:rPr lang="ru-RU" sz="1400" kern="500" dirty="0" err="1">
                <a:solidFill>
                  <a:srgbClr val="000000"/>
                </a:solidFill>
                <a:latin typeface="Tahoma"/>
                <a:cs typeface="+mn-cs"/>
              </a:rPr>
              <a:t>бизнес-менеджменте</a:t>
            </a:r>
            <a:endParaRPr lang="en-US" sz="1400" kern="500" dirty="0">
              <a:solidFill>
                <a:srgbClr val="000000"/>
              </a:solidFill>
              <a:latin typeface="Tahoma"/>
              <a:cs typeface="+mn-cs"/>
            </a:endParaRP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500" dirty="0">
                <a:solidFill>
                  <a:srgbClr val="000000"/>
                </a:solidFill>
                <a:latin typeface="Tahoma"/>
                <a:cs typeface="+mn-cs"/>
              </a:rPr>
              <a:t>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7686" y="3427088"/>
            <a:ext cx="1872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БГУИР</a:t>
            </a:r>
            <a:endParaRPr lang="be-BY" sz="40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152" y="1432421"/>
            <a:ext cx="557342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500" dirty="0">
                <a:solidFill>
                  <a:srgbClr val="000000"/>
                </a:solidFill>
                <a:latin typeface="Tahoma"/>
                <a:cs typeface="+mn-cs"/>
              </a:rPr>
              <a:t>Информационные системы и технологии для игровой индустрии</a:t>
            </a:r>
            <a:endParaRPr lang="en-US" sz="1400" kern="500" dirty="0">
              <a:solidFill>
                <a:srgbClr val="000000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2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838200"/>
          </a:xfrm>
        </p:spPr>
        <p:txBody>
          <a:bodyPr/>
          <a:lstStyle/>
          <a:p>
            <a:r>
              <a:rPr 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ОБУЧЕНИЕ  НА  </a:t>
            </a:r>
            <a:br>
              <a:rPr 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АНГЛИЙСКОМ  ЯЗЫКЕ </a:t>
            </a:r>
            <a:endParaRPr lang="be-BY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64588" y="1268760"/>
            <a:ext cx="4336689" cy="608013"/>
            <a:chOff x="547" y="1158"/>
            <a:chExt cx="1499" cy="383"/>
          </a:xfrm>
        </p:grpSpPr>
        <p:sp>
          <p:nvSpPr>
            <p:cNvPr id="108" name="AutoShape 12"/>
            <p:cNvSpPr>
              <a:spLocks noChangeArrowheads="1"/>
            </p:cNvSpPr>
            <p:nvPr/>
          </p:nvSpPr>
          <p:spPr bwMode="gray">
            <a:xfrm>
              <a:off x="547" y="1162"/>
              <a:ext cx="1499" cy="3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109" name="Picture 13" descr="Picture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1325"/>
              <a:ext cx="264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4" descr="Picture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770" y="1158"/>
              <a:ext cx="264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" name="Rectangle 187"/>
          <p:cNvSpPr>
            <a:spLocks noChangeArrowheads="1"/>
          </p:cNvSpPr>
          <p:nvPr/>
        </p:nvSpPr>
        <p:spPr bwMode="auto">
          <a:xfrm>
            <a:off x="1187624" y="1421598"/>
            <a:ext cx="41044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ru-RU" sz="1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СТУПЕНЬ ВЫСШЕГО ОБРАЗОВАНИЯ</a:t>
            </a:r>
            <a:endParaRPr lang="be-BY" sz="1600" b="1" dirty="0">
              <a:solidFill>
                <a:srgbClr val="FE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" name="Прямоугольник 4095"/>
          <p:cNvSpPr/>
          <p:nvPr/>
        </p:nvSpPr>
        <p:spPr>
          <a:xfrm>
            <a:off x="107504" y="1844824"/>
            <a:ext cx="8928992" cy="5206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cs typeface="+mn-cs"/>
              </a:rPr>
              <a:t>Инженерно-психологическое обеспечение информационных технологий </a:t>
            </a:r>
          </a:p>
          <a:p>
            <a:pPr marL="273050" indent="-6350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000000"/>
                </a:solidFill>
                <a:cs typeface="+mn-cs"/>
              </a:rPr>
              <a:t>Квалификация </a:t>
            </a:r>
            <a:r>
              <a:rPr lang="en-US" sz="1400" b="1" i="1" dirty="0">
                <a:solidFill>
                  <a:srgbClr val="000000"/>
                </a:solidFill>
                <a:cs typeface="+mn-cs"/>
              </a:rPr>
              <a:t>— </a:t>
            </a:r>
            <a:r>
              <a:rPr lang="ru-RU" sz="1400" b="1" i="1" dirty="0" err="1">
                <a:solidFill>
                  <a:srgbClr val="000000"/>
                </a:solidFill>
                <a:cs typeface="+mn-cs"/>
              </a:rPr>
              <a:t>Инженер-системотехник</a:t>
            </a:r>
            <a:endParaRPr lang="en-US" sz="1400" b="1" i="1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 </a:t>
            </a:r>
            <a:endParaRPr lang="be-BY" sz="9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cs typeface="+mn-cs"/>
              </a:rPr>
              <a:t>Автоматизированные  системы  обработки  информации </a:t>
            </a:r>
            <a:r>
              <a:rPr lang="en-US" sz="1600" dirty="0">
                <a:solidFill>
                  <a:srgbClr val="000000"/>
                </a:solidFill>
                <a:cs typeface="+mn-cs"/>
              </a:rPr>
              <a:t>	</a:t>
            </a:r>
            <a:endParaRPr lang="be-BY" sz="16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cs typeface="+mn-cs"/>
              </a:rPr>
              <a:t>     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Квалификация </a:t>
            </a:r>
            <a:r>
              <a:rPr lang="en-US" sz="1400" b="1" i="1" dirty="0">
                <a:solidFill>
                  <a:srgbClr val="000000"/>
                </a:solidFill>
                <a:cs typeface="+mn-cs"/>
              </a:rPr>
              <a:t>— 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Инженер по информационным технологиям</a:t>
            </a:r>
            <a:endParaRPr lang="be-BY" sz="1400" b="1" i="1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 </a:t>
            </a:r>
            <a:endParaRPr lang="be-BY" sz="9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cs typeface="+mn-cs"/>
              </a:rPr>
              <a:t>Программируемые мобильные системы </a:t>
            </a:r>
            <a:r>
              <a:rPr lang="en-US" sz="1400" b="1" dirty="0">
                <a:solidFill>
                  <a:srgbClr val="000000"/>
                </a:solidFill>
                <a:cs typeface="+mn-cs"/>
              </a:rPr>
              <a:t>	</a:t>
            </a:r>
            <a:r>
              <a:rPr lang="en-US" sz="1400" dirty="0">
                <a:solidFill>
                  <a:srgbClr val="000000"/>
                </a:solidFill>
                <a:cs typeface="+mn-cs"/>
              </a:rPr>
              <a:t>	</a:t>
            </a:r>
            <a:endParaRPr lang="be-BY" sz="14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i="1" dirty="0">
                <a:solidFill>
                  <a:srgbClr val="000000"/>
                </a:solidFill>
                <a:cs typeface="+mn-cs"/>
              </a:rPr>
              <a:t>     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Квалификация </a:t>
            </a:r>
            <a:r>
              <a:rPr lang="en-US" sz="1400" b="1" i="1" dirty="0">
                <a:solidFill>
                  <a:srgbClr val="000000"/>
                </a:solidFill>
                <a:cs typeface="+mn-cs"/>
              </a:rPr>
              <a:t>— 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Инженер по электронным системам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900" b="1" i="1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cs typeface="+mn-cs"/>
              </a:rPr>
              <a:t>Защита информации в телекоммуникациях </a:t>
            </a:r>
            <a:r>
              <a:rPr lang="en-US" sz="1600" dirty="0">
                <a:solidFill>
                  <a:srgbClr val="000000"/>
                </a:solidFill>
                <a:cs typeface="+mn-cs"/>
              </a:rPr>
              <a:t>	</a:t>
            </a:r>
            <a:endParaRPr lang="be-BY" sz="1600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cs typeface="+mn-cs"/>
              </a:rPr>
              <a:t>     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Квалификация </a:t>
            </a:r>
            <a:r>
              <a:rPr lang="en-US" sz="1400" b="1" i="1" dirty="0">
                <a:solidFill>
                  <a:srgbClr val="000000"/>
                </a:solidFill>
                <a:cs typeface="+mn-cs"/>
              </a:rPr>
              <a:t>— 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Специалист по защите информации. </a:t>
            </a:r>
          </a:p>
          <a:p>
            <a:pPr indent="1881188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000000"/>
                </a:solidFill>
                <a:cs typeface="+mn-cs"/>
              </a:rPr>
              <a:t>Инженер по телекоммуникациям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900" i="1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cs typeface="+mn-cs"/>
              </a:rPr>
              <a:t> </a:t>
            </a:r>
            <a:r>
              <a:rPr lang="ru-RU" sz="1600" b="1" dirty="0">
                <a:solidFill>
                  <a:srgbClr val="000000"/>
                </a:solidFill>
                <a:cs typeface="+mn-cs"/>
              </a:rPr>
              <a:t>Информационные системы и технологии в </a:t>
            </a:r>
            <a:r>
              <a:rPr lang="ru-RU" sz="1600" b="1" dirty="0" err="1">
                <a:solidFill>
                  <a:srgbClr val="000000"/>
                </a:solidFill>
                <a:cs typeface="+mn-cs"/>
              </a:rPr>
              <a:t>бизнес-менеджменте</a:t>
            </a:r>
            <a:endParaRPr lang="ru-RU" sz="1600" b="1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cs typeface="+mn-cs"/>
              </a:rPr>
              <a:t>     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Квалификация </a:t>
            </a:r>
            <a:r>
              <a:rPr lang="en-US" sz="1400" b="1" i="1" dirty="0">
                <a:solidFill>
                  <a:srgbClr val="000000"/>
                </a:solidFill>
                <a:cs typeface="+mn-cs"/>
              </a:rPr>
              <a:t>— 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Программист.</a:t>
            </a:r>
            <a:r>
              <a:rPr lang="en-US" sz="1400" b="1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Бизнес-аналитик</a:t>
            </a:r>
            <a:endParaRPr lang="be-BY" sz="1400" b="1" i="1" dirty="0">
              <a:solidFill>
                <a:srgbClr val="000000"/>
              </a:solidFill>
              <a:cs typeface="+mn-cs"/>
            </a:endParaRPr>
          </a:p>
          <a:p>
            <a:pPr marL="273050" indent="-273050">
              <a:lnSpc>
                <a:spcPct val="115000"/>
              </a:lnSpc>
              <a:spcAft>
                <a:spcPts val="0"/>
              </a:spcAft>
            </a:pPr>
            <a:endParaRPr lang="en-US" sz="900" i="1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err="1">
                <a:solidFill>
                  <a:srgbClr val="000000"/>
                </a:solidFill>
                <a:cs typeface="+mn-cs"/>
              </a:rPr>
              <a:t>Инфокоммуникационные</a:t>
            </a:r>
            <a:r>
              <a:rPr lang="ru-RU" sz="1600" b="1" dirty="0">
                <a:solidFill>
                  <a:srgbClr val="000000"/>
                </a:solidFill>
                <a:cs typeface="+mn-cs"/>
              </a:rPr>
              <a:t> технологии </a:t>
            </a:r>
            <a:r>
              <a:rPr lang="en-US" sz="1600" b="1" dirty="0">
                <a:solidFill>
                  <a:srgbClr val="000000"/>
                </a:solidFill>
                <a:cs typeface="+mn-cs"/>
              </a:rPr>
              <a:t>(</a:t>
            </a:r>
            <a:r>
              <a:rPr lang="ru-RU" sz="1600" b="1" dirty="0">
                <a:solidFill>
                  <a:srgbClr val="000000"/>
                </a:solidFill>
                <a:cs typeface="+mn-cs"/>
              </a:rPr>
              <a:t>Сети </a:t>
            </a:r>
            <a:r>
              <a:rPr lang="ru-RU" sz="1600" b="1" dirty="0" err="1">
                <a:solidFill>
                  <a:srgbClr val="000000"/>
                </a:solidFill>
                <a:cs typeface="+mn-cs"/>
              </a:rPr>
              <a:t>инфокоммуникаций</a:t>
            </a:r>
            <a:r>
              <a:rPr lang="en-US" sz="1600" b="1" dirty="0">
                <a:solidFill>
                  <a:srgbClr val="000000"/>
                </a:solidFill>
                <a:cs typeface="+mn-cs"/>
              </a:rPr>
              <a:t>)</a:t>
            </a:r>
            <a:r>
              <a:rPr lang="en-US" sz="1400" i="1" dirty="0">
                <a:solidFill>
                  <a:srgbClr val="000000"/>
                </a:solidFill>
                <a:cs typeface="+mn-cs"/>
              </a:rPr>
              <a:t>	</a:t>
            </a:r>
            <a:endParaRPr lang="be-BY" sz="1400" i="1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b="1" i="1" dirty="0">
                <a:solidFill>
                  <a:srgbClr val="000000"/>
                </a:solidFill>
                <a:cs typeface="+mn-cs"/>
              </a:rPr>
              <a:t>     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Квалификация </a:t>
            </a:r>
            <a:r>
              <a:rPr lang="en-US" sz="1400" b="1" i="1" dirty="0">
                <a:solidFill>
                  <a:srgbClr val="000000"/>
                </a:solidFill>
                <a:cs typeface="+mn-cs"/>
              </a:rPr>
              <a:t>— </a:t>
            </a:r>
            <a:r>
              <a:rPr lang="ru-RU" sz="1400" b="1" i="1" dirty="0">
                <a:solidFill>
                  <a:srgbClr val="000000"/>
                </a:solidFill>
                <a:cs typeface="+mn-cs"/>
              </a:rPr>
              <a:t>Инженер по </a:t>
            </a:r>
            <a:r>
              <a:rPr lang="ru-RU" sz="1400" b="1" i="1" dirty="0" err="1">
                <a:solidFill>
                  <a:srgbClr val="000000"/>
                </a:solidFill>
                <a:cs typeface="+mn-cs"/>
              </a:rPr>
              <a:t>инфокоммуникациям</a:t>
            </a:r>
            <a:endParaRPr lang="be-BY" sz="1400" b="1" i="1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b="1" i="1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1400" b="1" i="1" dirty="0">
              <a:solidFill>
                <a:srgbClr val="000000"/>
              </a:solidFill>
              <a:cs typeface="+mn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be-BY" sz="1200" b="1" i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18" name="Freeform 4"/>
          <p:cNvSpPr>
            <a:spLocks/>
          </p:cNvSpPr>
          <p:nvPr/>
        </p:nvSpPr>
        <p:spPr bwMode="gray">
          <a:xfrm>
            <a:off x="6156176" y="2492896"/>
            <a:ext cx="2664867" cy="2345501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sp>
        <p:nvSpPr>
          <p:cNvPr id="4099" name="Прямоугольник 4098"/>
          <p:cNvSpPr/>
          <p:nvPr/>
        </p:nvSpPr>
        <p:spPr>
          <a:xfrm>
            <a:off x="6355958" y="2908101"/>
            <a:ext cx="24645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  <a:cs typeface="+mn-cs"/>
              </a:rPr>
              <a:t>Срок обучения - </a:t>
            </a:r>
            <a:r>
              <a:rPr lang="en-US" sz="1400" b="1" cap="all" dirty="0">
                <a:solidFill>
                  <a:srgbClr val="FFFFFF"/>
                </a:solidFill>
                <a:cs typeface="+mn-cs"/>
              </a:rPr>
              <a:t>4 </a:t>
            </a:r>
            <a:r>
              <a:rPr lang="ru-RU" sz="1400" b="1" cap="all" dirty="0">
                <a:solidFill>
                  <a:srgbClr val="FFFFFF"/>
                </a:solidFill>
                <a:cs typeface="+mn-cs"/>
              </a:rPr>
              <a:t>ГОДА</a:t>
            </a:r>
            <a:endParaRPr lang="be-BY" sz="1400" dirty="0">
              <a:solidFill>
                <a:srgbClr val="FFFFFF"/>
              </a:solidFill>
              <a:cs typeface="+mn-cs"/>
            </a:endParaRPr>
          </a:p>
          <a:p>
            <a:r>
              <a:rPr lang="en-US" sz="1400" dirty="0">
                <a:solidFill>
                  <a:srgbClr val="FFFFFF"/>
                </a:solidFill>
                <a:cs typeface="+mn-cs"/>
              </a:rPr>
              <a:t> </a:t>
            </a:r>
            <a:endParaRPr lang="be-BY" sz="1400" dirty="0">
              <a:solidFill>
                <a:srgbClr val="FFFFFF"/>
              </a:solidFill>
              <a:cs typeface="+mn-cs"/>
            </a:endParaRPr>
          </a:p>
          <a:p>
            <a:r>
              <a:rPr lang="ru-RU" sz="1400" dirty="0">
                <a:solidFill>
                  <a:srgbClr val="FFFFFF"/>
                </a:solidFill>
                <a:cs typeface="+mn-cs"/>
              </a:rPr>
              <a:t>Начало занятий – 1 сентября</a:t>
            </a:r>
            <a:endParaRPr lang="be-BY" sz="1400" dirty="0">
              <a:solidFill>
                <a:srgbClr val="FFFFFF"/>
              </a:solidFill>
              <a:cs typeface="+mn-cs"/>
            </a:endParaRPr>
          </a:p>
          <a:p>
            <a:r>
              <a:rPr lang="en-US" sz="1400" dirty="0">
                <a:solidFill>
                  <a:srgbClr val="FFFFFF"/>
                </a:solidFill>
                <a:cs typeface="+mn-cs"/>
              </a:rPr>
              <a:t> </a:t>
            </a:r>
            <a:endParaRPr lang="be-BY" sz="1400" dirty="0">
              <a:solidFill>
                <a:srgbClr val="FFFFFF"/>
              </a:solidFill>
              <a:cs typeface="+mn-cs"/>
            </a:endParaRPr>
          </a:p>
          <a:p>
            <a:r>
              <a:rPr lang="ru-RU" sz="1400" dirty="0">
                <a:solidFill>
                  <a:srgbClr val="FFFFFF"/>
                </a:solidFill>
                <a:cs typeface="+mn-cs"/>
              </a:rPr>
              <a:t>Русский  язык включен в программу обучения</a:t>
            </a:r>
            <a:endParaRPr lang="be-BY" sz="1400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24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199856"/>
            <a:ext cx="417646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b="1" dirty="0">
                <a:solidFill>
                  <a:srgbClr val="C00000"/>
                </a:solidFill>
              </a:rPr>
              <a:t>ACM International Collegiate Programming Contest </a:t>
            </a:r>
            <a:r>
              <a:rPr lang="en-US" sz="1400" b="1" dirty="0">
                <a:solidFill>
                  <a:srgbClr val="000000"/>
                </a:solidFill>
              </a:rPr>
              <a:t>(ACM-ICPC</a:t>
            </a:r>
            <a:r>
              <a:rPr lang="ru-RU" sz="1400" b="1" dirty="0">
                <a:solidFill>
                  <a:srgbClr val="000000"/>
                </a:solidFill>
              </a:rPr>
              <a:t>,</a:t>
            </a:r>
            <a:r>
              <a:rPr lang="ru-RU" sz="1400" b="1" dirty="0">
                <a:solidFill>
                  <a:srgbClr val="000000"/>
                </a:solidFill>
                <a:cs typeface="+mn-cs"/>
              </a:rPr>
              <a:t> Международная студенческая олимпиада по программированию</a:t>
            </a:r>
            <a:r>
              <a:rPr lang="en-US" sz="1400" b="1" dirty="0">
                <a:solidFill>
                  <a:srgbClr val="000000"/>
                </a:solidFill>
              </a:rPr>
              <a:t>)</a:t>
            </a:r>
            <a:r>
              <a:rPr lang="ru-RU" sz="1400" b="1" dirty="0">
                <a:solidFill>
                  <a:srgbClr val="000000"/>
                </a:solidFill>
              </a:rPr>
              <a:t> – ежегодное многонациональное соревнование по программированию среди университетов мира. Спонсор – компания «</a:t>
            </a:r>
            <a:r>
              <a:rPr lang="en-US" sz="1400" b="1" dirty="0">
                <a:solidFill>
                  <a:srgbClr val="000000"/>
                </a:solidFill>
              </a:rPr>
              <a:t>IBM</a:t>
            </a:r>
            <a:r>
              <a:rPr lang="ru-RU" sz="1400" b="1" dirty="0">
                <a:solidFill>
                  <a:srgbClr val="000000"/>
                </a:solidFill>
              </a:rPr>
              <a:t>»</a:t>
            </a:r>
            <a:r>
              <a:rPr lang="en-US" sz="1400" b="1" dirty="0">
                <a:solidFill>
                  <a:srgbClr val="000000"/>
                </a:solidFill>
              </a:rPr>
              <a:t>.  </a:t>
            </a:r>
          </a:p>
          <a:p>
            <a:pPr algn="just" eaLnBrk="1" hangingPunct="1">
              <a:defRPr/>
            </a:pPr>
            <a:endParaRPr lang="en-US" sz="1400" b="1" dirty="0">
              <a:solidFill>
                <a:srgbClr val="000000"/>
              </a:solidFill>
            </a:endParaRPr>
          </a:p>
          <a:p>
            <a:pPr algn="just" eaLnBrk="1" hangingPunct="1">
              <a:defRPr/>
            </a:pPr>
            <a:r>
              <a:rPr lang="ru-RU" sz="1400" b="1" dirty="0">
                <a:solidFill>
                  <a:srgbClr val="C00000"/>
                </a:solidFill>
              </a:rPr>
              <a:t>Полуфинал в России</a:t>
            </a:r>
            <a:r>
              <a:rPr lang="en-US" sz="1400" b="1" dirty="0">
                <a:solidFill>
                  <a:srgbClr val="C00000"/>
                </a:solidFill>
              </a:rPr>
              <a:t>: </a:t>
            </a:r>
          </a:p>
          <a:p>
            <a:pPr algn="just" eaLnBrk="1" hangingPunct="1">
              <a:defRPr/>
            </a:pPr>
            <a:r>
              <a:rPr lang="en-US" sz="1400" b="1" dirty="0">
                <a:solidFill>
                  <a:srgbClr val="000000"/>
                </a:solidFill>
              </a:rPr>
              <a:t>266 </a:t>
            </a:r>
            <a:r>
              <a:rPr lang="ru-RU" sz="1400" b="1" dirty="0">
                <a:solidFill>
                  <a:srgbClr val="000000"/>
                </a:solidFill>
              </a:rPr>
              <a:t>студенческих команд из университетов СНГ и стран Балтии. Команда БГУИР вошла в </a:t>
            </a:r>
            <a:r>
              <a:rPr lang="en-US" sz="1400" b="1" dirty="0">
                <a:solidFill>
                  <a:srgbClr val="C00000"/>
                </a:solidFill>
              </a:rPr>
              <a:t>TOP-10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победителей и получила право представить Беларусь в финале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340768"/>
            <a:ext cx="38805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rgbClr val="C00000"/>
                </a:solidFill>
              </a:rPr>
              <a:t>Финал в Португалии</a:t>
            </a:r>
            <a:r>
              <a:rPr lang="en-US" sz="1400" b="1" dirty="0">
                <a:solidFill>
                  <a:srgbClr val="C00000"/>
                </a:solidFill>
              </a:rPr>
              <a:t>:</a:t>
            </a:r>
          </a:p>
          <a:p>
            <a:pPr algn="just">
              <a:defRPr/>
            </a:pPr>
            <a:r>
              <a:rPr lang="en-US" sz="1400" b="1" dirty="0">
                <a:solidFill>
                  <a:srgbClr val="000000"/>
                </a:solidFill>
              </a:rPr>
              <a:t>135 </a:t>
            </a:r>
            <a:r>
              <a:rPr lang="ru-RU" sz="1400" b="1" dirty="0">
                <a:solidFill>
                  <a:srgbClr val="000000"/>
                </a:solidFill>
              </a:rPr>
              <a:t>студенческих команд из </a:t>
            </a:r>
            <a:r>
              <a:rPr lang="en-US" sz="1400" b="1" dirty="0">
                <a:solidFill>
                  <a:srgbClr val="000000"/>
                </a:solidFill>
              </a:rPr>
              <a:t>40 </a:t>
            </a:r>
            <a:r>
              <a:rPr lang="ru-RU" sz="1400" b="1" dirty="0">
                <a:solidFill>
                  <a:srgbClr val="000000"/>
                </a:solidFill>
              </a:rPr>
              <a:t>стран мира</a:t>
            </a:r>
            <a:r>
              <a:rPr lang="en-US" sz="1400" b="1" dirty="0">
                <a:solidFill>
                  <a:srgbClr val="000000"/>
                </a:solidFill>
              </a:rPr>
              <a:t>. </a:t>
            </a:r>
            <a:r>
              <a:rPr lang="ru-RU" sz="1400" b="1" dirty="0">
                <a:solidFill>
                  <a:srgbClr val="000000"/>
                </a:solidFill>
              </a:rPr>
              <a:t>Команда БГУИР заняла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3</a:t>
            </a:r>
            <a:r>
              <a:rPr lang="ru-RU" sz="1400" b="1" dirty="0">
                <a:solidFill>
                  <a:srgbClr val="C00000"/>
                </a:solidFill>
              </a:rPr>
              <a:t>7-е 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место</a:t>
            </a:r>
            <a:r>
              <a:rPr lang="ru-RU" sz="1400" b="1" dirty="0"/>
              <a:t>, опередив </a:t>
            </a:r>
            <a:r>
              <a:rPr lang="ru-RU" sz="1400" b="1" dirty="0">
                <a:solidFill>
                  <a:srgbClr val="000000"/>
                </a:solidFill>
              </a:rPr>
              <a:t>Московский государственный университет </a:t>
            </a:r>
            <a:r>
              <a:rPr lang="en-US" sz="1400" b="1" dirty="0">
                <a:solidFill>
                  <a:srgbClr val="000000"/>
                </a:solidFill>
              </a:rPr>
              <a:t>(</a:t>
            </a:r>
            <a:r>
              <a:rPr lang="ru-RU" sz="1400" b="1" dirty="0">
                <a:solidFill>
                  <a:srgbClr val="000000"/>
                </a:solidFill>
              </a:rPr>
              <a:t>Россия</a:t>
            </a:r>
            <a:r>
              <a:rPr lang="en-US" sz="1400" b="1" dirty="0">
                <a:solidFill>
                  <a:srgbClr val="000000"/>
                </a:solidFill>
              </a:rPr>
              <a:t>), </a:t>
            </a:r>
            <a:r>
              <a:rPr lang="ru-RU" sz="1400" b="1" dirty="0">
                <a:solidFill>
                  <a:srgbClr val="000000"/>
                </a:solidFill>
              </a:rPr>
              <a:t>Шанхайский университет </a:t>
            </a:r>
            <a:r>
              <a:rPr lang="en-US" sz="1400" b="1" dirty="0">
                <a:solidFill>
                  <a:srgbClr val="000000"/>
                </a:solidFill>
              </a:rPr>
              <a:t>(</a:t>
            </a:r>
            <a:r>
              <a:rPr lang="ru-RU" sz="1400" b="1" dirty="0">
                <a:solidFill>
                  <a:srgbClr val="000000"/>
                </a:solidFill>
              </a:rPr>
              <a:t>Китай</a:t>
            </a:r>
            <a:r>
              <a:rPr lang="en-US" sz="1400" b="1" dirty="0">
                <a:solidFill>
                  <a:srgbClr val="000000"/>
                </a:solidFill>
              </a:rPr>
              <a:t>), </a:t>
            </a:r>
            <a:r>
              <a:rPr lang="ru-RU" sz="1400" b="1" dirty="0">
                <a:solidFill>
                  <a:srgbClr val="000000"/>
                </a:solidFill>
              </a:rPr>
              <a:t>Оксфордский университет </a:t>
            </a:r>
            <a:r>
              <a:rPr lang="en-US" sz="1400" b="1" dirty="0">
                <a:solidFill>
                  <a:srgbClr val="000000"/>
                </a:solidFill>
              </a:rPr>
              <a:t>(</a:t>
            </a:r>
            <a:r>
              <a:rPr lang="ru-RU" sz="1400" b="1" dirty="0">
                <a:solidFill>
                  <a:srgbClr val="000000"/>
                </a:solidFill>
              </a:rPr>
              <a:t>Великобритания</a:t>
            </a:r>
            <a:r>
              <a:rPr lang="en-US" sz="1400" b="1" dirty="0">
                <a:solidFill>
                  <a:srgbClr val="000000"/>
                </a:solidFill>
              </a:rPr>
              <a:t>)</a:t>
            </a:r>
            <a:r>
              <a:rPr lang="ru-RU" sz="1400" b="1" dirty="0">
                <a:solidFill>
                  <a:srgbClr val="000000"/>
                </a:solidFill>
              </a:rPr>
              <a:t> и </a:t>
            </a:r>
            <a:r>
              <a:rPr lang="ru-RU" sz="1400" b="1" dirty="0" err="1">
                <a:solidFill>
                  <a:srgbClr val="000000"/>
                </a:solidFill>
              </a:rPr>
              <a:t>др</a:t>
            </a:r>
            <a:r>
              <a:rPr lang="en-US" sz="1400" b="1" dirty="0">
                <a:solidFill>
                  <a:srgbClr val="000000"/>
                </a:solidFill>
              </a:rPr>
              <a:t>.</a:t>
            </a:r>
            <a:endParaRPr lang="ru-RU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23528" y="18864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БГУИР  в </a:t>
            </a:r>
            <a:r>
              <a:rPr lang="en-US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ACM-ICPC</a:t>
            </a:r>
            <a:endParaRPr lang="ru-RU" sz="3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12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2C35FD-79BA-4540-A139-6FDAE7013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695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0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838200"/>
          </a:xfrm>
        </p:spPr>
        <p:txBody>
          <a:bodyPr/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be-BY" b="1" dirty="0">
                <a:latin typeface="Arial" pitchFamily="34" charset="0"/>
                <a:cs typeface="Arial" pitchFamily="34" charset="0"/>
              </a:rPr>
              <a:t/>
            </a:r>
            <a:br>
              <a:rPr lang="be-BY" b="1" dirty="0">
                <a:latin typeface="Arial" pitchFamily="34" charset="0"/>
                <a:cs typeface="Arial" pitchFamily="34" charset="0"/>
              </a:rPr>
            </a:br>
            <a:r>
              <a:rPr lang="be-BY" dirty="0"/>
              <a:t/>
            </a:r>
            <a:br>
              <a:rPr lang="be-BY" dirty="0"/>
            </a:br>
            <a:endParaRPr lang="en-US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type="body" idx="1"/>
          </p:nvPr>
        </p:nvSpPr>
        <p:spPr bwMode="auto">
          <a:xfrm>
            <a:off x="467544" y="14847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ru-RU" sz="2000" b="1" kern="0" dirty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Calibri" pitchFamily="34" charset="0"/>
            </a:endParaRPr>
          </a:p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be-BY" sz="2000" b="1" kern="0" dirty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e-BY" sz="1600" kern="0" dirty="0">
              <a:latin typeface="+mn-lt"/>
              <a:ea typeface="Calibri" pitchFamily="34" charset="0"/>
            </a:endParaRPr>
          </a:p>
        </p:txBody>
      </p: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6"/>
          <p:cNvSpPr>
            <a:spLocks/>
          </p:cNvSpPr>
          <p:nvPr/>
        </p:nvSpPr>
        <p:spPr bwMode="gray">
          <a:xfrm flipH="1">
            <a:off x="5724128" y="2924944"/>
            <a:ext cx="2999854" cy="2592288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75972" y="1801619"/>
            <a:ext cx="3756632" cy="608013"/>
            <a:chOff x="2112" y="1158"/>
            <a:chExt cx="1559" cy="383"/>
          </a:xfrm>
        </p:grpSpPr>
        <p:sp>
          <p:nvSpPr>
            <p:cNvPr id="23" name="AutoShape 8"/>
            <p:cNvSpPr>
              <a:spLocks noChangeArrowheads="1"/>
            </p:cNvSpPr>
            <p:nvPr/>
          </p:nvSpPr>
          <p:spPr bwMode="ltGray">
            <a:xfrm>
              <a:off x="2112" y="1162"/>
              <a:ext cx="1559" cy="3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cs typeface="+mn-cs"/>
              </a:endParaRPr>
            </a:p>
          </p:txBody>
        </p:sp>
        <p:pic>
          <p:nvPicPr>
            <p:cNvPr id="24" name="Picture 9" descr="Picture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119" y="1331"/>
              <a:ext cx="264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Picture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 rot="10800000">
              <a:off x="3336" y="1158"/>
              <a:ext cx="264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188"/>
          <p:cNvSpPr>
            <a:spLocks noChangeArrowheads="1"/>
          </p:cNvSpPr>
          <p:nvPr/>
        </p:nvSpPr>
        <p:spPr bwMode="auto">
          <a:xfrm>
            <a:off x="1661712" y="1939523"/>
            <a:ext cx="1810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МАГИСТРАТУРА</a:t>
            </a:r>
            <a:endParaRPr lang="be-BY" sz="1600" b="1" dirty="0">
              <a:solidFill>
                <a:srgbClr val="FE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8640"/>
            <a:ext cx="43147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ОБУЧЕНИЕ  НА  </a:t>
            </a:r>
            <a:b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АНГЛИЙСКОМ  ЯЗЫКЕ </a:t>
            </a:r>
            <a:endParaRPr lang="be-BY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2636912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1600" b="1" dirty="0">
                <a:solidFill>
                  <a:srgbClr val="000000"/>
                </a:solidFill>
                <a:cs typeface="+mn-cs"/>
              </a:rPr>
              <a:t>Информатика и технологии программирования</a:t>
            </a:r>
          </a:p>
          <a:p>
            <a:pPr>
              <a:tabLst>
                <a:tab pos="0" algn="l"/>
              </a:tabLst>
            </a:pPr>
            <a:endParaRPr lang="ru-RU" sz="1600" b="1" dirty="0">
              <a:solidFill>
                <a:srgbClr val="000000"/>
              </a:solidFill>
              <a:cs typeface="+mn-cs"/>
            </a:endParaRPr>
          </a:p>
          <a:p>
            <a:pPr>
              <a:tabLst>
                <a:tab pos="0" algn="l"/>
              </a:tabLst>
            </a:pPr>
            <a:r>
              <a:rPr lang="ru-RU" sz="1600" b="1" dirty="0">
                <a:solidFill>
                  <a:srgbClr val="000000"/>
                </a:solidFill>
                <a:cs typeface="+mn-cs"/>
              </a:rPr>
              <a:t>Электронная экономика</a:t>
            </a:r>
          </a:p>
          <a:p>
            <a:pPr>
              <a:tabLst>
                <a:tab pos="0" algn="l"/>
              </a:tabLst>
            </a:pPr>
            <a:endParaRPr lang="ru-RU" sz="1600" b="1" dirty="0">
              <a:solidFill>
                <a:srgbClr val="000000"/>
              </a:solidFill>
              <a:cs typeface="+mn-cs"/>
            </a:endParaRPr>
          </a:p>
          <a:p>
            <a:pPr>
              <a:tabLst>
                <a:tab pos="0" algn="l"/>
              </a:tabLst>
            </a:pPr>
            <a:r>
              <a:rPr lang="ru-RU" sz="1600" b="1" dirty="0">
                <a:solidFill>
                  <a:srgbClr val="000000"/>
                </a:solidFill>
                <a:cs typeface="+mn-cs"/>
              </a:rPr>
              <a:t>Информационная безопасность</a:t>
            </a:r>
          </a:p>
          <a:p>
            <a:pPr>
              <a:tabLst>
                <a:tab pos="0" algn="l"/>
              </a:tabLst>
            </a:pPr>
            <a:endParaRPr lang="ru-RU" sz="1600" b="1" dirty="0">
              <a:solidFill>
                <a:srgbClr val="000000"/>
              </a:solidFill>
              <a:cs typeface="+mn-cs"/>
            </a:endParaRPr>
          </a:p>
          <a:p>
            <a:pPr>
              <a:tabLst>
                <a:tab pos="0" algn="l"/>
              </a:tabLst>
            </a:pPr>
            <a:r>
              <a:rPr lang="ru-RU" sz="1600" b="1" dirty="0">
                <a:solidFill>
                  <a:srgbClr val="000000"/>
                </a:solidFill>
                <a:cs typeface="+mn-cs"/>
              </a:rPr>
              <a:t>Системы и сети </a:t>
            </a:r>
            <a:r>
              <a:rPr lang="ru-RU" sz="1600" b="1" dirty="0" err="1">
                <a:solidFill>
                  <a:srgbClr val="000000"/>
                </a:solidFill>
                <a:cs typeface="+mn-cs"/>
              </a:rPr>
              <a:t>инфокоммуникаций</a:t>
            </a:r>
            <a:endParaRPr lang="ru-RU" sz="16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9" y="3284984"/>
            <a:ext cx="4187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  <a:cs typeface="+mn-cs"/>
              </a:rPr>
              <a:t>Срок обучения </a:t>
            </a:r>
            <a:r>
              <a:rPr lang="ru-RU" sz="1400" dirty="0">
                <a:solidFill>
                  <a:srgbClr val="FFFFFF"/>
                </a:solidFill>
              </a:rPr>
              <a:t>–</a:t>
            </a:r>
            <a:r>
              <a:rPr lang="ru-RU" sz="1400" b="1" dirty="0">
                <a:solidFill>
                  <a:srgbClr val="FFFFFF"/>
                </a:solidFill>
                <a:cs typeface="+mn-cs"/>
              </a:rPr>
              <a:t> 1-2 ГОДА</a:t>
            </a:r>
          </a:p>
          <a:p>
            <a:r>
              <a:rPr lang="ru-RU" sz="14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1400" dirty="0">
                <a:solidFill>
                  <a:srgbClr val="FFFFFF"/>
                </a:solidFill>
                <a:cs typeface="+mn-cs"/>
              </a:rPr>
              <a:t> </a:t>
            </a:r>
            <a:endParaRPr lang="be-BY" sz="1400" dirty="0">
              <a:solidFill>
                <a:srgbClr val="FFFFFF"/>
              </a:solidFill>
              <a:cs typeface="+mn-cs"/>
            </a:endParaRPr>
          </a:p>
          <a:p>
            <a:r>
              <a:rPr lang="ru-RU" sz="1400" dirty="0">
                <a:solidFill>
                  <a:srgbClr val="FFFFFF"/>
                </a:solidFill>
              </a:rPr>
              <a:t>Начало занятий – 1 сентября</a:t>
            </a:r>
            <a:endParaRPr lang="be-BY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 </a:t>
            </a:r>
            <a:endParaRPr lang="be-BY" sz="1400" dirty="0">
              <a:solidFill>
                <a:srgbClr val="FFFFFF"/>
              </a:solidFill>
            </a:endParaRPr>
          </a:p>
          <a:p>
            <a:r>
              <a:rPr lang="ru-RU" sz="1400" dirty="0">
                <a:solidFill>
                  <a:srgbClr val="FFFFFF"/>
                </a:solidFill>
              </a:rPr>
              <a:t>Русский  язык включен </a:t>
            </a:r>
          </a:p>
          <a:p>
            <a:r>
              <a:rPr lang="ru-RU" sz="1400" dirty="0">
                <a:solidFill>
                  <a:srgbClr val="FFFFFF"/>
                </a:solidFill>
              </a:rPr>
              <a:t>в программу обучения</a:t>
            </a:r>
          </a:p>
          <a:p>
            <a:endParaRPr lang="ru-RU" sz="1400" dirty="0">
              <a:solidFill>
                <a:srgbClr val="FFFFFF"/>
              </a:solidFill>
            </a:endParaRPr>
          </a:p>
          <a:p>
            <a:r>
              <a:rPr lang="ru-RU" sz="1400" dirty="0">
                <a:solidFill>
                  <a:srgbClr val="FFFFFF"/>
                </a:solidFill>
              </a:rPr>
              <a:t>Диплом магистра </a:t>
            </a:r>
          </a:p>
          <a:p>
            <a:r>
              <a:rPr lang="ru-RU" sz="1400" dirty="0">
                <a:solidFill>
                  <a:srgbClr val="FFFFFF"/>
                </a:solidFill>
              </a:rPr>
              <a:t>технических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359312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625136" cy="838200"/>
          </a:xfrm>
        </p:spPr>
        <p:txBody>
          <a:bodyPr/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be-BY" b="1" dirty="0">
                <a:latin typeface="Arial" pitchFamily="34" charset="0"/>
                <a:cs typeface="Arial" pitchFamily="34" charset="0"/>
              </a:rPr>
              <a:t/>
            </a:r>
            <a:br>
              <a:rPr lang="be-BY" b="1" dirty="0">
                <a:latin typeface="Arial" pitchFamily="34" charset="0"/>
                <a:cs typeface="Arial" pitchFamily="34" charset="0"/>
              </a:rPr>
            </a:br>
            <a:r>
              <a:rPr lang="be-BY" dirty="0"/>
              <a:t/>
            </a:r>
            <a:br>
              <a:rPr lang="be-BY" dirty="0"/>
            </a:br>
            <a:endParaRPr lang="en-US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type="body" idx="1"/>
          </p:nvPr>
        </p:nvSpPr>
        <p:spPr bwMode="auto">
          <a:xfrm>
            <a:off x="467544" y="14847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ru-RU" sz="2000" b="1" kern="0" dirty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Calibri" pitchFamily="34" charset="0"/>
            </a:endParaRPr>
          </a:p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be-BY" sz="2000" b="1" kern="0" dirty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e-BY" sz="1600" kern="0" dirty="0">
              <a:latin typeface="+mn-lt"/>
              <a:ea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7504" y="1988840"/>
            <a:ext cx="2520280" cy="1401191"/>
            <a:chOff x="-1614188" y="387720"/>
            <a:chExt cx="3392664" cy="98562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547922" y="387720"/>
              <a:ext cx="1228079" cy="55206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34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14188" y="875406"/>
              <a:ext cx="3392664" cy="497943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ЛАБОРАТОРИЙ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И ГРУПП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" name="Группа 24"/>
          <p:cNvGrpSpPr/>
          <p:nvPr/>
        </p:nvGrpSpPr>
        <p:grpSpPr>
          <a:xfrm>
            <a:off x="458194" y="3748717"/>
            <a:ext cx="1737542" cy="1048435"/>
            <a:chOff x="4350047" y="-1078217"/>
            <a:chExt cx="1560424" cy="121730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544659" y="-1078217"/>
              <a:ext cx="1228078" cy="82190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350047" y="-325469"/>
              <a:ext cx="1560424" cy="46455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ЦЕНТРОВ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1484784"/>
            <a:ext cx="2931260" cy="198800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79512" y="132122"/>
            <a:ext cx="54726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СТРУКТУРА</a:t>
            </a:r>
            <a:endParaRPr kumimoji="0" lang="be-BY" sz="3200" b="1" i="0" u="none" strike="noStrike" kern="1200" cap="none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4344" y="3569067"/>
            <a:ext cx="3199731" cy="2172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344" y="1485577"/>
            <a:ext cx="3166449" cy="19815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569067"/>
            <a:ext cx="2931260" cy="21729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07504" y="1971820"/>
            <a:ext cx="2520280" cy="1401191"/>
            <a:chOff x="-1614188" y="387720"/>
            <a:chExt cx="3392664" cy="98562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547922" y="387720"/>
              <a:ext cx="1228079" cy="41134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1614188" y="875406"/>
              <a:ext cx="3392664" cy="497943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ЛАБОРАТОРИЙ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И ГРУПП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Группа 24"/>
          <p:cNvGrpSpPr/>
          <p:nvPr/>
        </p:nvGrpSpPr>
        <p:grpSpPr>
          <a:xfrm>
            <a:off x="458194" y="3731697"/>
            <a:ext cx="1737542" cy="1048435"/>
            <a:chOff x="4350047" y="-1078217"/>
            <a:chExt cx="1560424" cy="121730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544659" y="-1078217"/>
              <a:ext cx="1228078" cy="91123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srgbClr val="008000"/>
                  </a:solidFill>
                  <a:latin typeface="Arial"/>
                  <a:cs typeface="+mn-cs"/>
                </a:rPr>
                <a:t>8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350047" y="-325469"/>
              <a:ext cx="1560424" cy="46455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ЦЕНТРОВ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47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625136" cy="838200"/>
          </a:xfrm>
        </p:spPr>
        <p:txBody>
          <a:bodyPr/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be-BY" b="1" dirty="0">
                <a:latin typeface="Arial" pitchFamily="34" charset="0"/>
                <a:cs typeface="Arial" pitchFamily="34" charset="0"/>
              </a:rPr>
              <a:t/>
            </a:r>
            <a:br>
              <a:rPr lang="be-BY" b="1" dirty="0">
                <a:latin typeface="Arial" pitchFamily="34" charset="0"/>
                <a:cs typeface="Arial" pitchFamily="34" charset="0"/>
              </a:rPr>
            </a:br>
            <a:r>
              <a:rPr lang="be-BY" dirty="0"/>
              <a:t/>
            </a:r>
            <a:br>
              <a:rPr lang="be-BY" dirty="0"/>
            </a:br>
            <a:endParaRPr lang="en-US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type="body" idx="1"/>
          </p:nvPr>
        </p:nvSpPr>
        <p:spPr bwMode="auto">
          <a:xfrm>
            <a:off x="467544" y="14847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ru-RU" sz="2000" b="1" kern="0" dirty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Calibri" pitchFamily="34" charset="0"/>
            </a:endParaRPr>
          </a:p>
          <a:p>
            <a:pPr marL="0" indent="0">
              <a:spcBef>
                <a:spcPts val="1500"/>
              </a:spcBef>
              <a:buNone/>
              <a:defRPr/>
            </a:pPr>
            <a:endParaRPr lang="be-BY" sz="2000" b="1" kern="0" dirty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e-BY" sz="1600" kern="0" dirty="0">
              <a:latin typeface="+mn-lt"/>
              <a:ea typeface="Calibri" pitchFamily="34" charset="0"/>
            </a:endParaRPr>
          </a:p>
        </p:txBody>
      </p: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336550"/>
              </p:ext>
            </p:extLst>
          </p:nvPr>
        </p:nvGraphicFramePr>
        <p:xfrm>
          <a:off x="1547664" y="2090288"/>
          <a:ext cx="5523363" cy="286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79512" y="132912"/>
            <a:ext cx="57448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Научно-исследовательская</a:t>
            </a:r>
            <a:r>
              <a:rPr kumimoji="0" lang="ru-RU" sz="2000" b="1" i="0" u="none" strike="noStrike" kern="1200" cap="none" spc="-1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часть</a:t>
            </a:r>
            <a:endParaRPr lang="en-US" sz="2000" b="1" spc="-100" dirty="0">
              <a:solidFill>
                <a:srgbClr val="FFFFFF"/>
              </a:solidFill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cs typeface="Arial" pitchFamily="34" charset="0"/>
              </a:rPr>
              <a:t>КЛЮЧЕВЫЕ НАПРАВЛЕНИЯ</a:t>
            </a:r>
            <a:endParaRPr kumimoji="0" lang="be-BY" sz="3200" b="1" i="0" u="none" strike="noStrike" kern="1200" cap="none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 bwMode="auto">
          <a:xfrm>
            <a:off x="484569" y="14847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ru-RU" sz="2000" b="1" kern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</a:endParaRPr>
          </a:p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be-BY" sz="2000" b="1" kern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</a:endParaRPr>
          </a:p>
          <a:p>
            <a:pPr>
              <a:defRPr/>
            </a:pPr>
            <a:endParaRPr lang="be-BY" sz="1600" kern="0" dirty="0">
              <a:ea typeface="Calibri" pitchFamily="34" charset="0"/>
            </a:endParaRPr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449537"/>
              </p:ext>
            </p:extLst>
          </p:nvPr>
        </p:nvGraphicFramePr>
        <p:xfrm>
          <a:off x="1955081" y="1792561"/>
          <a:ext cx="6289327" cy="377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4599369" y="2862952"/>
            <a:ext cx="1228079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27849" y="3657798"/>
            <a:ext cx="1964959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latin typeface="Arial"/>
              </a:rPr>
              <a:t>направлений научных исследований</a:t>
            </a:r>
            <a:endParaRPr lang="en-US" b="1" dirty="0">
              <a:latin typeface="Arial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99176" y="1996098"/>
            <a:ext cx="2265312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Радиотехнические устройства и системы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053807" y="2932202"/>
            <a:ext cx="2126705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Системы передачи и обработки информации</a:t>
            </a:r>
            <a:endParaRPr lang="en-US" sz="1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014500" y="4024302"/>
            <a:ext cx="1949988" cy="11695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Новые информационные технологии и системы управления</a:t>
            </a:r>
            <a:endParaRPr lang="en-US" sz="1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99592" y="5445224"/>
            <a:ext cx="3096344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Микро- и </a:t>
            </a:r>
            <a:r>
              <a:rPr lang="ru-RU" sz="1400" b="1" dirty="0" err="1"/>
              <a:t>наноэлектроника</a:t>
            </a:r>
            <a:endParaRPr lang="en-US" sz="1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275856" y="5445224"/>
            <a:ext cx="586814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Новые перспективные материалы, приборы и технологии защиты информации, </a:t>
            </a:r>
            <a:r>
              <a:rPr lang="ru-RU" sz="1400" b="1" dirty="0" err="1"/>
              <a:t>энерго</a:t>
            </a:r>
            <a:r>
              <a:rPr lang="ru-RU" sz="1400" b="1" dirty="0"/>
              <a:t>- и ресурсосбережение</a:t>
            </a:r>
            <a:endParaRPr lang="en-US" sz="1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34250" y="4581128"/>
            <a:ext cx="3041606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Диагностика и испытания элементов,</a:t>
            </a:r>
            <a:r>
              <a:rPr lang="en-US" sz="1400" b="1" dirty="0"/>
              <a:t> </a:t>
            </a:r>
            <a:r>
              <a:rPr lang="ru-RU" sz="1400" b="1" dirty="0"/>
              <a:t>устройств и систем</a:t>
            </a:r>
            <a:endParaRPr lang="en-US" sz="1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0" y="3356992"/>
            <a:ext cx="3059832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Методы моделирования и оптимизации в радиоэлектронных системах и устройствах</a:t>
            </a:r>
            <a:endParaRPr lang="en-US" sz="1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2428146"/>
            <a:ext cx="3095473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Социально-экономические и экологические проблемы развития общества</a:t>
            </a:r>
            <a:endParaRPr lang="en-US" sz="1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39552" y="1700808"/>
            <a:ext cx="3312368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Информационные и обучающие технологии в образовании</a:t>
            </a:r>
            <a:endParaRPr lang="en-US" sz="1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39552" y="1268760"/>
            <a:ext cx="4051199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Пучковые технологии и техника</a:t>
            </a:r>
            <a:endParaRPr lang="en-US" sz="1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612517" y="1290826"/>
            <a:ext cx="4531483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Технологии, системы и компоненты удаленного мониторинга техногенных объектов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565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7563" y="3518882"/>
            <a:ext cx="1761681" cy="2502406"/>
          </a:xfr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indent="0">
              <a:buNone/>
            </a:pPr>
            <a:r>
              <a:rPr lang="ru-RU" sz="1600" b="1" u="sng" dirty="0">
                <a:solidFill>
                  <a:srgbClr val="FF6600"/>
                </a:solidFill>
              </a:rPr>
              <a:t>19 проектов</a:t>
            </a:r>
            <a:endParaRPr lang="ru-RU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Россия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Италия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Чехия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Франция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Вьетнам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Украина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Сингапур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Индия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Китай</a:t>
            </a:r>
          </a:p>
        </p:txBody>
      </p:sp>
      <p:pic>
        <p:nvPicPr>
          <p:cNvPr id="5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16018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kumimoji="0" lang="en-US" sz="2000" b="1" i="0" u="none" strike="noStrike" kern="120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100" dirty="0">
                <a:solidFill>
                  <a:srgbClr val="FFC000"/>
                </a:solidFill>
                <a:latin typeface="Arial"/>
                <a:cs typeface="Arial" pitchFamily="34" charset="0"/>
              </a:rPr>
              <a:t>ПРОЕКТЫ</a:t>
            </a:r>
            <a:endParaRPr kumimoji="0" lang="be-BY" sz="2800" b="1" i="0" u="none" strike="noStrike" kern="1200" cap="none" spc="-1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1907704" y="2251263"/>
            <a:ext cx="5144417" cy="2868534"/>
            <a:chOff x="1282984" y="2155600"/>
            <a:chExt cx="6480720" cy="3527278"/>
          </a:xfrm>
        </p:grpSpPr>
        <p:graphicFrame>
          <p:nvGraphicFramePr>
            <p:cNvPr id="7" name="Диаграмма 6"/>
            <p:cNvGraphicFramePr>
              <a:graphicFrameLocks/>
            </p:cNvGraphicFramePr>
            <p:nvPr/>
          </p:nvGraphicFramePr>
          <p:xfrm>
            <a:off x="1282984" y="2155600"/>
            <a:ext cx="6480720" cy="35272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2379633" y="2874722"/>
              <a:ext cx="2054130" cy="39737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r>
                <a:rPr lang="ru-RU" sz="1500" b="1" kern="0" dirty="0">
                  <a:latin typeface="Arial"/>
                </a:rPr>
                <a:t>Программы ЕС</a:t>
              </a:r>
              <a:endParaRPr lang="ru-RU" sz="15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170520" y="2563686"/>
              <a:ext cx="2962730" cy="96506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kern="0" dirty="0">
                  <a:solidFill>
                    <a:srgbClr val="002060"/>
                  </a:solidFill>
                  <a:latin typeface="Arial"/>
                </a:rPr>
                <a:t>Программы </a:t>
              </a:r>
            </a:p>
            <a:p>
              <a:pPr algn="ctr"/>
              <a:r>
                <a:rPr lang="ru-RU" sz="1500" b="1" kern="0" dirty="0">
                  <a:solidFill>
                    <a:srgbClr val="002060"/>
                  </a:solidFill>
                  <a:latin typeface="Arial"/>
                </a:rPr>
                <a:t>Союзного</a:t>
              </a:r>
            </a:p>
            <a:p>
              <a:pPr algn="ctr"/>
              <a:r>
                <a:rPr lang="ru-RU" sz="1500" b="1" kern="0" dirty="0">
                  <a:solidFill>
                    <a:srgbClr val="002060"/>
                  </a:solidFill>
                  <a:latin typeface="Arial"/>
                </a:rPr>
                <a:t>государства</a:t>
              </a:r>
              <a:endParaRPr lang="ru-RU" sz="1500" dirty="0">
                <a:solidFill>
                  <a:srgbClr val="00206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08599" y="3650852"/>
              <a:ext cx="2549538" cy="6812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kern="0" dirty="0">
                  <a:solidFill>
                    <a:schemeClr val="bg1"/>
                  </a:solidFill>
                  <a:latin typeface="Arial"/>
                </a:rPr>
                <a:t>Зарубежные научные фонды</a:t>
              </a:r>
              <a:endParaRPr lang="ru-RU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83568" y="1300262"/>
            <a:ext cx="1546065" cy="221599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ERASMUS+</a:t>
            </a: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100" dirty="0"/>
              <a:t>Литва</a:t>
            </a:r>
            <a:endParaRPr lang="en-US" sz="1100" dirty="0"/>
          </a:p>
          <a:p>
            <a:r>
              <a:rPr lang="ru-RU" sz="1100" dirty="0"/>
              <a:t>Великобритания</a:t>
            </a:r>
            <a:endParaRPr lang="en-US" sz="1100" dirty="0"/>
          </a:p>
          <a:p>
            <a:r>
              <a:rPr lang="ru-RU" sz="1100" dirty="0"/>
              <a:t>Франция</a:t>
            </a:r>
            <a:endParaRPr lang="en-US" sz="1100" dirty="0"/>
          </a:p>
          <a:p>
            <a:r>
              <a:rPr lang="ru-RU" sz="1100" dirty="0"/>
              <a:t>Польша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Бельгия</a:t>
            </a:r>
            <a:br>
              <a:rPr lang="ru-RU" sz="1100" dirty="0"/>
            </a:br>
            <a:r>
              <a:rPr lang="ru-RU" sz="1100" dirty="0"/>
              <a:t>Латвия</a:t>
            </a:r>
            <a:br>
              <a:rPr lang="ru-RU" sz="1100" dirty="0"/>
            </a:br>
            <a:r>
              <a:rPr lang="ru-RU" sz="1100" dirty="0"/>
              <a:t>Эстония</a:t>
            </a:r>
            <a:br>
              <a:rPr lang="ru-RU" sz="1100" dirty="0"/>
            </a:br>
            <a:r>
              <a:rPr lang="ru-RU" sz="1100" dirty="0"/>
              <a:t>Германия</a:t>
            </a:r>
            <a:br>
              <a:rPr lang="ru-RU" sz="1100" dirty="0"/>
            </a:br>
            <a:r>
              <a:rPr lang="ru-RU" sz="1100" dirty="0"/>
              <a:t>Казахстан</a:t>
            </a:r>
            <a:br>
              <a:rPr lang="ru-RU" sz="1100" dirty="0"/>
            </a:br>
            <a:r>
              <a:rPr lang="ru-RU" sz="1100" dirty="0"/>
              <a:t>Россия</a:t>
            </a:r>
            <a:endParaRPr lang="en-US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33154" y="1645086"/>
            <a:ext cx="2115310" cy="18281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b="1" u="sng" kern="0" dirty="0">
                <a:solidFill>
                  <a:srgbClr val="0070C0"/>
                </a:solidFill>
                <a:latin typeface="Arial"/>
              </a:rPr>
              <a:t>ПРОГРАММЫ СОЮЗНОГО ГОСУДАРСТВА:</a:t>
            </a:r>
            <a:endParaRPr lang="en-US" sz="1600" b="1" u="sng" kern="0" dirty="0">
              <a:solidFill>
                <a:srgbClr val="0070C0"/>
              </a:solidFill>
              <a:latin typeface="Arial"/>
            </a:endParaRPr>
          </a:p>
          <a:p>
            <a:pPr lvl="0">
              <a:spcBef>
                <a:spcPct val="20000"/>
              </a:spcBef>
            </a:pPr>
            <a:r>
              <a:rPr lang="ru-RU" sz="1600" b="1" kern="0" dirty="0">
                <a:solidFill>
                  <a:srgbClr val="0070C0"/>
                </a:solidFill>
                <a:latin typeface="Arial"/>
              </a:rPr>
              <a:t>Технология-СГ</a:t>
            </a:r>
            <a:endParaRPr lang="en-US" sz="1600" b="1" kern="0" dirty="0">
              <a:solidFill>
                <a:srgbClr val="0070C0"/>
              </a:solidFill>
              <a:latin typeface="Arial"/>
            </a:endParaRPr>
          </a:p>
          <a:p>
            <a:pPr lvl="0">
              <a:spcBef>
                <a:spcPct val="20000"/>
              </a:spcBef>
            </a:pPr>
            <a:r>
              <a:rPr lang="ru-RU" sz="1600" b="1" kern="0" dirty="0">
                <a:solidFill>
                  <a:srgbClr val="0070C0"/>
                </a:solidFill>
                <a:latin typeface="Arial"/>
              </a:rPr>
              <a:t>Мониторинг - СГ</a:t>
            </a:r>
            <a:r>
              <a:rPr lang="en-US" sz="1600" b="1" u="sng" kern="0" dirty="0">
                <a:solidFill>
                  <a:srgbClr val="0070C0"/>
                </a:solidFill>
                <a:latin typeface="Arial"/>
              </a:rPr>
              <a:t/>
            </a:r>
            <a:br>
              <a:rPr lang="en-US" sz="1600" b="1" u="sng" kern="0" dirty="0">
                <a:solidFill>
                  <a:srgbClr val="0070C0"/>
                </a:solidFill>
                <a:latin typeface="Arial"/>
              </a:rPr>
            </a:br>
            <a:endParaRPr lang="en-US" sz="1200" b="1" u="sng" kern="0" dirty="0">
              <a:solidFill>
                <a:srgbClr val="0070C0"/>
              </a:solidFill>
              <a:latin typeface="Arial"/>
            </a:endParaRPr>
          </a:p>
          <a:p>
            <a:pPr lvl="0">
              <a:spcBef>
                <a:spcPct val="20000"/>
              </a:spcBef>
            </a:pPr>
            <a:r>
              <a:rPr lang="ru-RU" sz="1100" kern="0" dirty="0">
                <a:latin typeface="Arial"/>
              </a:rPr>
              <a:t>Россия</a:t>
            </a:r>
            <a:endParaRPr lang="ru-RU" sz="1100" dirty="0"/>
          </a:p>
        </p:txBody>
      </p:sp>
      <p:grpSp>
        <p:nvGrpSpPr>
          <p:cNvPr id="4" name="Группа 20"/>
          <p:cNvGrpSpPr/>
          <p:nvPr/>
        </p:nvGrpSpPr>
        <p:grpSpPr>
          <a:xfrm>
            <a:off x="2457004" y="1882477"/>
            <a:ext cx="530988" cy="610419"/>
            <a:chOff x="2186755" y="2204864"/>
            <a:chExt cx="873077" cy="72008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2186755" y="2204864"/>
              <a:ext cx="8730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3059832" y="2204864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1"/>
          <p:cNvGrpSpPr/>
          <p:nvPr/>
        </p:nvGrpSpPr>
        <p:grpSpPr>
          <a:xfrm rot="16200000">
            <a:off x="1560253" y="3689461"/>
            <a:ext cx="487189" cy="720080"/>
            <a:chOff x="2186755" y="2204864"/>
            <a:chExt cx="873077" cy="72008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186755" y="2204864"/>
              <a:ext cx="8730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3059832" y="2204864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683568" y="4293096"/>
            <a:ext cx="1742492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IV TEMPUS</a:t>
            </a:r>
          </a:p>
          <a:p>
            <a:pPr lvl="0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1100" dirty="0"/>
              <a:t>Германия</a:t>
            </a:r>
            <a:endParaRPr lang="en-US" sz="1100" dirty="0"/>
          </a:p>
          <a:p>
            <a:pPr lvl="0"/>
            <a:r>
              <a:rPr lang="ru-RU" sz="1100" dirty="0"/>
              <a:t>Украина</a:t>
            </a:r>
            <a:endParaRPr lang="en-US" sz="1100" dirty="0"/>
          </a:p>
          <a:p>
            <a:pPr lvl="0"/>
            <a:r>
              <a:rPr lang="ru-RU" sz="1100" dirty="0"/>
              <a:t>Молдова</a:t>
            </a:r>
            <a:endParaRPr lang="en-US" sz="1100" dirty="0"/>
          </a:p>
          <a:p>
            <a:pPr lvl="0"/>
            <a:r>
              <a:rPr lang="ru-RU" sz="1100" dirty="0"/>
              <a:t>Словакия</a:t>
            </a:r>
            <a:endParaRPr lang="en-US" sz="1100" dirty="0"/>
          </a:p>
          <a:p>
            <a:pPr lvl="0"/>
            <a:r>
              <a:rPr lang="ru-RU" sz="1100" dirty="0"/>
              <a:t>Армения</a:t>
            </a:r>
            <a:endParaRPr lang="en-US" sz="1100" dirty="0"/>
          </a:p>
          <a:p>
            <a:pPr lvl="0"/>
            <a:r>
              <a:rPr lang="ru-RU" sz="1100" dirty="0"/>
              <a:t>Грузия</a:t>
            </a:r>
            <a:endParaRPr lang="en-US" sz="1100" dirty="0"/>
          </a:p>
        </p:txBody>
      </p:sp>
      <p:grpSp>
        <p:nvGrpSpPr>
          <p:cNvPr id="16" name="Группа 24"/>
          <p:cNvGrpSpPr/>
          <p:nvPr/>
        </p:nvGrpSpPr>
        <p:grpSpPr>
          <a:xfrm flipH="1">
            <a:off x="5821973" y="1878018"/>
            <a:ext cx="683237" cy="614878"/>
            <a:chOff x="2186755" y="2204864"/>
            <a:chExt cx="873077" cy="72008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2186755" y="2204864"/>
              <a:ext cx="8730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3059832" y="2204864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 flipH="1">
            <a:off x="6156177" y="4653136"/>
            <a:ext cx="4813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6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332656"/>
            <a:ext cx="8229600" cy="838200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СОДЕРЖАНИЕ</a:t>
            </a:r>
            <a:r>
              <a:rPr lang="be-B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be-B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be-B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e-B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idx="1"/>
          </p:nvPr>
        </p:nvSpPr>
        <p:spPr>
          <a:xfrm>
            <a:off x="323850" y="2060848"/>
            <a:ext cx="8362950" cy="3889102"/>
          </a:xfrm>
          <a:ln>
            <a:noFill/>
          </a:ln>
        </p:spPr>
        <p:txBody>
          <a:bodyPr>
            <a:noAutofit/>
          </a:bodyPr>
          <a:lstStyle/>
          <a:p>
            <a:pPr lvl="2" indent="12700"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1"/>
                </a:solidFill>
                <a:ea typeface="Calibri" pitchFamily="34" charset="0"/>
                <a:cs typeface="+mn-cs"/>
              </a:rPr>
              <a:t>  ОБЩАЯ ИНФОРМАЦИЯ О БГУИР</a:t>
            </a:r>
            <a:endParaRPr lang="en-US" sz="2800" b="1" dirty="0">
              <a:solidFill>
                <a:schemeClr val="tx1"/>
              </a:solidFill>
              <a:ea typeface="Calibri" pitchFamily="34" charset="0"/>
              <a:cs typeface="+mn-cs"/>
            </a:endParaRPr>
          </a:p>
          <a:p>
            <a:pPr lvl="2" indent="12700"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1"/>
                </a:solidFill>
                <a:ea typeface="Calibri" pitchFamily="34" charset="0"/>
                <a:cs typeface="+mn-cs"/>
              </a:rPr>
              <a:t>  ОБРАЗОВАТЕЛЬНЫЕ ПРОГРАММЫ</a:t>
            </a:r>
            <a:endParaRPr lang="en-US" sz="2800" b="1" dirty="0">
              <a:solidFill>
                <a:schemeClr val="tx1"/>
              </a:solidFill>
              <a:ea typeface="Calibri" pitchFamily="34" charset="0"/>
              <a:cs typeface="+mn-cs"/>
            </a:endParaRPr>
          </a:p>
          <a:p>
            <a:pPr lvl="2" indent="12700"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2800" b="1" dirty="0">
                <a:solidFill>
                  <a:schemeClr val="tx1"/>
                </a:solidFill>
                <a:ea typeface="Calibri" pitchFamily="34" charset="0"/>
                <a:cs typeface="+mn-cs"/>
              </a:rPr>
              <a:t>  НАУЧНАЯ ДЕЯТЕЛЬНОСТЬ</a:t>
            </a:r>
            <a:endParaRPr lang="be-BY" sz="2800" b="1" dirty="0">
              <a:solidFill>
                <a:schemeClr val="tx1"/>
              </a:solidFill>
              <a:ea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6001"/>
            <a:ext cx="6048672" cy="838200"/>
          </a:xfrm>
        </p:spPr>
        <p:txBody>
          <a:bodyPr/>
          <a:lstStyle/>
          <a:p>
            <a:pPr>
              <a:defRPr/>
            </a:pPr>
            <a:r>
              <a:rPr lang="ru-RU" sz="2000" b="1" kern="1200" spc="-100" dirty="0">
                <a:solidFill>
                  <a:srgbClr val="FFFFFF"/>
                </a:solidFill>
                <a:latin typeface="Arial" charset="0"/>
                <a:ea typeface="+mn-ea"/>
                <a:cs typeface="Arial" pitchFamily="34" charset="0"/>
              </a:rPr>
              <a:t>Научно-исследовательская часть</a:t>
            </a:r>
            <a:r>
              <a:rPr lang="en-US" sz="2000" b="1" kern="1200" spc="-100" dirty="0">
                <a:solidFill>
                  <a:srgbClr val="FFFFFF"/>
                </a:solidFill>
                <a:latin typeface="Arial"/>
                <a:ea typeface="+mn-ea"/>
                <a:cs typeface="Arial" pitchFamily="34" charset="0"/>
              </a:rPr>
              <a:t/>
            </a:r>
            <a:br>
              <a:rPr lang="en-US" sz="2000" b="1" kern="1200" spc="-100" dirty="0">
                <a:solidFill>
                  <a:srgbClr val="FFFFFF"/>
                </a:solidFill>
                <a:latin typeface="Arial"/>
                <a:ea typeface="+mn-ea"/>
                <a:cs typeface="Arial" pitchFamily="34" charset="0"/>
              </a:rPr>
            </a:br>
            <a:r>
              <a:rPr lang="ru-RU" sz="2600" b="1" dirty="0">
                <a:solidFill>
                  <a:srgbClr val="FFC000"/>
                </a:solidFill>
                <a:latin typeface="+mn-lt"/>
              </a:rPr>
              <a:t>ФИНАНСИРОВАНИЕ НИР</a:t>
            </a:r>
            <a:endParaRPr lang="ru-RU" sz="2600" b="1" cap="all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58221" y="2154817"/>
            <a:ext cx="3021609" cy="716657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FF6600"/>
                </a:solidFill>
              </a:rPr>
              <a:t>БЮДЖЕТНЫЕ СРЕДСТВА РЕСПУБЛИКИ БЕЛАРУСЬ</a:t>
            </a:r>
            <a:endParaRPr lang="en-US" sz="1600" b="1" dirty="0">
              <a:solidFill>
                <a:srgbClr val="FF6600"/>
              </a:solidFill>
            </a:endParaRPr>
          </a:p>
        </p:txBody>
      </p:sp>
      <p:pic>
        <p:nvPicPr>
          <p:cNvPr id="5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702" y="1363555"/>
            <a:ext cx="8955817" cy="95410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 sz="216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rgbClr val="C00000"/>
                </a:solidFill>
              </a:rPr>
              <a:t>2019</a:t>
            </a:r>
            <a:r>
              <a:rPr lang="en-US" sz="3500" dirty="0">
                <a:solidFill>
                  <a:srgbClr val="C00000"/>
                </a:solidFill>
              </a:rPr>
              <a:t> </a:t>
            </a:r>
            <a:r>
              <a:rPr lang="en-US" sz="2100" dirty="0">
                <a:solidFill>
                  <a:schemeClr val="tx2"/>
                </a:solidFill>
              </a:rPr>
              <a:t>I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ru-RU" sz="2100" dirty="0">
                <a:solidFill>
                  <a:srgbClr val="002060"/>
                </a:solidFill>
              </a:rPr>
              <a:t>Структура финансирования НИР</a:t>
            </a:r>
          </a:p>
          <a:p>
            <a:pPr>
              <a:defRPr sz="216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 sz="2100" dirty="0">
              <a:solidFill>
                <a:srgbClr val="002060"/>
              </a:solidFill>
            </a:endParaRPr>
          </a:p>
        </p:txBody>
      </p:sp>
      <p:grpSp>
        <p:nvGrpSpPr>
          <p:cNvPr id="7" name="Группа 15"/>
          <p:cNvGrpSpPr/>
          <p:nvPr/>
        </p:nvGrpSpPr>
        <p:grpSpPr>
          <a:xfrm>
            <a:off x="-180528" y="2426911"/>
            <a:ext cx="5719158" cy="3738393"/>
            <a:chOff x="4064150" y="2852936"/>
            <a:chExt cx="4824536" cy="3153643"/>
          </a:xfrm>
        </p:grpSpPr>
        <p:graphicFrame>
          <p:nvGraphicFramePr>
            <p:cNvPr id="6" name="Диаграмма 5"/>
            <p:cNvGraphicFramePr>
              <a:graphicFrameLocks/>
            </p:cNvGraphicFramePr>
            <p:nvPr/>
          </p:nvGraphicFramePr>
          <p:xfrm>
            <a:off x="4064150" y="2852936"/>
            <a:ext cx="4824536" cy="31536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5754873" y="4483278"/>
              <a:ext cx="1872208" cy="5971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kern="0" dirty="0">
                  <a:solidFill>
                    <a:schemeClr val="bg1"/>
                  </a:solidFill>
                  <a:latin typeface="Arial"/>
                </a:rPr>
                <a:t>81,7</a:t>
              </a:r>
              <a:r>
                <a:rPr lang="en-US" sz="4000" b="1" kern="0" dirty="0">
                  <a:solidFill>
                    <a:schemeClr val="bg1"/>
                  </a:solidFill>
                  <a:latin typeface="Arial"/>
                </a:rPr>
                <a:t> %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189968" y="3597232"/>
              <a:ext cx="1308795" cy="31156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b="1" kern="0" dirty="0">
                  <a:solidFill>
                    <a:schemeClr val="bg1"/>
                  </a:solidFill>
                  <a:latin typeface="Arial"/>
                </a:rPr>
                <a:t>18,3</a:t>
              </a:r>
              <a:r>
                <a:rPr lang="en-US" b="1" kern="0" dirty="0">
                  <a:solidFill>
                    <a:schemeClr val="bg1"/>
                  </a:solidFill>
                  <a:latin typeface="Arial"/>
                </a:rPr>
                <a:t> %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5297947" y="3246291"/>
            <a:ext cx="3450517" cy="45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600" b="1" kern="0" dirty="0">
                <a:solidFill>
                  <a:srgbClr val="0070C0"/>
                </a:solidFill>
              </a:rPr>
              <a:t>ВНЕБЮДЖЕТНЫЕ СРЕДСТВА</a:t>
            </a:r>
            <a:endParaRPr lang="en-US" sz="1600" b="1" kern="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600" b="1" kern="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kern="0" dirty="0">
                <a:solidFill>
                  <a:schemeClr val="tx2"/>
                </a:solidFill>
              </a:rPr>
              <a:t>Зарубежные научно-исследовательские центры и фонды</a:t>
            </a:r>
            <a:endParaRPr lang="en-US" sz="1600" kern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kern="0" dirty="0">
                <a:solidFill>
                  <a:schemeClr val="tx2"/>
                </a:solidFill>
              </a:rPr>
              <a:t>Международные коммерческие контракты</a:t>
            </a:r>
            <a:endParaRPr lang="en-US" sz="1600" kern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kern="0" dirty="0">
                <a:solidFill>
                  <a:schemeClr val="tx2"/>
                </a:solidFill>
              </a:rPr>
              <a:t>Договора с белорусскими предприятиями и организациями</a:t>
            </a:r>
            <a:endParaRPr lang="en-US" sz="1600" b="1" kern="0" dirty="0">
              <a:solidFill>
                <a:srgbClr val="0070C0"/>
              </a:solidFill>
            </a:endParaRPr>
          </a:p>
        </p:txBody>
      </p:sp>
      <p:grpSp>
        <p:nvGrpSpPr>
          <p:cNvPr id="8" name="Группа 16"/>
          <p:cNvGrpSpPr/>
          <p:nvPr/>
        </p:nvGrpSpPr>
        <p:grpSpPr>
          <a:xfrm flipH="1">
            <a:off x="2179765" y="2378959"/>
            <a:ext cx="556955" cy="804197"/>
            <a:chOff x="2186755" y="2204864"/>
            <a:chExt cx="873077" cy="72008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2186755" y="2204864"/>
              <a:ext cx="8730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3059832" y="2204864"/>
              <a:ext cx="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/>
          <p:cNvCxnSpPr/>
          <p:nvPr/>
        </p:nvCxnSpPr>
        <p:spPr>
          <a:xfrm flipH="1">
            <a:off x="4342562" y="3678547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940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838200"/>
          </a:xfrm>
        </p:spPr>
        <p:txBody>
          <a:bodyPr/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be-BY" b="1" dirty="0">
                <a:latin typeface="Arial" pitchFamily="34" charset="0"/>
                <a:cs typeface="Arial" pitchFamily="34" charset="0"/>
              </a:rPr>
              <a:t/>
            </a:r>
            <a:br>
              <a:rPr lang="be-BY" b="1" dirty="0">
                <a:latin typeface="Arial" pitchFamily="34" charset="0"/>
                <a:cs typeface="Arial" pitchFamily="34" charset="0"/>
              </a:rPr>
            </a:br>
            <a:r>
              <a:rPr lang="be-BY" dirty="0"/>
              <a:t/>
            </a:r>
            <a:br>
              <a:rPr lang="be-BY" dirty="0"/>
            </a:br>
            <a:endParaRPr lang="en-US" dirty="0"/>
          </a:p>
        </p:txBody>
      </p: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522" y="1337540"/>
            <a:ext cx="4645887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20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20 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Зарубежные партнеры</a:t>
            </a:r>
            <a:endParaRPr lang="en-US" sz="22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 bwMode="auto">
          <a:xfrm>
            <a:off x="107504" y="214536"/>
            <a:ext cx="61206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ru-RU" sz="2000" b="1" spc="-100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Научно-исследовательская часть </a:t>
            </a:r>
            <a:r>
              <a:rPr lang="en-US" sz="2400" b="1" kern="0" dirty="0">
                <a:latin typeface="+mn-lt"/>
              </a:rPr>
              <a:t/>
            </a:r>
            <a:br>
              <a:rPr lang="en-US" sz="2400" b="1" kern="0" dirty="0">
                <a:latin typeface="+mn-lt"/>
              </a:rPr>
            </a:br>
            <a:r>
              <a:rPr lang="ru-RU" sz="2200" b="1" kern="0" dirty="0">
                <a:solidFill>
                  <a:srgbClr val="FFC000"/>
                </a:solidFill>
                <a:latin typeface="+mn-lt"/>
              </a:rPr>
              <a:t>МЕЖДУНАРОДНОЕ СОТРУДНИЧЕСТВО</a:t>
            </a:r>
          </a:p>
        </p:txBody>
      </p:sp>
      <p:sp>
        <p:nvSpPr>
          <p:cNvPr id="36" name="Овал 35"/>
          <p:cNvSpPr/>
          <p:nvPr/>
        </p:nvSpPr>
        <p:spPr>
          <a:xfrm>
            <a:off x="1258447" y="2449904"/>
            <a:ext cx="1003953" cy="1003953"/>
          </a:xfrm>
          <a:prstGeom prst="ellipse">
            <a:avLst/>
          </a:prstGeom>
          <a:solidFill>
            <a:srgbClr val="BE4B55"/>
          </a:solidFill>
          <a:ln>
            <a:solidFill>
              <a:srgbClr val="BE4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30455" y="2559465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6870" y="3563418"/>
            <a:ext cx="233891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стран-партнеров</a:t>
            </a:r>
          </a:p>
          <a:p>
            <a:endParaRPr lang="ru-RU" sz="1400" b="1" dirty="0"/>
          </a:p>
          <a:p>
            <a:r>
              <a:rPr lang="ru-RU" sz="1400" b="1" dirty="0"/>
              <a:t>Китай</a:t>
            </a:r>
          </a:p>
          <a:p>
            <a:r>
              <a:rPr lang="ru-RU" sz="1400" b="1" dirty="0"/>
              <a:t>Россия</a:t>
            </a:r>
          </a:p>
          <a:p>
            <a:r>
              <a:rPr lang="ru-RU" sz="1400" b="1" dirty="0"/>
              <a:t>Индия</a:t>
            </a:r>
          </a:p>
          <a:p>
            <a:r>
              <a:rPr lang="ru-RU" sz="1400" b="1" dirty="0"/>
              <a:t>Вьетнам</a:t>
            </a:r>
          </a:p>
          <a:p>
            <a:r>
              <a:rPr lang="ru-RU" sz="1400" b="1" dirty="0"/>
              <a:t>Венесуэла</a:t>
            </a:r>
          </a:p>
          <a:p>
            <a:r>
              <a:rPr lang="ru-RU" sz="1400" b="1" dirty="0"/>
              <a:t>Сингапур</a:t>
            </a:r>
          </a:p>
          <a:p>
            <a:r>
              <a:rPr lang="ru-RU" sz="1400" b="1" dirty="0"/>
              <a:t>Сербия</a:t>
            </a:r>
          </a:p>
          <a:p>
            <a:r>
              <a:rPr lang="ru-RU" sz="1400" b="1" dirty="0"/>
              <a:t>Швеция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632451" y="2338405"/>
            <a:ext cx="4949852" cy="2688346"/>
            <a:chOff x="3006524" y="2013745"/>
            <a:chExt cx="5741940" cy="3118542"/>
          </a:xfrm>
        </p:grpSpPr>
        <p:pic>
          <p:nvPicPr>
            <p:cNvPr id="39" name="Picture 2" descr="ÐÐ°ÑÑÐ¸Ð½ÐºÐ¸ Ð¿Ð¾ Ð·Ð°Ð¿ÑÐ¾ÑÑ Ð¿Ð¾Ð»Ð¸ÑÐ¸ÑÐµÑÐºÐ°Ñ ÐºÐ°ÑÑÐ° Ð¼Ð¸ÑÐ° ÑÐµÑÐ½Ð¾-Ð±ÐµÐ»Ð°Ñ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524" y="2013745"/>
              <a:ext cx="5741940" cy="3118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Овал 39"/>
            <p:cNvSpPr/>
            <p:nvPr/>
          </p:nvSpPr>
          <p:spPr>
            <a:xfrm flipH="1">
              <a:off x="5602169" y="2433430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41" name="Овал 40"/>
            <p:cNvSpPr/>
            <p:nvPr/>
          </p:nvSpPr>
          <p:spPr>
            <a:xfrm flipH="1">
              <a:off x="6970321" y="2894649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42" name="Овал 41"/>
            <p:cNvSpPr/>
            <p:nvPr/>
          </p:nvSpPr>
          <p:spPr>
            <a:xfrm flipH="1">
              <a:off x="6538273" y="3134152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43" name="Овал 42"/>
            <p:cNvSpPr/>
            <p:nvPr/>
          </p:nvSpPr>
          <p:spPr>
            <a:xfrm flipH="1">
              <a:off x="6974733" y="3526567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44" name="Овал 43"/>
            <p:cNvSpPr/>
            <p:nvPr/>
          </p:nvSpPr>
          <p:spPr>
            <a:xfrm flipH="1">
              <a:off x="5886843" y="2426118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45" name="Овал 44"/>
            <p:cNvSpPr/>
            <p:nvPr/>
          </p:nvSpPr>
          <p:spPr>
            <a:xfrm flipH="1">
              <a:off x="5458153" y="2741737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46" name="Овал 45"/>
            <p:cNvSpPr/>
            <p:nvPr/>
          </p:nvSpPr>
          <p:spPr>
            <a:xfrm flipH="1">
              <a:off x="5530482" y="2537744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47" name="Овал 46"/>
            <p:cNvSpPr/>
            <p:nvPr/>
          </p:nvSpPr>
          <p:spPr>
            <a:xfrm flipH="1">
              <a:off x="6250241" y="2564008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48" name="Овал 47"/>
            <p:cNvSpPr/>
            <p:nvPr/>
          </p:nvSpPr>
          <p:spPr>
            <a:xfrm flipH="1">
              <a:off x="7030455" y="3254689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49" name="Овал 48"/>
            <p:cNvSpPr/>
            <p:nvPr/>
          </p:nvSpPr>
          <p:spPr>
            <a:xfrm flipH="1">
              <a:off x="5670446" y="2609384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50" name="Овал 49"/>
            <p:cNvSpPr/>
            <p:nvPr/>
          </p:nvSpPr>
          <p:spPr>
            <a:xfrm flipH="1">
              <a:off x="5576930" y="2655832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51" name="Овал 50"/>
            <p:cNvSpPr/>
            <p:nvPr/>
          </p:nvSpPr>
          <p:spPr>
            <a:xfrm flipH="1">
              <a:off x="5478317" y="2351425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52" name="Овал 51"/>
            <p:cNvSpPr/>
            <p:nvPr/>
          </p:nvSpPr>
          <p:spPr>
            <a:xfrm flipH="1">
              <a:off x="4162009" y="3348417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53" name="Овал 52"/>
            <p:cNvSpPr/>
            <p:nvPr/>
          </p:nvSpPr>
          <p:spPr>
            <a:xfrm flipH="1">
              <a:off x="5232032" y="2505558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sp>
          <p:nvSpPr>
            <p:cNvPr id="54" name="Овал 53"/>
            <p:cNvSpPr/>
            <p:nvPr/>
          </p:nvSpPr>
          <p:spPr>
            <a:xfrm flipH="1">
              <a:off x="5358472" y="2564008"/>
              <a:ext cx="92897" cy="92897"/>
            </a:xfrm>
            <a:prstGeom prst="ellipse">
              <a:avLst/>
            </a:prstGeom>
            <a:solidFill>
              <a:srgbClr val="BE4B55"/>
            </a:solidFill>
            <a:ln>
              <a:solidFill>
                <a:srgbClr val="BE4B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66324" y="4062687"/>
            <a:ext cx="11694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Латвия</a:t>
            </a:r>
          </a:p>
          <a:p>
            <a:r>
              <a:rPr lang="ru-RU" sz="1400" b="1" dirty="0"/>
              <a:t>Словакия</a:t>
            </a:r>
          </a:p>
          <a:p>
            <a:r>
              <a:rPr lang="ru-RU" sz="1400" b="1" dirty="0"/>
              <a:t>Италия</a:t>
            </a:r>
          </a:p>
          <a:p>
            <a:r>
              <a:rPr lang="ru-RU" sz="1400" b="1" dirty="0"/>
              <a:t>Польша</a:t>
            </a:r>
          </a:p>
          <a:p>
            <a:r>
              <a:rPr lang="ru-RU" sz="1400" b="1" dirty="0"/>
              <a:t>Казахстан</a:t>
            </a:r>
          </a:p>
          <a:p>
            <a:r>
              <a:rPr lang="ru-RU" sz="1400" b="1" dirty="0"/>
              <a:t>Молдова</a:t>
            </a:r>
          </a:p>
          <a:p>
            <a:r>
              <a:rPr lang="ru-RU" sz="1400" b="1" dirty="0"/>
              <a:t>Украина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210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706960" y="1413718"/>
            <a:ext cx="5329536" cy="100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РАДИОЭЛЕКТРОННЫЕ СИСТЕМЫ </a:t>
            </a:r>
          </a:p>
          <a:p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САНТИМЕТРОВОГО И МИЛЛИМЕТРОВОГО ДИАПАЗОНОВ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68313" y="2565400"/>
            <a:ext cx="8064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1600" b="1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1600" b="1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16" y="1301629"/>
            <a:ext cx="2818056" cy="268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16" y="4143025"/>
            <a:ext cx="2818056" cy="1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742579" y="2565400"/>
            <a:ext cx="5258297" cy="3167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Перспективные функциональные устройства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для реализации радиоэлектронных систем </a:t>
            </a:r>
            <a:b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см и мм диапазонов длин волн</a:t>
            </a: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Антенные системы </a:t>
            </a: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Антенные решетки, </a:t>
            </a:r>
            <a:b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фазированные антенные решетки, </a:t>
            </a:r>
            <a:b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цифровые антенные решетки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Акустооптические устройства и системы</a:t>
            </a:r>
          </a:p>
          <a:p>
            <a:pPr>
              <a:lnSpc>
                <a:spcPct val="80000"/>
              </a:lnSpc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00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355975" y="2060848"/>
            <a:ext cx="4570199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800" b="1" dirty="0"/>
              <a:t>Радиолокационные системы дистанционного зондирования Земли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598752"/>
            <a:ext cx="3171709" cy="2016224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323581"/>
              </p:ext>
            </p:extLst>
          </p:nvPr>
        </p:nvGraphicFramePr>
        <p:xfrm>
          <a:off x="473420" y="2996952"/>
          <a:ext cx="4958286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orelDRAW" r:id="rId4" imgW="7557606" imgH="4610870" progId="CorelDraw.Graphic.17">
                  <p:embed/>
                </p:oleObj>
              </mc:Choice>
              <mc:Fallback>
                <p:oleObj name="CorelDRAW" r:id="rId4" imgW="7557606" imgH="461087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420" y="2996952"/>
                        <a:ext cx="4958286" cy="302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9231" y="1340768"/>
            <a:ext cx="8496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РАДИОЭЛЕКТРОННЫЕ СИСТЕМЫ СМ И ММ ДИАПАЗОНОВ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27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644008" y="1916832"/>
            <a:ext cx="425626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Разработка и изготовление компонентов и модулей СВЧ и КВЧ диапазонов 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16016" y="2852936"/>
            <a:ext cx="403244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усилители мощности</a:t>
            </a:r>
          </a:p>
          <a:p>
            <a:r>
              <a:rPr lang="ru-RU" sz="1800" dirty="0"/>
              <a:t>малошумящие усилители и приемники</a:t>
            </a:r>
          </a:p>
          <a:p>
            <a:r>
              <a:rPr lang="ru-RU" sz="1800" dirty="0"/>
              <a:t>высокостабильные синтезаторы</a:t>
            </a:r>
            <a:br>
              <a:rPr lang="ru-RU" sz="1800" dirty="0"/>
            </a:br>
            <a:r>
              <a:rPr lang="ru-RU" sz="1800" dirty="0"/>
              <a:t>частоты</a:t>
            </a:r>
          </a:p>
          <a:p>
            <a:r>
              <a:rPr lang="ru-RU" sz="1800" dirty="0"/>
              <a:t>фильтры антенн</a:t>
            </a:r>
          </a:p>
          <a:p>
            <a:r>
              <a:rPr lang="ru-RU" sz="1800" dirty="0"/>
              <a:t>переключатели</a:t>
            </a:r>
          </a:p>
          <a:p>
            <a:r>
              <a:rPr lang="ru-RU" sz="1800" dirty="0"/>
              <a:t>преобразователи частоты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Ð°Ð´Ð¸Ð¾Ð»Ð¾ÐºÐ°ÑÐ¸Ð¾Ð½Ð½ÑÐµ ÑÑÐ°Ð½ÑÐ¸Ð¸ Ð±ÐµÐ»Ð°ÑÑÑÑ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09756"/>
            <a:ext cx="3782785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450566"/>
            <a:ext cx="1944216" cy="1305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990" y="4450566"/>
            <a:ext cx="1740347" cy="130526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29231" y="1340768"/>
            <a:ext cx="8496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РАДИОЭЛЕКТРОННЫЕ СИСТЕМЫ СМ И ММ ДИАПАЗОНОВ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2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1758" y="1268760"/>
            <a:ext cx="8496944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>СВЧ ТЕХНОЛОГИИ И ОБОРУДОВАНИЕ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09693" y="1772816"/>
            <a:ext cx="352839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Разработка и изготовление радиоизмерительных приборов до 220 ГГц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72816"/>
            <a:ext cx="4320480" cy="2808312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140631" y="2780928"/>
            <a:ext cx="403244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векторные анализаторы цепей</a:t>
            </a: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скалярные анализаторы цепей</a:t>
            </a: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генераторы сигналов</a:t>
            </a: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измерители мощности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986" y="4684570"/>
            <a:ext cx="2160454" cy="1336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58" y="4691431"/>
            <a:ext cx="1994786" cy="13298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086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572000" y="1772816"/>
            <a:ext cx="4392488" cy="1044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Услуги по измерению, калибровке, проведению испытаний</a:t>
            </a:r>
            <a:br>
              <a:rPr lang="ru-RU" sz="1800" b="1" dirty="0"/>
            </a:br>
            <a:r>
              <a:rPr lang="ru-RU" sz="1800" b="1" dirty="0"/>
              <a:t>в диапазонах частот от 1 до 178 ГГц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965760"/>
            <a:ext cx="4212063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965760"/>
            <a:ext cx="3312368" cy="283950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1758" y="1268760"/>
            <a:ext cx="8496944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>СВЧ ТЕХНОЛОГИИ И ОБОРУДОВАНИЕ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59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978363" y="3284984"/>
            <a:ext cx="2431728" cy="1821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EMC-Analyzer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DNA-EMC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ADFTS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EMC VTA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GIS-RF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108520" y="1654038"/>
            <a:ext cx="7884876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6" name="Picture 2" descr="КШМ-3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123" y="2538029"/>
            <a:ext cx="1923742" cy="34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РТО 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605" y="2591359"/>
            <a:ext cx="199887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Флот 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908" y="3592152"/>
            <a:ext cx="1996569" cy="11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WACS-01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"/>
          <a:stretch>
            <a:fillRect/>
          </a:stretch>
        </p:blipFill>
        <p:spPr bwMode="auto">
          <a:xfrm>
            <a:off x="927214" y="4918881"/>
            <a:ext cx="2009654" cy="7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860032" y="1772816"/>
            <a:ext cx="4217578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latin typeface="+mn-lt"/>
                <a:cs typeface="+mn-cs"/>
              </a:rPr>
              <a:t>Технологии и аппаратно-программные комплексы обеспечения электромагнитной совместимости радиоэлектронных приборов и систем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39552" y="1316584"/>
            <a:ext cx="5950774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ЭЛЕКТРОМАГНИТНАЯ СОВМЕСТИМОСТЬ РЭС</a:t>
            </a:r>
          </a:p>
          <a:p>
            <a:pPr lvl="0">
              <a:spcBef>
                <a:spcPct val="20000"/>
              </a:spcBef>
            </a:pP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5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5229200"/>
            <a:ext cx="5616624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ru-RU" sz="1900" b="1" dirty="0">
              <a:latin typeface="Calibri" pitchFamily="34" charset="0"/>
            </a:endParaRPr>
          </a:p>
          <a:p>
            <a:pPr lvl="0">
              <a:spcBef>
                <a:spcPct val="20000"/>
              </a:spcBef>
            </a:pP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844824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Разработка систем поиска антропогенных объектов </a:t>
            </a:r>
            <a:br>
              <a:rPr lang="ru-RU" b="1" dirty="0"/>
            </a:br>
            <a:r>
              <a:rPr lang="ru-RU" b="1" dirty="0"/>
              <a:t>на аэрокосмических изображениях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Разработка систем пассивной оптической локации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Разработка систем пассивной оптической навигации</a:t>
            </a:r>
            <a:endParaRPr lang="ru-RU" dirty="0"/>
          </a:p>
        </p:txBody>
      </p:sp>
      <p:pic>
        <p:nvPicPr>
          <p:cNvPr id="6" name="Picture 2" descr="ÐÐ°ÑÑÐ¸Ð½ÐºÐ¸ Ð¿Ð¾ Ð·Ð°Ð¿ÑÐ¾ÑÑ Ð²Ð¾Ð·Ð´ÑÑÐ½ÑÐµ Ð°Ð¿Ð¿Ð°ÑÐ°ÑÑ ÐºÐ¾ÑÐ¼Ð¸ÑÐµÑÐºÐ¾Ð³Ð¾ Ð±Ð°Ð·Ð¸ÑÐ¾Ð²Ð°Ð½Ð¸Ñ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44435"/>
            <a:ext cx="3886400" cy="21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1316584"/>
            <a:ext cx="5950774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ИНФОКОММУНИКАЦИИ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47664" y="5733256"/>
            <a:ext cx="4239447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ru-RU" sz="1900" b="1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20486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Микропроцессорные средства управления и обработки сигналов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Системы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аудиокодирования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Системы конверсии, компрессии и распознавания 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Алгоритмы обработки речевых сигналов для слуховых аппаратов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4" descr="ÐÐ°ÑÑÐ¸Ð½ÐºÐ¸ Ð¿Ð¾ Ð·Ð°Ð¿ÑÐ¾ÑÑ ÑÐ°ÑÐ¿Ð¾Ð·Ð½Ð°Ð²Ð°Ð½Ð¸Ðµ ÑÐµÑÐ¸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81703"/>
            <a:ext cx="35830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Ð°ÑÑÐ¸Ð½ÐºÐ¸ Ð¿Ð¾ Ð·Ð°Ð¿ÑÐ¾ÑÑ Ð¾Ð±ÑÐ°Ð±Ð¾ÑÐºÐ¸ ÑÐµÑÐµÐ²ÑÑ ÑÐ¸Ð³Ð½Ð°Ð»Ð¾Ð² Ð´Ð»Ñ ÑÐ»ÑÑÐ¾Ð²ÑÑ Ð°Ð¿Ð¿Ð°ÑÐ°ÑÐ¾Ð²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09" y="4385959"/>
            <a:ext cx="3627654" cy="12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39552" y="1316584"/>
            <a:ext cx="5950774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ЦИФРОВАЯ ОБРАБОТКА СИГНАЛОВ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3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179512" y="1268760"/>
            <a:ext cx="8964488" cy="52565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04863" indent="-804863" eaLnBrk="1" hangingPunct="1">
              <a:spcAft>
                <a:spcPts val="1200"/>
              </a:spcAft>
              <a:buFontTx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1964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400" b="1" dirty="0"/>
              <a:t>Открыт Минский радиотехнический институт</a:t>
            </a:r>
          </a:p>
          <a:p>
            <a:pPr marL="804863" indent="-804863" eaLnBrk="1" hangingPunct="1">
              <a:spcAft>
                <a:spcPts val="1200"/>
              </a:spcAft>
              <a:buFontTx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1987</a:t>
            </a:r>
            <a:r>
              <a:rPr lang="ru-RU" sz="2400" b="1" dirty="0"/>
              <a:t>  </a:t>
            </a:r>
            <a:r>
              <a:rPr lang="ru-RU" sz="2400" b="1" dirty="0" err="1"/>
              <a:t>МРТИ</a:t>
            </a:r>
            <a:r>
              <a:rPr lang="ru-RU" sz="2400" b="1" dirty="0"/>
              <a:t> получил статус ведущего вуза СССР</a:t>
            </a:r>
          </a:p>
          <a:p>
            <a:pPr marL="804863" indent="-804863" eaLnBrk="1" hangingPunct="1">
              <a:spcAft>
                <a:spcPts val="1200"/>
              </a:spcAft>
              <a:buFontTx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1993</a:t>
            </a:r>
            <a:r>
              <a:rPr lang="ru-RU" sz="2400" b="1" dirty="0"/>
              <a:t>  </a:t>
            </a:r>
            <a:r>
              <a:rPr lang="ru-RU" sz="2400" b="1" dirty="0" err="1"/>
              <a:t>МРТИ</a:t>
            </a:r>
            <a:r>
              <a:rPr lang="ru-RU" sz="2400" b="1" dirty="0"/>
              <a:t> преобразован в БГУИР</a:t>
            </a:r>
          </a:p>
          <a:p>
            <a:pPr marL="804863" indent="-804863" eaLnBrk="1" hangingPunct="1">
              <a:spcAft>
                <a:spcPts val="1200"/>
              </a:spcAft>
              <a:buFontTx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1998</a:t>
            </a:r>
            <a:r>
              <a:rPr lang="ru-RU" sz="2400" b="1" dirty="0"/>
              <a:t>  БГУИР получил статус базового вуза страны в области информатики, радиотехники и электроники</a:t>
            </a:r>
          </a:p>
          <a:p>
            <a:pPr marL="804863" indent="-804863" eaLnBrk="1" hangingPunct="1">
              <a:spcAft>
                <a:spcPts val="1200"/>
              </a:spcAft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2004  </a:t>
            </a:r>
            <a:r>
              <a:rPr lang="ru-RU" sz="2400" b="1" dirty="0"/>
              <a:t>БГУИР получил статус ведущего вуза в отрасли</a:t>
            </a:r>
          </a:p>
          <a:p>
            <a:pPr marL="804863" indent="-804863" eaLnBrk="1" hangingPunct="1"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Arial" charset="0"/>
              </a:rPr>
              <a:t>2005  </a:t>
            </a:r>
            <a:r>
              <a:rPr lang="ru-RU" sz="2400" b="1" dirty="0"/>
              <a:t>БГУИР получил статус базовой организации государств</a:t>
            </a:r>
            <a:r>
              <a:rPr lang="en-US" sz="2400" b="1" dirty="0"/>
              <a:t>-</a:t>
            </a:r>
            <a:r>
              <a:rPr lang="ru-RU" sz="2400" b="1" dirty="0"/>
              <a:t>участников  СНГ по</a:t>
            </a:r>
            <a:r>
              <a:rPr lang="en-US" sz="2400" b="1" dirty="0"/>
              <a:t> </a:t>
            </a:r>
            <a:r>
              <a:rPr lang="ru-RU" sz="2400" b="1" dirty="0"/>
              <a:t>высшему образованию в области информатики и радиоэлектроники </a:t>
            </a:r>
          </a:p>
          <a:p>
            <a:pPr indent="0" eaLnBrk="1" hangingPunct="1">
              <a:buFontTx/>
              <a:buNone/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pPr indent="0" eaLnBrk="1" hangingPunct="1">
              <a:buFontTx/>
              <a:buNone/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pPr indent="0" eaLnBrk="1" hangingPunct="1">
              <a:buFontTx/>
              <a:buNone/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800100" indent="-457200" eaLnBrk="1" hangingPunct="1">
              <a:buFontTx/>
              <a:buAutoNum type="arabicPlain" startAt="1987"/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pPr indent="19050" eaLnBrk="1" hangingPunct="1">
              <a:buFontTx/>
              <a:buNone/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pPr indent="19050" eaLnBrk="1" hangingPunct="1">
              <a:buFontTx/>
              <a:buNone/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pPr indent="19050" eaLnBrk="1" hangingPunct="1">
              <a:buFontTx/>
              <a:buNone/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be-BY" dirty="0"/>
          </a:p>
        </p:txBody>
      </p: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ВЕХИ БГУИР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40988" y="1916832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+mn-lt"/>
                <a:cs typeface="+mn-cs"/>
              </a:rPr>
              <a:t>Технология создания интеллектуальных систем для внедрения в структуру «электронного государства» </a:t>
            </a:r>
          </a:p>
          <a:p>
            <a:pPr>
              <a:spcAft>
                <a:spcPts val="0"/>
              </a:spcAft>
            </a:pPr>
            <a:endParaRPr lang="ru-RU" b="1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+mn-lt"/>
                <a:cs typeface="+mn-cs"/>
              </a:rPr>
              <a:t>Технология распознавания цифровых схем и систем с защитой</a:t>
            </a:r>
            <a:br>
              <a:rPr lang="ru-RU" b="1" dirty="0">
                <a:latin typeface="+mn-lt"/>
                <a:cs typeface="+mn-cs"/>
              </a:rPr>
            </a:br>
            <a:r>
              <a:rPr lang="ru-RU" b="1" dirty="0">
                <a:latin typeface="+mn-lt"/>
                <a:cs typeface="+mn-cs"/>
              </a:rPr>
              <a:t>от клонирования для защиты </a:t>
            </a:r>
            <a:br>
              <a:rPr lang="ru-RU" b="1" dirty="0">
                <a:latin typeface="+mn-lt"/>
                <a:cs typeface="+mn-cs"/>
              </a:rPr>
            </a:br>
            <a:r>
              <a:rPr lang="ru-RU" b="1" dirty="0">
                <a:latin typeface="+mn-lt"/>
                <a:cs typeface="+mn-cs"/>
              </a:rPr>
              <a:t>от промышленного шпионажа</a:t>
            </a:r>
            <a:br>
              <a:rPr lang="ru-RU" b="1" dirty="0">
                <a:latin typeface="+mn-lt"/>
                <a:cs typeface="+mn-cs"/>
              </a:rPr>
            </a:br>
            <a:r>
              <a:rPr lang="ru-RU" b="1" dirty="0">
                <a:latin typeface="+mn-lt"/>
                <a:cs typeface="+mn-cs"/>
              </a:rPr>
              <a:t>и интеллектуальной собственности</a:t>
            </a:r>
          </a:p>
        </p:txBody>
      </p:sp>
      <p:pic>
        <p:nvPicPr>
          <p:cNvPr id="6" name="Picture 2" descr="ÐÐ°ÑÑÐ¸Ð½ÐºÐ¸ Ð¿Ð¾ Ð·Ð°Ð¿ÑÐ¾ÑÑ ÑÐ»ÐµÐºÑÑÐ¾Ð½Ð½Ð¾Ðµ Ð³Ð¾ÑÑÐ´Ð°ÑÑÑÐ²Ð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503439" cy="22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1316584"/>
            <a:ext cx="5950774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ИНФОРМАЦИОННЫЕ ТЕХНОЛОГИИ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50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932040" y="1679501"/>
            <a:ext cx="3960440" cy="4341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Разработка и изготовление устройств защиты речевой информации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Разработка и изготовление комплексов проверки вычислительной техники </a:t>
            </a:r>
            <a:br>
              <a:rPr lang="ru-RU" b="1" dirty="0"/>
            </a:br>
            <a:r>
              <a:rPr lang="ru-RU" b="1" dirty="0"/>
              <a:t>на наличие аппаратных средств </a:t>
            </a:r>
            <a:r>
              <a:rPr lang="ru-RU" b="1" dirty="0" err="1"/>
              <a:t>недекларированных</a:t>
            </a:r>
            <a:r>
              <a:rPr lang="ru-RU" b="1" dirty="0"/>
              <a:t> возможностей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Разработка и изготовление оборудования для обнаружения устройств несанкционированного съема информации</a:t>
            </a: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43450" y="2543596"/>
            <a:ext cx="3456384" cy="3405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ru-RU" sz="20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932040" y="4415805"/>
            <a:ext cx="367240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ru-RU" sz="2000" b="1" dirty="0"/>
          </a:p>
        </p:txBody>
      </p:sp>
      <p:pic>
        <p:nvPicPr>
          <p:cNvPr id="8" name="Picture 4" descr="ÐÐ°ÑÑÐ¸Ð½ÐºÐ¸ Ð¿Ð¾ Ð·Ð°Ð¿ÑÐ¾ÑÑ Ð·Ð°ÑÐ¸ÑÐ° Ð¸Ð½ÑÐ¾ÑÐ¼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64" y="1747479"/>
            <a:ext cx="381704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64" y="4699807"/>
            <a:ext cx="1836205" cy="1224136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534" y="4678500"/>
            <a:ext cx="1732771" cy="127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39552" y="1316584"/>
            <a:ext cx="5950774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ЗАЩИТА ИНФОРМАЦИИ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3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2060901"/>
            <a:ext cx="4959527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ru-RU" sz="22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16015" y="1772816"/>
            <a:ext cx="4229227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/>
              <a:t>Разработка и изготовление материалов для защиты человека </a:t>
            </a:r>
            <a:br>
              <a:rPr lang="ru-RU" sz="1800" b="1" dirty="0"/>
            </a:br>
            <a:r>
              <a:rPr lang="ru-RU" sz="1800" b="1" dirty="0"/>
              <a:t>от электромагнитного излучения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2924944"/>
            <a:ext cx="3840427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09668"/>
            <a:ext cx="3860794" cy="289559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1316584"/>
            <a:ext cx="5950774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НОВЫЕ ФУНКЦИОНАЛЬНЫЕ МАТЕРИАЛЫ</a:t>
            </a:r>
          </a:p>
          <a:p>
            <a:pPr lvl="0">
              <a:spcBef>
                <a:spcPct val="20000"/>
              </a:spcBef>
            </a:pPr>
            <a:endParaRPr lang="ru-RU" sz="1900" b="1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51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148064" y="1916832"/>
            <a:ext cx="3888432" cy="312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Разработка и изготовление источников питания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Разработка и изготовление зарядных устройств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Разработка алюмооксидных технологий, обучение технологиям изготовления </a:t>
            </a:r>
            <a:r>
              <a:rPr lang="ru-RU" sz="18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многокристалльных</a:t>
            </a:r>
            <a:r>
              <a:rPr lang="ru-RU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 модулей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47864" y="2331837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ru-RU" sz="24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264" y="4255987"/>
            <a:ext cx="23368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2747"/>
            <a:ext cx="2880320" cy="233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9" y="4255988"/>
            <a:ext cx="2168045" cy="17653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39552" y="1316584"/>
            <a:ext cx="5950774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МИКРОЭЛЕКТРОНИКА, НАНОТЕХНОЛОГИИ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3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283968" y="1628800"/>
            <a:ext cx="468052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технологий и изготовление многофунциональных систем 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портативных приборов измерения и контроля вибраций роторных механизмов, зданий и сооружений</a:t>
            </a:r>
          </a:p>
          <a:p>
            <a:pPr lvl="0">
              <a:spcBef>
                <a:spcPct val="20000"/>
              </a:spcBef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ÑÑÑ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9072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¼Ð¾ÑÑ Ð±ÐµÐ»Ð°ÑÑÑ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0547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39552" y="1316584"/>
            <a:ext cx="5950774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ВИБРОДИАГНОСТИКА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20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779912" y="153189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ru-RU" sz="22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2071952"/>
            <a:ext cx="4032448" cy="1501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и изготовление ультразвукового оборудования</a:t>
            </a:r>
          </a:p>
          <a:p>
            <a:pPr lvl="0">
              <a:spcBef>
                <a:spcPct val="200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(кавитометры, генераторы, диспергаторы, ванны)</a:t>
            </a:r>
          </a:p>
          <a:p>
            <a:pPr lvl="0">
              <a:spcBef>
                <a:spcPct val="20000"/>
              </a:spcBef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ÐºÐ°Ð²Ð¸ÑÐ°ÑÐ¸Ñ Ð² Ð¿ÑÐ¾Ð¼ÑÑÐ»ÐµÐ½Ð½Ð¾ÑÑÐ¸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98" y="2077086"/>
            <a:ext cx="3640029" cy="22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860032" y="3501008"/>
            <a:ext cx="302433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промышленность</a:t>
            </a: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техника и анализ</a:t>
            </a: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химия, звукохимия</a:t>
            </a: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биология, медицина</a:t>
            </a:r>
          </a:p>
          <a:p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4" descr="https://cavitation.bsuir.by/m/12_119941_1_893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06" y="4613860"/>
            <a:ext cx="194421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avitation.bsuir.by/m/12_119941_1_8934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5564" y="4365105"/>
            <a:ext cx="1392023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39552" y="1316584"/>
            <a:ext cx="5950774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УЛЬТРАЗВУКОВЫЕ ТЕХНОЛОГИИ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50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923928" y="1412776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ru-RU" sz="2200" b="1" dirty="0"/>
          </a:p>
        </p:txBody>
      </p:sp>
      <p:pic>
        <p:nvPicPr>
          <p:cNvPr id="5" name="Picture 2" descr="DSCN2831a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535" y="3861048"/>
            <a:ext cx="30480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35" y="1844823"/>
            <a:ext cx="3048000" cy="19442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80520" y="1772816"/>
            <a:ext cx="4572000" cy="305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и изготовление: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ионно-лучевого и магнетронного распылительного оборудования 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систем генерации плазмы атмосферного разряда для </a:t>
            </a:r>
            <a:r>
              <a:rPr lang="ru-RU" b="1" dirty="0" err="1"/>
              <a:t>наноразмерной</a:t>
            </a:r>
            <a:r>
              <a:rPr lang="ru-RU" b="1" dirty="0"/>
              <a:t>  модификации поверхности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39552" y="1316584"/>
            <a:ext cx="5950774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ПЛАЗМЕННЫЕ ТЕХНОЛОГИИ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45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427984" y="1484784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endParaRPr lang="ru-RU" sz="20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20072" y="2099867"/>
            <a:ext cx="3796876" cy="1761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и изготовление компонентов и систем удаленного мониторинга сельскохозяйственной техники и железнодорожного транспорта</a:t>
            </a:r>
          </a:p>
          <a:p>
            <a:pPr lvl="0">
              <a:spcBef>
                <a:spcPct val="20000"/>
              </a:spcBef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ÐÐ°ÑÑÐ¸Ð½ÐºÐ¸ Ð¿Ð¾ Ð·Ð°Ð¿ÑÐ¾ÑÑ Ð¶Ð´ ÑÑÐ°Ð½ÑÐ¿Ð¾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08" y="2204864"/>
            <a:ext cx="44250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148064" y="3916561"/>
            <a:ext cx="3868885" cy="1528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датчики уровня топлива, температуры, плотности, давления</a:t>
            </a:r>
          </a:p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контроллеры повреждения трубопроводов </a:t>
            </a:r>
          </a:p>
          <a:p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39552" y="1316584"/>
            <a:ext cx="7632848" cy="504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МОНИТОРИНГ ПРИРОДНЫХ И ТЕХНОГЕННЫХ ОБЪЕКТОВ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88640"/>
            <a:ext cx="647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spc="-100" dirty="0">
                <a:solidFill>
                  <a:srgbClr val="FFFFFF"/>
                </a:solidFill>
                <a:cs typeface="Arial" pitchFamily="34" charset="0"/>
              </a:rPr>
              <a:t>Научно-исследовательская часть</a:t>
            </a:r>
            <a:endParaRPr lang="en-US" sz="2000" b="1" spc="-1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ru-RU" sz="2600" b="1" dirty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rPr>
              <a:t>КОММЕРЧЕСКИЕ ПРЕДЛОЖЕНИЯ</a:t>
            </a:r>
            <a:endParaRPr lang="en-US" sz="2600" b="1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90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2060848"/>
            <a:ext cx="4680520" cy="3168352"/>
          </a:xfrm>
        </p:spPr>
        <p:txBody>
          <a:bodyPr/>
          <a:lstStyle/>
          <a:p>
            <a:pPr algn="ctr">
              <a:buNone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ВНИМАНИЕ!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250825" y="1268760"/>
            <a:ext cx="892968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6450" lvl="0" indent="-806450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201</a:t>
            </a:r>
            <a:r>
              <a:rPr lang="en-US" sz="2400" b="1" dirty="0">
                <a:solidFill>
                  <a:srgbClr val="C00000"/>
                </a:solidFill>
              </a:rPr>
              <a:t>0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БГУИР получил сертификаты соответствия системы менеджмента  качества требованиям международного стандарта ISO 9001 в национальной системе образования и в немецкой системе сертификации </a:t>
            </a:r>
            <a:r>
              <a:rPr lang="en-US" sz="2400" b="1" dirty="0">
                <a:solidFill>
                  <a:srgbClr val="000000"/>
                </a:solidFill>
              </a:rPr>
              <a:t>TGA</a:t>
            </a:r>
          </a:p>
          <a:p>
            <a:pPr marL="806450" indent="-806450">
              <a:spcBef>
                <a:spcPts val="48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2012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 БГУИР присуждена премия Правительства 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Республики Беларусь за  достижения в области качества</a:t>
            </a:r>
            <a:endParaRPr lang="en-US" sz="2400" b="1" dirty="0">
              <a:solidFill>
                <a:srgbClr val="000000"/>
              </a:solidFill>
            </a:endParaRPr>
          </a:p>
          <a:p>
            <a:pPr marL="711200" indent="-7112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2013-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БГУИР – победитель Республиканского конкурса </a:t>
            </a:r>
          </a:p>
          <a:p>
            <a:pPr marL="711200" indent="-7112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2017</a:t>
            </a:r>
            <a:r>
              <a:rPr lang="ru-RU" sz="2400" b="1" dirty="0">
                <a:solidFill>
                  <a:srgbClr val="000000"/>
                </a:solidFill>
              </a:rPr>
              <a:t>  в номинациях «Образование» и «Наука»</a:t>
            </a:r>
          </a:p>
        </p:txBody>
      </p:sp>
      <p:pic>
        <p:nvPicPr>
          <p:cNvPr id="8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260648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ВЕХИ БГУИР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250825" y="1268760"/>
            <a:ext cx="892968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12788" indent="-712788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2014</a:t>
            </a:r>
            <a:r>
              <a:rPr lang="ru-RU" sz="2400" b="1" dirty="0">
                <a:solidFill>
                  <a:srgbClr val="000000"/>
                </a:solidFill>
              </a:rPr>
              <a:t>  Указом Президента Республики Беларусь 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БГУИР присуждено Почетное государственное знамя Республики Беларусь</a:t>
            </a:r>
            <a:endParaRPr lang="en-US" sz="2400" b="1" dirty="0">
              <a:solidFill>
                <a:srgbClr val="000000"/>
              </a:solidFill>
            </a:endParaRPr>
          </a:p>
          <a:p>
            <a:pPr marL="712788" indent="-712788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2015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Открыт филиал БГУИР 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«Минский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радиотехнический колледж»</a:t>
            </a:r>
          </a:p>
          <a:p>
            <a:pPr marL="712788" indent="-712788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2017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БГУИР повторно присуждена премия Правительства Республики Беларусь за  достижения в области качества</a:t>
            </a:r>
          </a:p>
          <a:p>
            <a:pPr marL="712788" indent="-712788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2018</a:t>
            </a:r>
            <a:r>
              <a:rPr lang="ru-RU" sz="2400" b="1" dirty="0">
                <a:solidFill>
                  <a:srgbClr val="000000"/>
                </a:solidFill>
              </a:rPr>
              <a:t> БГУИР – победитель Республиканского конкурса </a:t>
            </a:r>
            <a:r>
              <a:rPr lang="ru-RU" sz="2400" b="1" dirty="0"/>
              <a:t>«Лучший экспортер 2017 года», лидер в номинации «Образование»</a:t>
            </a:r>
            <a:endParaRPr lang="be-BY" sz="2400" b="1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260648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ВЕХИ БГУИР</a:t>
            </a:r>
          </a:p>
        </p:txBody>
      </p:sp>
    </p:spTree>
    <p:extLst>
      <p:ext uri="{BB962C8B-B14F-4D97-AF65-F5344CB8AC3E}">
        <p14:creationId xmlns:p14="http://schemas.microsoft.com/office/powerpoint/2010/main" val="294428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23056" y="1196752"/>
            <a:ext cx="8497888" cy="4896544"/>
          </a:xfrm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300" b="1" dirty="0">
                <a:solidFill>
                  <a:schemeClr val="tx1"/>
                </a:solidFill>
                <a:ea typeface="Calibri" pitchFamily="34" charset="0"/>
              </a:rPr>
              <a:t>9</a:t>
            </a:r>
            <a:r>
              <a:rPr lang="ru-RU" sz="2300" b="1" dirty="0">
                <a:solidFill>
                  <a:schemeClr val="tx1"/>
                </a:solidFill>
                <a:ea typeface="Calibri" pitchFamily="34" charset="0"/>
              </a:rPr>
              <a:t> ФАКУЛЬТЕТОВ, 3</a:t>
            </a:r>
            <a:r>
              <a:rPr lang="en-US" sz="2300" b="1" dirty="0">
                <a:solidFill>
                  <a:schemeClr val="tx1"/>
                </a:solidFill>
                <a:ea typeface="Calibri" pitchFamily="34" charset="0"/>
              </a:rPr>
              <a:t>2</a:t>
            </a:r>
            <a:r>
              <a:rPr lang="ru-RU" sz="2300" b="1" dirty="0">
                <a:solidFill>
                  <a:schemeClr val="tx1"/>
                </a:solidFill>
                <a:ea typeface="Calibri" pitchFamily="34" charset="0"/>
              </a:rPr>
              <a:t> КАФЕДРЫ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300" b="1" dirty="0">
                <a:solidFill>
                  <a:schemeClr val="tx1"/>
                </a:solidFill>
                <a:ea typeface="Calibri" pitchFamily="34" charset="0"/>
              </a:rPr>
              <a:t>ИНСТИТУТ ИНФОРМАЦИОННЫХ ТЕХНОЛОГИЙ</a:t>
            </a:r>
            <a:endParaRPr lang="en-US" sz="2300" b="1" dirty="0">
              <a:solidFill>
                <a:schemeClr val="tx1"/>
              </a:solidFill>
              <a:ea typeface="Calibri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300" b="1" dirty="0">
                <a:solidFill>
                  <a:schemeClr val="tx1"/>
                </a:solidFill>
                <a:ea typeface="Calibri" pitchFamily="34" charset="0"/>
              </a:rPr>
              <a:t>МИНСКИЙ РАДИОТЕХНИЧЕСКИЙ КОЛЛЕДЖ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300" b="1" dirty="0">
                <a:solidFill>
                  <a:schemeClr val="tx1"/>
                </a:solidFill>
                <a:ea typeface="Calibri" pitchFamily="34" charset="0"/>
              </a:rPr>
              <a:t>НАУЧНО-ИССЛЕДОВАТЕЛЬСКАЯ ЧАСТЬ</a:t>
            </a:r>
            <a:endParaRPr lang="be-BY" sz="2300" b="1" dirty="0">
              <a:solidFill>
                <a:schemeClr val="tx1"/>
              </a:solidFill>
              <a:ea typeface="Calibri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300" b="1" dirty="0">
                <a:solidFill>
                  <a:schemeClr val="tx1"/>
                </a:solidFill>
                <a:ea typeface="Calibri" pitchFamily="34" charset="0"/>
              </a:rPr>
              <a:t>СПОРТИВНЫЙ КОМПЛЕКС</a:t>
            </a:r>
            <a:endParaRPr lang="be-BY" sz="2300" b="1" dirty="0">
              <a:solidFill>
                <a:schemeClr val="tx1"/>
              </a:solidFill>
              <a:ea typeface="Calibri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300" b="1" dirty="0">
                <a:solidFill>
                  <a:schemeClr val="tx1"/>
                </a:solidFill>
                <a:ea typeface="Calibri" pitchFamily="34" charset="0"/>
              </a:rPr>
              <a:t>СОВРЕМЕННАЯ БИБЛИОТЕКА</a:t>
            </a:r>
            <a:endParaRPr lang="be-BY" sz="2300" b="1" dirty="0">
              <a:solidFill>
                <a:schemeClr val="tx1"/>
              </a:solidFill>
              <a:ea typeface="Calibri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300" b="1" dirty="0">
                <a:solidFill>
                  <a:schemeClr val="tx1"/>
                </a:solidFill>
                <a:ea typeface="Calibri" pitchFamily="34" charset="0"/>
              </a:rPr>
              <a:t>8 УЧЕБНЫХ КОРПУСОВ И </a:t>
            </a:r>
            <a:r>
              <a:rPr lang="en-US" sz="2300" b="1" dirty="0">
                <a:solidFill>
                  <a:schemeClr val="tx1"/>
                </a:solidFill>
                <a:ea typeface="Calibri" pitchFamily="34" charset="0"/>
              </a:rPr>
              <a:t>5</a:t>
            </a:r>
            <a:r>
              <a:rPr lang="ru-RU" sz="2300" b="1" dirty="0">
                <a:solidFill>
                  <a:schemeClr val="tx1"/>
                </a:solidFill>
                <a:ea typeface="Calibri" pitchFamily="34" charset="0"/>
              </a:rPr>
              <a:t> КОМФОРТАБЕЛЬНЫХ ОБЩЕЖИТИЙ</a:t>
            </a:r>
          </a:p>
          <a:p>
            <a:pPr marL="358775" indent="-358775" eaLnBrk="1" hangingPunct="1">
              <a:defRPr/>
            </a:pPr>
            <a:endParaRPr lang="be-BY" sz="1600" dirty="0">
              <a:ea typeface="Calibri" pitchFamily="34" charset="0"/>
              <a:cs typeface="Arial" charset="0"/>
            </a:endParaRPr>
          </a:p>
          <a:p>
            <a:pPr marL="358775" indent="-358775" eaLnBrk="1" hangingPunct="1">
              <a:buFontTx/>
              <a:buNone/>
              <a:defRPr/>
            </a:pPr>
            <a:endParaRPr lang="be-BY" sz="1600" dirty="0">
              <a:ea typeface="Calibri" pitchFamily="34" charset="0"/>
              <a:cs typeface="Arial" charset="0"/>
            </a:endParaRPr>
          </a:p>
        </p:txBody>
      </p: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60648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БГУИР СЕГОДНЯ — ЭТО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50824" y="1341214"/>
            <a:ext cx="8569647" cy="4464050"/>
          </a:xfrm>
        </p:spPr>
        <p:txBody>
          <a:bodyPr/>
          <a:lstStyle/>
          <a:p>
            <a:pPr marL="358775" indent="-358775">
              <a:spcBef>
                <a:spcPts val="15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1"/>
                </a:solidFill>
                <a:ea typeface="Calibri" pitchFamily="34" charset="0"/>
              </a:rPr>
              <a:t>Около 16 000 обучающихся по дневной, вечерней, заочной и дистанционной формам обучения </a:t>
            </a:r>
            <a:endParaRPr lang="be-BY" sz="2400" b="1" dirty="0">
              <a:solidFill>
                <a:schemeClr val="tx1"/>
              </a:solidFill>
              <a:ea typeface="Calibri" pitchFamily="34" charset="0"/>
            </a:endParaRPr>
          </a:p>
          <a:p>
            <a:pPr marL="358775" indent="-358775">
              <a:spcBef>
                <a:spcPts val="15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1"/>
                </a:solidFill>
                <a:ea typeface="Calibri" pitchFamily="34" charset="0"/>
              </a:rPr>
              <a:t>30 специальностей первой ступени,   </a:t>
            </a:r>
            <a:br>
              <a:rPr lang="ru-RU" sz="2400" b="1" dirty="0">
                <a:solidFill>
                  <a:schemeClr val="tx1"/>
                </a:solidFill>
                <a:ea typeface="Calibri" pitchFamily="34" charset="0"/>
              </a:rPr>
            </a:br>
            <a:r>
              <a:rPr lang="ru-RU" sz="2400" b="1" dirty="0">
                <a:solidFill>
                  <a:schemeClr val="tx1"/>
                </a:solidFill>
                <a:ea typeface="Calibri" pitchFamily="34" charset="0"/>
              </a:rPr>
              <a:t>15 - второй ступени  высшего образования</a:t>
            </a:r>
          </a:p>
          <a:p>
            <a:pPr marL="358775" indent="-358775">
              <a:spcBef>
                <a:spcPts val="15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1"/>
                </a:solidFill>
                <a:ea typeface="Calibri" pitchFamily="34" charset="0"/>
              </a:rPr>
              <a:t>Аспирантура: 30 физико-математических, технических и экономических специальностей</a:t>
            </a:r>
          </a:p>
          <a:p>
            <a:pPr marL="358775" indent="-358775">
              <a:spcBef>
                <a:spcPts val="15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1"/>
                </a:solidFill>
                <a:ea typeface="Calibri" pitchFamily="34" charset="0"/>
              </a:rPr>
              <a:t>7 советов по защите диссертаций</a:t>
            </a:r>
          </a:p>
          <a:p>
            <a:pPr marL="358775" indent="-358775">
              <a:spcBef>
                <a:spcPts val="15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chemeClr val="tx1"/>
                </a:solidFill>
                <a:ea typeface="Calibri" pitchFamily="34" charset="0"/>
              </a:rPr>
              <a:t>7 международных образовательных центров</a:t>
            </a:r>
            <a:endParaRPr lang="en-US" sz="2400" b="1" dirty="0">
              <a:solidFill>
                <a:schemeClr val="tx1"/>
              </a:solidFill>
              <a:ea typeface="Calibri" pitchFamily="34" charset="0"/>
            </a:endParaRPr>
          </a:p>
          <a:p>
            <a:pPr marL="358775" indent="-358775">
              <a:spcBef>
                <a:spcPts val="15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1"/>
                </a:solidFill>
                <a:ea typeface="Calibri" pitchFamily="34" charset="0"/>
              </a:rPr>
              <a:t>6 </a:t>
            </a:r>
            <a:r>
              <a:rPr lang="ru-RU" sz="2400" b="1" dirty="0">
                <a:solidFill>
                  <a:schemeClr val="tx1"/>
                </a:solidFill>
                <a:ea typeface="Calibri" pitchFamily="34" charset="0"/>
              </a:rPr>
              <a:t>филиалов кафедр на предприятиях Беларуси</a:t>
            </a:r>
          </a:p>
          <a:p>
            <a:pPr marL="358775" indent="-358775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be-BY" sz="2000" dirty="0">
              <a:ea typeface="Calibri" pitchFamily="34" charset="0"/>
              <a:cs typeface="Arial" charset="0"/>
            </a:endParaRPr>
          </a:p>
          <a:p>
            <a:pPr marL="358775" indent="-358775" eaLnBrk="1" hangingPunct="1">
              <a:buFontTx/>
              <a:buNone/>
              <a:defRPr/>
            </a:pPr>
            <a:endParaRPr lang="be-BY" sz="2000" dirty="0">
              <a:ea typeface="Calibri" pitchFamily="34" charset="0"/>
              <a:cs typeface="Arial" charset="0"/>
            </a:endParaRPr>
          </a:p>
        </p:txBody>
      </p: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60648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БГУИР СЕГОДНЯ — ЭТО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838200"/>
          </a:xfrm>
        </p:spPr>
        <p:txBody>
          <a:bodyPr/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be-BY" b="1" dirty="0">
                <a:latin typeface="Arial" pitchFamily="34" charset="0"/>
                <a:cs typeface="Arial" pitchFamily="34" charset="0"/>
              </a:rPr>
              <a:t/>
            </a:r>
            <a:br>
              <a:rPr lang="be-BY" b="1" dirty="0">
                <a:latin typeface="Arial" pitchFamily="34" charset="0"/>
                <a:cs typeface="Arial" pitchFamily="34" charset="0"/>
              </a:rPr>
            </a:br>
            <a:r>
              <a:rPr lang="be-BY" dirty="0"/>
              <a:t/>
            </a:r>
            <a:br>
              <a:rPr lang="be-BY" dirty="0"/>
            </a:br>
            <a:endParaRPr lang="en-US" dirty="0"/>
          </a:p>
        </p:txBody>
      </p:sp>
      <p:pic>
        <p:nvPicPr>
          <p:cNvPr id="6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53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defRPr/>
            </a:pP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 pitchFamily="18" charset="0"/>
                <a:cs typeface="Tahoma" pitchFamily="34" charset="0"/>
              </a:rPr>
              <a:t>7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 pitchFamily="18" charset="0"/>
                <a:cs typeface="Tahoma" pitchFamily="34" charset="0"/>
              </a:rPr>
              <a:t>  </a:t>
            </a: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 pitchFamily="18" charset="0"/>
                <a:cs typeface="Tahoma" pitchFamily="34" charset="0"/>
              </a:rPr>
              <a:t>ОБРАЗОВАТЕЛЬНЫХ ЦЕНТРОВ </a:t>
            </a:r>
          </a:p>
          <a:p>
            <a:pPr marL="0" lvl="1" eaLnBrk="0" hangingPunct="0">
              <a:defRPr/>
            </a:pP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 pitchFamily="18" charset="0"/>
                <a:cs typeface="Tahoma" pitchFamily="34" charset="0"/>
              </a:rPr>
              <a:t>ВЕДУЩИХ МИРОВЫХ КОМПАНИЙ </a:t>
            </a:r>
          </a:p>
          <a:p>
            <a:pPr marL="0" lvl="1" eaLnBrk="0" hangingPunct="0">
              <a:defRPr/>
            </a:pPr>
            <a:endParaRPr lang="be-BY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179512" y="112474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ru-RU" sz="2000" b="1" kern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</a:endParaRPr>
          </a:p>
          <a:p>
            <a:pPr marL="358775" indent="-358775">
              <a:spcBef>
                <a:spcPts val="1500"/>
              </a:spcBef>
              <a:buFont typeface="Wingdings" pitchFamily="2" charset="2"/>
              <a:buChar char="Ø"/>
              <a:defRPr/>
            </a:pPr>
            <a:endParaRPr lang="be-BY" sz="2000" b="1" kern="0">
              <a:solidFill>
                <a:srgbClr val="33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</a:endParaRPr>
          </a:p>
          <a:p>
            <a:pPr>
              <a:defRPr/>
            </a:pPr>
            <a:endParaRPr lang="be-BY" sz="1600" kern="0" dirty="0">
              <a:ea typeface="Calibri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847209" y="1151256"/>
            <a:ext cx="7460533" cy="4026760"/>
            <a:chOff x="1388713" y="1552290"/>
            <a:chExt cx="7377400" cy="402676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156176" y="1552290"/>
              <a:ext cx="2609937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055768" y="3501008"/>
              <a:ext cx="1692696" cy="1080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0" name="Рисунок 9" descr="Cisco_logo_2006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512" y="2562602"/>
              <a:ext cx="1719263" cy="1008062"/>
            </a:xfrm>
            <a:prstGeom prst="rect">
              <a:avLst/>
            </a:prstGeom>
            <a:noFill/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6151" y="4787597"/>
              <a:ext cx="2537929" cy="642942"/>
            </a:xfrm>
            <a:prstGeom prst="rect">
              <a:avLst/>
            </a:prstGeom>
            <a:noFill/>
          </p:spPr>
        </p:pic>
        <p:pic>
          <p:nvPicPr>
            <p:cNvPr id="28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709" y="2739976"/>
              <a:ext cx="1954649" cy="93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713" y="4523099"/>
              <a:ext cx="1696145" cy="944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6" descr="NVIDIA Corporati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267" y="3998549"/>
              <a:ext cx="2162388" cy="158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C:\Users\international2\Desktop\12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87" y="2127614"/>
            <a:ext cx="3160101" cy="10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6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0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2635258" cy="73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7" descr="MTS_Logo_RGB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405112"/>
            <a:ext cx="1460483" cy="705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5" name="Рисунок 13" descr="scnsoft_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16832"/>
            <a:ext cx="19716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Рисунок 14" descr="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356992"/>
            <a:ext cx="14859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725144"/>
            <a:ext cx="2159366" cy="63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797152"/>
            <a:ext cx="26527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1868730" cy="73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79512" y="211287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defRPr/>
            </a:pPr>
            <a:r>
              <a:rPr lang="ru-RU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46 СОВМЕСТНЫХ  УЧЕБНО-НАУЧНО-ПРОИЗВОДСТВЕННЫХ ЛАБОРАТОРИЙ</a:t>
            </a:r>
          </a:p>
        </p:txBody>
      </p:sp>
      <p:pic>
        <p:nvPicPr>
          <p:cNvPr id="12" name="Picture 2" descr="C:\Users\irina\Desktop\РЕКЛ РАБОЧАЯ 2015\Логотип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675791" cy="8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4509120"/>
            <a:ext cx="2232248" cy="90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C:\Users\bakunova\Desktop\phoenix-contact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000250" cy="114300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3313341"/>
            <a:ext cx="1654528" cy="1123771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postglobal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ostglobal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postglobal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postglobal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postglobal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postglobal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postglobal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1_postglobal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3_postglobal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3714</TotalTime>
  <Words>1046</Words>
  <Application>Microsoft Office PowerPoint</Application>
  <PresentationFormat>Экран (4:3)</PresentationFormat>
  <Paragraphs>589</Paragraphs>
  <Slides>38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3" baseType="lpstr">
      <vt:lpstr>Arial</vt:lpstr>
      <vt:lpstr>Calibri</vt:lpstr>
      <vt:lpstr>Tahoma</vt:lpstr>
      <vt:lpstr>Times New Roman</vt:lpstr>
      <vt:lpstr>Wingdings</vt:lpstr>
      <vt:lpstr>postglobal</vt:lpstr>
      <vt:lpstr>4_postglobal</vt:lpstr>
      <vt:lpstr>5_postglobal</vt:lpstr>
      <vt:lpstr>7_postglobal</vt:lpstr>
      <vt:lpstr>8_postglobal</vt:lpstr>
      <vt:lpstr>9_postglobal</vt:lpstr>
      <vt:lpstr>10_postglobal</vt:lpstr>
      <vt:lpstr>21_postglobal</vt:lpstr>
      <vt:lpstr>23_postglobal</vt:lpstr>
      <vt:lpstr>CorelDRAW</vt:lpstr>
      <vt:lpstr>  </vt:lpstr>
      <vt:lpstr>   СОДЕРЖАНИЕ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БИЗНЕС-ИНКУБАТОР БГУИР</vt:lpstr>
      <vt:lpstr>Презентация PowerPoint</vt:lpstr>
      <vt:lpstr>    </vt:lpstr>
      <vt:lpstr>    </vt:lpstr>
      <vt:lpstr>ОБУЧЕНИЕ  НА   АНГЛИЙСКОМ  ЯЗЫКЕ </vt:lpstr>
      <vt:lpstr>Презентация PowerPoint</vt:lpstr>
      <vt:lpstr>    </vt:lpstr>
      <vt:lpstr>    </vt:lpstr>
      <vt:lpstr>    </vt:lpstr>
      <vt:lpstr>Презентация PowerPoint</vt:lpstr>
      <vt:lpstr>Научно-исследовательская часть ФИНАНСИРОВАНИЕ НИР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TEST</dc:creator>
  <cp:lastModifiedBy>Elena</cp:lastModifiedBy>
  <cp:revision>536</cp:revision>
  <cp:lastPrinted>2017-09-11T10:49:03Z</cp:lastPrinted>
  <dcterms:created xsi:type="dcterms:W3CDTF">2011-03-26T07:39:52Z</dcterms:created>
  <dcterms:modified xsi:type="dcterms:W3CDTF">2020-07-13T14:13:14Z</dcterms:modified>
</cp:coreProperties>
</file>