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68" r:id="rId2"/>
    <p:sldId id="286" r:id="rId3"/>
    <p:sldId id="281" r:id="rId4"/>
    <p:sldId id="264" r:id="rId5"/>
    <p:sldId id="261" r:id="rId6"/>
    <p:sldId id="272" r:id="rId7"/>
    <p:sldId id="262" r:id="rId8"/>
    <p:sldId id="263" r:id="rId9"/>
    <p:sldId id="260" r:id="rId10"/>
    <p:sldId id="270" r:id="rId11"/>
    <p:sldId id="274" r:id="rId12"/>
    <p:sldId id="273" r:id="rId13"/>
    <p:sldId id="259" r:id="rId14"/>
    <p:sldId id="276" r:id="rId15"/>
    <p:sldId id="284" r:id="rId16"/>
    <p:sldId id="285"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5B60"/>
    <a:srgbClr val="8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0CE7D0-310F-4C47-80EA-08EC4E55DB69}" v="5" dt="2019-03-12T00:38:19.456"/>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5" d="100"/>
          <a:sy n="65" d="100"/>
        </p:scale>
        <p:origin x="-462"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Ирина Горланова" userId="f98c2aa054e8ef6d" providerId="LiveId" clId="{BB0CE7D0-310F-4C47-80EA-08EC4E55DB69}"/>
    <pc:docChg chg="undo custSel addSld delSld modSld sldOrd">
      <pc:chgData name="Ирина Горланова" userId="f98c2aa054e8ef6d" providerId="LiveId" clId="{BB0CE7D0-310F-4C47-80EA-08EC4E55DB69}" dt="2019-03-12T00:38:19.456" v="584" actId="207"/>
      <pc:docMkLst>
        <pc:docMk/>
      </pc:docMkLst>
      <pc:sldChg chg="del">
        <pc:chgData name="Ирина Горланова" userId="f98c2aa054e8ef6d" providerId="LiveId" clId="{BB0CE7D0-310F-4C47-80EA-08EC4E55DB69}" dt="2019-03-11T23:08:27.189" v="489" actId="2696"/>
        <pc:sldMkLst>
          <pc:docMk/>
          <pc:sldMk cId="2710565050" sldId="256"/>
        </pc:sldMkLst>
      </pc:sldChg>
      <pc:sldChg chg="del">
        <pc:chgData name="Ирина Горланова" userId="f98c2aa054e8ef6d" providerId="LiveId" clId="{BB0CE7D0-310F-4C47-80EA-08EC4E55DB69}" dt="2019-03-11T23:08:23.908" v="488" actId="2696"/>
        <pc:sldMkLst>
          <pc:docMk/>
          <pc:sldMk cId="3234171486" sldId="257"/>
        </pc:sldMkLst>
      </pc:sldChg>
      <pc:sldChg chg="del">
        <pc:chgData name="Ирина Горланова" userId="f98c2aa054e8ef6d" providerId="LiveId" clId="{BB0CE7D0-310F-4C47-80EA-08EC4E55DB69}" dt="2019-03-11T23:08:31.236" v="490" actId="2696"/>
        <pc:sldMkLst>
          <pc:docMk/>
          <pc:sldMk cId="2018683848" sldId="258"/>
        </pc:sldMkLst>
      </pc:sldChg>
      <pc:sldChg chg="addSp delSp modSp ord">
        <pc:chgData name="Ирина Горланова" userId="f98c2aa054e8ef6d" providerId="LiveId" clId="{BB0CE7D0-310F-4C47-80EA-08EC4E55DB69}" dt="2019-03-12T00:33:23.754" v="561" actId="1076"/>
        <pc:sldMkLst>
          <pc:docMk/>
          <pc:sldMk cId="1174374151" sldId="259"/>
        </pc:sldMkLst>
        <pc:spChg chg="add del mod">
          <ac:chgData name="Ирина Горланова" userId="f98c2aa054e8ef6d" providerId="LiveId" clId="{BB0CE7D0-310F-4C47-80EA-08EC4E55DB69}" dt="2019-03-12T00:32:32.020" v="546"/>
          <ac:spMkLst>
            <pc:docMk/>
            <pc:sldMk cId="1174374151" sldId="259"/>
            <ac:spMk id="4" creationId="{8F7A5D33-783E-4531-8F0D-C8F57A6175F0}"/>
          </ac:spMkLst>
        </pc:spChg>
        <pc:picChg chg="mod">
          <ac:chgData name="Ирина Горланова" userId="f98c2aa054e8ef6d" providerId="LiveId" clId="{BB0CE7D0-310F-4C47-80EA-08EC4E55DB69}" dt="2019-03-12T00:33:22.223" v="560" actId="1076"/>
          <ac:picMkLst>
            <pc:docMk/>
            <pc:sldMk cId="1174374151" sldId="259"/>
            <ac:picMk id="5" creationId="{00000000-0000-0000-0000-000000000000}"/>
          </ac:picMkLst>
        </pc:picChg>
        <pc:picChg chg="mod">
          <ac:chgData name="Ирина Горланова" userId="f98c2aa054e8ef6d" providerId="LiveId" clId="{BB0CE7D0-310F-4C47-80EA-08EC4E55DB69}" dt="2019-03-12T00:33:23.754" v="561" actId="1076"/>
          <ac:picMkLst>
            <pc:docMk/>
            <pc:sldMk cId="1174374151" sldId="259"/>
            <ac:picMk id="6" creationId="{00000000-0000-0000-0000-000000000000}"/>
          </ac:picMkLst>
        </pc:picChg>
        <pc:picChg chg="add mod">
          <ac:chgData name="Ирина Горланова" userId="f98c2aa054e8ef6d" providerId="LiveId" clId="{BB0CE7D0-310F-4C47-80EA-08EC4E55DB69}" dt="2019-03-12T00:32:53.676" v="554" actId="14861"/>
          <ac:picMkLst>
            <pc:docMk/>
            <pc:sldMk cId="1174374151" sldId="259"/>
            <ac:picMk id="2050" creationId="{0524F8C1-F88B-4017-8849-0F8E1B743498}"/>
          </ac:picMkLst>
        </pc:picChg>
        <pc:picChg chg="del">
          <ac:chgData name="Ирина Горланова" userId="f98c2aa054e8ef6d" providerId="LiveId" clId="{BB0CE7D0-310F-4C47-80EA-08EC4E55DB69}" dt="2019-03-12T00:32:26.114" v="545" actId="478"/>
          <ac:picMkLst>
            <pc:docMk/>
            <pc:sldMk cId="1174374151" sldId="259"/>
            <ac:picMk id="4098" creationId="{00000000-0000-0000-0000-000000000000}"/>
          </ac:picMkLst>
        </pc:picChg>
      </pc:sldChg>
      <pc:sldChg chg="ord">
        <pc:chgData name="Ирина Горланова" userId="f98c2aa054e8ef6d" providerId="LiveId" clId="{BB0CE7D0-310F-4C47-80EA-08EC4E55DB69}" dt="2019-03-11T23:08:36.736" v="491"/>
        <pc:sldMkLst>
          <pc:docMk/>
          <pc:sldMk cId="3879100523" sldId="264"/>
        </pc:sldMkLst>
      </pc:sldChg>
      <pc:sldChg chg="del">
        <pc:chgData name="Ирина Горланова" userId="f98c2aa054e8ef6d" providerId="LiveId" clId="{BB0CE7D0-310F-4C47-80EA-08EC4E55DB69}" dt="2019-03-11T23:09:15.392" v="493" actId="2696"/>
        <pc:sldMkLst>
          <pc:docMk/>
          <pc:sldMk cId="4188320945" sldId="265"/>
        </pc:sldMkLst>
      </pc:sldChg>
      <pc:sldChg chg="del">
        <pc:chgData name="Ирина Горланова" userId="f98c2aa054e8ef6d" providerId="LiveId" clId="{BB0CE7D0-310F-4C47-80EA-08EC4E55DB69}" dt="2019-03-11T23:09:29.064" v="495" actId="2696"/>
        <pc:sldMkLst>
          <pc:docMk/>
          <pc:sldMk cId="2418854368" sldId="267"/>
        </pc:sldMkLst>
      </pc:sldChg>
      <pc:sldChg chg="modSp">
        <pc:chgData name="Ирина Горланова" userId="f98c2aa054e8ef6d" providerId="LiveId" clId="{BB0CE7D0-310F-4C47-80EA-08EC4E55DB69}" dt="2019-03-11T23:04:38.847" v="437" actId="20577"/>
        <pc:sldMkLst>
          <pc:docMk/>
          <pc:sldMk cId="3138477583" sldId="268"/>
        </pc:sldMkLst>
        <pc:spChg chg="mod">
          <ac:chgData name="Ирина Горланова" userId="f98c2aa054e8ef6d" providerId="LiveId" clId="{BB0CE7D0-310F-4C47-80EA-08EC4E55DB69}" dt="2019-03-11T23:04:38.847" v="437" actId="20577"/>
          <ac:spMkLst>
            <pc:docMk/>
            <pc:sldMk cId="3138477583" sldId="268"/>
            <ac:spMk id="3" creationId="{00000000-0000-0000-0000-000000000000}"/>
          </ac:spMkLst>
        </pc:spChg>
      </pc:sldChg>
      <pc:sldChg chg="del">
        <pc:chgData name="Ирина Горланова" userId="f98c2aa054e8ef6d" providerId="LiveId" clId="{BB0CE7D0-310F-4C47-80EA-08EC4E55DB69}" dt="2019-03-11T23:05:10.003" v="439" actId="2696"/>
        <pc:sldMkLst>
          <pc:docMk/>
          <pc:sldMk cId="1477133442" sldId="269"/>
        </pc:sldMkLst>
      </pc:sldChg>
      <pc:sldChg chg="del">
        <pc:chgData name="Ирина Горланова" userId="f98c2aa054e8ef6d" providerId="LiveId" clId="{BB0CE7D0-310F-4C47-80EA-08EC4E55DB69}" dt="2019-03-11T23:09:36.579" v="496" actId="2696"/>
        <pc:sldMkLst>
          <pc:docMk/>
          <pc:sldMk cId="297815499" sldId="275"/>
        </pc:sldMkLst>
      </pc:sldChg>
      <pc:sldChg chg="addSp delSp modSp">
        <pc:chgData name="Ирина Горланова" userId="f98c2aa054e8ef6d" providerId="LiveId" clId="{BB0CE7D0-310F-4C47-80EA-08EC4E55DB69}" dt="2019-03-12T00:33:01.255" v="555" actId="478"/>
        <pc:sldMkLst>
          <pc:docMk/>
          <pc:sldMk cId="828571618" sldId="276"/>
        </pc:sldMkLst>
        <pc:spChg chg="mod">
          <ac:chgData name="Ирина Горланова" userId="f98c2aa054e8ef6d" providerId="LiveId" clId="{BB0CE7D0-310F-4C47-80EA-08EC4E55DB69}" dt="2019-03-11T23:10:35.267" v="524" actId="20577"/>
          <ac:spMkLst>
            <pc:docMk/>
            <pc:sldMk cId="828571618" sldId="276"/>
            <ac:spMk id="2" creationId="{00000000-0000-0000-0000-000000000000}"/>
          </ac:spMkLst>
        </pc:spChg>
        <pc:picChg chg="add del">
          <ac:chgData name="Ирина Горланова" userId="f98c2aa054e8ef6d" providerId="LiveId" clId="{BB0CE7D0-310F-4C47-80EA-08EC4E55DB69}" dt="2019-03-12T00:33:01.255" v="555" actId="478"/>
          <ac:picMkLst>
            <pc:docMk/>
            <pc:sldMk cId="828571618" sldId="276"/>
            <ac:picMk id="1026" creationId="{6F564FCA-96DB-4C4C-969B-94FBF8B7E22B}"/>
          </ac:picMkLst>
        </pc:picChg>
      </pc:sldChg>
      <pc:sldChg chg="del">
        <pc:chgData name="Ирина Горланова" userId="f98c2aa054e8ef6d" providerId="LiveId" clId="{BB0CE7D0-310F-4C47-80EA-08EC4E55DB69}" dt="2019-03-11T23:09:40.251" v="497" actId="2696"/>
        <pc:sldMkLst>
          <pc:docMk/>
          <pc:sldMk cId="756576936" sldId="277"/>
        </pc:sldMkLst>
      </pc:sldChg>
      <pc:sldChg chg="modSp del">
        <pc:chgData name="Ирина Горланова" userId="f98c2aa054e8ef6d" providerId="LiveId" clId="{BB0CE7D0-310F-4C47-80EA-08EC4E55DB69}" dt="2019-03-11T23:05:05.362" v="438" actId="2696"/>
        <pc:sldMkLst>
          <pc:docMk/>
          <pc:sldMk cId="3516249447" sldId="279"/>
        </pc:sldMkLst>
        <pc:picChg chg="mod">
          <ac:chgData name="Ирина Горланова" userId="f98c2aa054e8ef6d" providerId="LiveId" clId="{BB0CE7D0-310F-4C47-80EA-08EC4E55DB69}" dt="2019-03-11T23:00:05.848" v="410" actId="1076"/>
          <ac:picMkLst>
            <pc:docMk/>
            <pc:sldMk cId="3516249447" sldId="279"/>
            <ac:picMk id="2050" creationId="{00000000-0000-0000-0000-000000000000}"/>
          </ac:picMkLst>
        </pc:picChg>
      </pc:sldChg>
      <pc:sldChg chg="del">
        <pc:chgData name="Ирина Горланова" userId="f98c2aa054e8ef6d" providerId="LiveId" clId="{BB0CE7D0-310F-4C47-80EA-08EC4E55DB69}" dt="2019-03-11T23:05:14.003" v="440" actId="2696"/>
        <pc:sldMkLst>
          <pc:docMk/>
          <pc:sldMk cId="2069859343" sldId="280"/>
        </pc:sldMkLst>
      </pc:sldChg>
      <pc:sldChg chg="ord">
        <pc:chgData name="Ирина Горланова" userId="f98c2aa054e8ef6d" providerId="LiveId" clId="{BB0CE7D0-310F-4C47-80EA-08EC4E55DB69}" dt="2019-03-11T23:08:49.033" v="492"/>
        <pc:sldMkLst>
          <pc:docMk/>
          <pc:sldMk cId="4063585625" sldId="281"/>
        </pc:sldMkLst>
      </pc:sldChg>
      <pc:sldChg chg="del">
        <pc:chgData name="Ирина Горланова" userId="f98c2aa054e8ef6d" providerId="LiveId" clId="{BB0CE7D0-310F-4C47-80EA-08EC4E55DB69}" dt="2019-03-11T23:09:21.580" v="494" actId="2696"/>
        <pc:sldMkLst>
          <pc:docMk/>
          <pc:sldMk cId="842502385" sldId="282"/>
        </pc:sldMkLst>
      </pc:sldChg>
      <pc:sldChg chg="modSp add">
        <pc:chgData name="Ирина Горланова" userId="f98c2aa054e8ef6d" providerId="LiveId" clId="{BB0CE7D0-310F-4C47-80EA-08EC4E55DB69}" dt="2019-03-11T23:08:07.236" v="487" actId="255"/>
        <pc:sldMkLst>
          <pc:docMk/>
          <pc:sldMk cId="3964364141" sldId="283"/>
        </pc:sldMkLst>
        <pc:spChg chg="mod">
          <ac:chgData name="Ирина Горланова" userId="f98c2aa054e8ef6d" providerId="LiveId" clId="{BB0CE7D0-310F-4C47-80EA-08EC4E55DB69}" dt="2019-03-11T23:07:42.502" v="485" actId="20577"/>
          <ac:spMkLst>
            <pc:docMk/>
            <pc:sldMk cId="3964364141" sldId="283"/>
            <ac:spMk id="2" creationId="{752E42CD-AA5A-478F-B63A-1B865AEC9B9F}"/>
          </ac:spMkLst>
        </pc:spChg>
        <pc:spChg chg="mod">
          <ac:chgData name="Ирина Горланова" userId="f98c2aa054e8ef6d" providerId="LiveId" clId="{BB0CE7D0-310F-4C47-80EA-08EC4E55DB69}" dt="2019-03-11T23:08:07.236" v="487" actId="255"/>
          <ac:spMkLst>
            <pc:docMk/>
            <pc:sldMk cId="3964364141" sldId="283"/>
            <ac:spMk id="3" creationId="{8E69E62E-FCB2-45FE-910E-9B52BFFFD5E4}"/>
          </ac:spMkLst>
        </pc:spChg>
      </pc:sldChg>
      <pc:sldChg chg="modSp add">
        <pc:chgData name="Ирина Горланова" userId="f98c2aa054e8ef6d" providerId="LiveId" clId="{BB0CE7D0-310F-4C47-80EA-08EC4E55DB69}" dt="2019-03-11T23:12:59.999" v="536"/>
        <pc:sldMkLst>
          <pc:docMk/>
          <pc:sldMk cId="2170592716" sldId="284"/>
        </pc:sldMkLst>
        <pc:spChg chg="mod">
          <ac:chgData name="Ирина Горланова" userId="f98c2aa054e8ef6d" providerId="LiveId" clId="{BB0CE7D0-310F-4C47-80EA-08EC4E55DB69}" dt="2019-03-11T23:12:25.468" v="533" actId="27636"/>
          <ac:spMkLst>
            <pc:docMk/>
            <pc:sldMk cId="2170592716" sldId="284"/>
            <ac:spMk id="2" creationId="{D9133796-FAF7-484E-8C5B-C51D00676C49}"/>
          </ac:spMkLst>
        </pc:spChg>
        <pc:spChg chg="mod">
          <ac:chgData name="Ирина Горланова" userId="f98c2aa054e8ef6d" providerId="LiveId" clId="{BB0CE7D0-310F-4C47-80EA-08EC4E55DB69}" dt="2019-03-11T23:12:59.999" v="536"/>
          <ac:spMkLst>
            <pc:docMk/>
            <pc:sldMk cId="2170592716" sldId="284"/>
            <ac:spMk id="3" creationId="{7B94D083-46AB-4C3F-B5CC-53BF82BDE776}"/>
          </ac:spMkLst>
        </pc:spChg>
      </pc:sldChg>
      <pc:sldChg chg="delSp modSp add">
        <pc:chgData name="Ирина Горланова" userId="f98c2aa054e8ef6d" providerId="LiveId" clId="{BB0CE7D0-310F-4C47-80EA-08EC4E55DB69}" dt="2019-03-11T23:13:21.936" v="543" actId="27636"/>
        <pc:sldMkLst>
          <pc:docMk/>
          <pc:sldMk cId="806325850" sldId="285"/>
        </pc:sldMkLst>
        <pc:spChg chg="del">
          <ac:chgData name="Ирина Горланова" userId="f98c2aa054e8ef6d" providerId="LiveId" clId="{BB0CE7D0-310F-4C47-80EA-08EC4E55DB69}" dt="2019-03-11T23:13:11.811" v="539" actId="478"/>
          <ac:spMkLst>
            <pc:docMk/>
            <pc:sldMk cId="806325850" sldId="285"/>
            <ac:spMk id="2" creationId="{F22126A4-56F3-4275-BEDC-66BB3D7A588F}"/>
          </ac:spMkLst>
        </pc:spChg>
        <pc:spChg chg="mod">
          <ac:chgData name="Ирина Горланова" userId="f98c2aa054e8ef6d" providerId="LiveId" clId="{BB0CE7D0-310F-4C47-80EA-08EC4E55DB69}" dt="2019-03-11T23:13:21.936" v="543" actId="27636"/>
          <ac:spMkLst>
            <pc:docMk/>
            <pc:sldMk cId="806325850" sldId="285"/>
            <ac:spMk id="3" creationId="{2033BF07-76E0-4651-AF07-3770E390CD73}"/>
          </ac:spMkLst>
        </pc:spChg>
      </pc:sldChg>
      <pc:sldChg chg="modSp">
        <pc:chgData name="Ирина Горланова" userId="f98c2aa054e8ef6d" providerId="LiveId" clId="{BB0CE7D0-310F-4C47-80EA-08EC4E55DB69}" dt="2019-03-12T00:38:19.456" v="584" actId="207"/>
        <pc:sldMkLst>
          <pc:docMk/>
          <pc:sldMk cId="2276766783" sldId="286"/>
        </pc:sldMkLst>
        <pc:spChg chg="mod">
          <ac:chgData name="Ирина Горланова" userId="f98c2aa054e8ef6d" providerId="LiveId" clId="{BB0CE7D0-310F-4C47-80EA-08EC4E55DB69}" dt="2019-03-12T00:38:19.456" v="584" actId="207"/>
          <ac:spMkLst>
            <pc:docMk/>
            <pc:sldMk cId="2276766783" sldId="286"/>
            <ac:spMk id="3" creationId="{4EDD379C-BC11-4F86-8B5F-00C7E20D0712}"/>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a:t>Образец заголовка</a:t>
            </a:r>
            <a:endParaRPr kumimoji="0" lang="en-US"/>
          </a:p>
        </p:txBody>
      </p:sp>
      <p:sp>
        <p:nvSpPr>
          <p:cNvPr id="28" name="Дата 27"/>
          <p:cNvSpPr>
            <a:spLocks noGrp="1"/>
          </p:cNvSpPr>
          <p:nvPr>
            <p:ph type="dt" sz="half" idx="10"/>
          </p:nvPr>
        </p:nvSpPr>
        <p:spPr/>
        <p:txBody>
          <a:bodyPr/>
          <a:lstStyle/>
          <a:p>
            <a:fld id="{25972377-29F4-4F89-AFF1-6ADC20C06217}" type="datetimeFigureOut">
              <a:rPr lang="ru-RU" smtClean="0"/>
              <a:pPr/>
              <a:t>17.04.2019</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29" name="Номер слайда 28"/>
          <p:cNvSpPr>
            <a:spLocks noGrp="1"/>
          </p:cNvSpPr>
          <p:nvPr>
            <p:ph type="sldNum" sz="quarter" idx="12"/>
          </p:nvPr>
        </p:nvSpPr>
        <p:spPr/>
        <p:txBody>
          <a:bodyPr/>
          <a:lstStyle/>
          <a:p>
            <a:fld id="{E813BB1F-F992-4CFD-ADA9-4E8480639828}" type="slidenum">
              <a:rPr lang="ru-RU" smtClean="0"/>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25972377-29F4-4F89-AFF1-6ADC20C06217}" type="datetimeFigureOut">
              <a:rPr lang="ru-RU" smtClean="0"/>
              <a:pPr/>
              <a:t>17.04.2019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13BB1F-F992-4CFD-ADA9-4E848063982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25972377-29F4-4F89-AFF1-6ADC20C06217}" type="datetimeFigureOut">
              <a:rPr lang="ru-RU" smtClean="0"/>
              <a:pPr/>
              <a:t>17.04.2019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13BB1F-F992-4CFD-ADA9-4E848063982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25972377-29F4-4F89-AFF1-6ADC20C06217}" type="datetimeFigureOut">
              <a:rPr lang="ru-RU" smtClean="0"/>
              <a:pPr/>
              <a:t>17.04.2019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13BB1F-F992-4CFD-ADA9-4E848063982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25972377-29F4-4F89-AFF1-6ADC20C06217}" type="datetimeFigureOut">
              <a:rPr lang="ru-RU" smtClean="0"/>
              <a:pPr/>
              <a:t>17.04.2019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7924800" y="6416675"/>
            <a:ext cx="762000" cy="365125"/>
          </a:xfrm>
        </p:spPr>
        <p:txBody>
          <a:bodyPr/>
          <a:lstStyle/>
          <a:p>
            <a:fld id="{E813BB1F-F992-4CFD-ADA9-4E848063982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25972377-29F4-4F89-AFF1-6ADC20C06217}" type="datetimeFigureOut">
              <a:rPr lang="ru-RU" smtClean="0"/>
              <a:pPr/>
              <a:t>17.04.2019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13BB1F-F992-4CFD-ADA9-4E848063982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25972377-29F4-4F89-AFF1-6ADC20C06217}" type="datetimeFigureOut">
              <a:rPr lang="ru-RU" smtClean="0"/>
              <a:pPr/>
              <a:t>17.04.2019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813BB1F-F992-4CFD-ADA9-4E848063982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25972377-29F4-4F89-AFF1-6ADC20C06217}" type="datetimeFigureOut">
              <a:rPr lang="ru-RU" smtClean="0"/>
              <a:pPr/>
              <a:t>17.04.2019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813BB1F-F992-4CFD-ADA9-4E848063982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5972377-29F4-4F89-AFF1-6ADC20C06217}" type="datetimeFigureOut">
              <a:rPr lang="ru-RU" smtClean="0"/>
              <a:pPr/>
              <a:t>17.04.2019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813BB1F-F992-4CFD-ADA9-4E848063982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25972377-29F4-4F89-AFF1-6ADC20C06217}" type="datetimeFigureOut">
              <a:rPr lang="ru-RU" smtClean="0"/>
              <a:pPr/>
              <a:t>17.04.2019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13BB1F-F992-4CFD-ADA9-4E848063982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5" name="Дата 4"/>
          <p:cNvSpPr>
            <a:spLocks noGrp="1"/>
          </p:cNvSpPr>
          <p:nvPr>
            <p:ph type="dt" sz="half" idx="10"/>
          </p:nvPr>
        </p:nvSpPr>
        <p:spPr/>
        <p:txBody>
          <a:bodyPr/>
          <a:lstStyle/>
          <a:p>
            <a:fld id="{25972377-29F4-4F89-AFF1-6ADC20C06217}" type="datetimeFigureOut">
              <a:rPr lang="ru-RU" smtClean="0"/>
              <a:pPr/>
              <a:t>17.04.2019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13BB1F-F992-4CFD-ADA9-4E848063982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25972377-29F4-4F89-AFF1-6ADC20C06217}" type="datetimeFigureOut">
              <a:rPr lang="ru-RU" smtClean="0"/>
              <a:pPr/>
              <a:t>17.04.2019</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813BB1F-F992-4CFD-ADA9-4E8480639828}"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in12.ru/blog/?p=193" TargetMode="External"/><Relationship Id="rId2" Type="http://schemas.openxmlformats.org/officeDocument/2006/relationships/hyperlink" Target="http://tourlib.net/books_tourism/ekskurs12.htm" TargetMode="External"/><Relationship Id="rId1" Type="http://schemas.openxmlformats.org/officeDocument/2006/relationships/slideLayout" Target="../slideLayouts/slideLayout2.xml"/><Relationship Id="rId5" Type="http://schemas.openxmlformats.org/officeDocument/2006/relationships/hyperlink" Target="http://lib.sale/turizm-organizatsiya/vidyi-ekskursiy-tehnologiya-podgotovki-28278.html" TargetMode="External"/><Relationship Id="rId4" Type="http://schemas.openxmlformats.org/officeDocument/2006/relationships/hyperlink" Target="http://ekskursoved.blogspot.ru/2013/06/blog-post.html"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proza.ru/2015/04/08/1307" TargetMode="External"/><Relationship Id="rId3" Type="http://schemas.openxmlformats.org/officeDocument/2006/relationships/hyperlink" Target="http://www.artsait.ru/art/p/polykov/main.htm" TargetMode="External"/><Relationship Id="rId7" Type="http://schemas.openxmlformats.org/officeDocument/2006/relationships/hyperlink" Target="http://ostrovskiy.lit-info.ru/ostrovskiy/biografiya/revyakin-ostrovskij-v-schelykove/sbory-i-put-v-schelykovo.htm" TargetMode="External"/><Relationship Id="rId2" Type="http://schemas.openxmlformats.org/officeDocument/2006/relationships/hyperlink" Target="http://lib.sale/turizm-organizatsiya/vidyi-ekskursiy-tehnologiya-podgotovki-28278.html" TargetMode="External"/><Relationship Id="rId1" Type="http://schemas.openxmlformats.org/officeDocument/2006/relationships/slideLayout" Target="../slideLayouts/slideLayout2.xml"/><Relationship Id="rId6" Type="http://schemas.openxmlformats.org/officeDocument/2006/relationships/hyperlink" Target="http://usadba-sledovo.ru/index.php/istoriya-sledovo.html" TargetMode="External"/><Relationship Id="rId5" Type="http://schemas.openxmlformats.org/officeDocument/2006/relationships/hyperlink" Target="https://culttourism.ru/kostromskaya/kostroma/usadba_zinovevo.html" TargetMode="External"/><Relationship Id="rId10" Type="http://schemas.openxmlformats.org/officeDocument/2006/relationships/hyperlink" Target="https://briefly.ru/ostrovskij/snegurochka/" TargetMode="External"/><Relationship Id="rId4" Type="http://schemas.openxmlformats.org/officeDocument/2006/relationships/hyperlink" Target="http://www.runivers.ru/doc/patriotic_war/participants/detail.php?ID=436158" TargetMode="External"/><Relationship Id="rId9" Type="http://schemas.openxmlformats.org/officeDocument/2006/relationships/hyperlink" Target="http://sozvezdie-tour.ru/article/kostroma_-_carstvo_snegurochki"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hyperlink" Target="https://ru.wikipedia.org/wiki/%D0%93%D0%B0%D0%B7%D0%B5%D0%BB%D1%8C-%D0%91%D0%B8%D0%B7%D0%BD%D0%B5%D1%8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88640"/>
            <a:ext cx="8363272" cy="6120720"/>
          </a:xfrm>
        </p:spPr>
        <p:txBody>
          <a:bodyPr anchor="ctr">
            <a:normAutofit fontScale="925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indent="0" algn="ctr">
              <a:buNone/>
            </a:pPr>
            <a:r>
              <a:rPr lang="ru-RU" sz="18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Open Sans"/>
                <a:ea typeface="Calibri"/>
                <a:cs typeface="Aharoni" panose="020B0604020202020204" pitchFamily="2" charset="-79"/>
              </a:rPr>
              <a:t>  </a:t>
            </a:r>
            <a:r>
              <a:rPr lang="ru-RU" sz="1800" dirty="0">
                <a:ln w="0"/>
                <a:solidFill>
                  <a:schemeClr val="accent1"/>
                </a:solidFill>
                <a:effectLst>
                  <a:outerShdw blurRad="38100" dist="25400" dir="5400000" algn="ctr" rotWithShape="0">
                    <a:srgbClr val="6E747A">
                      <a:alpha val="43000"/>
                    </a:srgbClr>
                  </a:outerShdw>
                </a:effectLst>
                <a:latin typeface="Open Sans"/>
                <a:ea typeface="Calibri"/>
                <a:cs typeface="Aharoni" panose="020B0604020202020204" pitchFamily="2" charset="-79"/>
              </a:rPr>
              <a:t>КОСТРОМСКОЙ ГОСУДАРСТВЕННЫЙ УНИВЕРСИТЕТ</a:t>
            </a:r>
          </a:p>
          <a:p>
            <a:pPr marL="0" indent="0" algn="ctr">
              <a:buNone/>
            </a:pPr>
            <a:endPar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endParaRPr>
          </a:p>
          <a:p>
            <a:pPr marL="0" indent="0" algn="ctr">
              <a:buNone/>
            </a:pPr>
            <a:r>
              <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rPr>
              <a:t>ЭКСКУРСИЯ НА ТЕМУ : ДВОРЯНСКИЕ УСАДЬБЫ КОСТРОМСКОГО КРАЯ</a:t>
            </a:r>
          </a:p>
          <a:p>
            <a:pPr marL="0" indent="0" algn="r">
              <a:buNone/>
            </a:pPr>
            <a:r>
              <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rPr>
              <a:t>МАРЧЕНКО А.Ю.</a:t>
            </a:r>
          </a:p>
          <a:p>
            <a:pPr marL="0" indent="0" algn="r">
              <a:buNone/>
            </a:pPr>
            <a:r>
              <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rPr>
              <a:t>Магистратура ,1 курс</a:t>
            </a:r>
          </a:p>
          <a:p>
            <a:pPr marL="0" indent="0" algn="r">
              <a:buNone/>
            </a:pPr>
            <a:r>
              <a:rPr lang="ru-RU" sz="1800" dirty="0" err="1">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rPr>
              <a:t>ТуРИЗМ</a:t>
            </a:r>
            <a:r>
              <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rPr>
              <a:t> 43.04.02</a:t>
            </a:r>
          </a:p>
          <a:p>
            <a:pPr marL="0" indent="0" algn="r">
              <a:buNone/>
            </a:pPr>
            <a:r>
              <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rPr>
              <a:t>РУКОВОДИТЕЛЬ</a:t>
            </a:r>
          </a:p>
          <a:p>
            <a:pPr marL="0" indent="0" algn="r">
              <a:buNone/>
            </a:pPr>
            <a:endPar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endParaRPr>
          </a:p>
          <a:p>
            <a:pPr marL="0" indent="0" algn="r">
              <a:buNone/>
            </a:pPr>
            <a:r>
              <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rPr>
              <a:t>ГОРЛАНОВА И.Б.</a:t>
            </a:r>
          </a:p>
          <a:p>
            <a:pPr marL="0" indent="0" algn="r">
              <a:buNone/>
            </a:pPr>
            <a:r>
              <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rPr>
              <a:t> канд. </a:t>
            </a:r>
            <a:r>
              <a:rPr lang="ru-RU" sz="1800" dirty="0" err="1">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rPr>
              <a:t>филол.н</a:t>
            </a:r>
            <a:r>
              <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rPr>
              <a:t>., доцент</a:t>
            </a:r>
          </a:p>
          <a:p>
            <a:pPr marL="0" indent="0" algn="just">
              <a:buNone/>
            </a:pPr>
            <a:endPar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endParaRPr>
          </a:p>
          <a:p>
            <a:pPr marL="0" indent="0" algn="just">
              <a:buNone/>
            </a:pPr>
            <a:endPar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endParaRPr>
          </a:p>
          <a:p>
            <a:pPr marL="0" indent="0" algn="just">
              <a:buNone/>
            </a:pPr>
            <a:endPar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endParaRPr>
          </a:p>
          <a:p>
            <a:pPr marL="0" indent="0" algn="just">
              <a:buNone/>
            </a:pPr>
            <a:r>
              <a:rPr lang="ru-RU" sz="23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rPr>
              <a:t>ЦЕЛЕВАЯ ГРУППА: школьники средних и старших классов, студенты высших учебных заведений, жители Костромы и приезжие туристы «Золотого кольца России»</a:t>
            </a:r>
          </a:p>
          <a:p>
            <a:pPr marL="137160" indent="0">
              <a:buNone/>
            </a:pPr>
            <a:r>
              <a:rPr lang="ru-RU"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cs typeface="Aharoni" panose="020B0604020202020204" pitchFamily="2" charset="-79"/>
              </a:rPr>
              <a:t>Протяженность 256 км, продолжительность 7 час 50 мин</a:t>
            </a:r>
            <a:r>
              <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ea typeface="Calibri"/>
                <a:cs typeface="Aharoni" panose="020B0604020202020204" pitchFamily="2" charset="-79"/>
              </a:rPr>
              <a:t> </a:t>
            </a:r>
            <a:r>
              <a:rPr lang="ru-RU" dirty="0">
                <a:ln w="0"/>
                <a:solidFill>
                  <a:schemeClr val="accent1"/>
                </a:solidFill>
                <a:effectLst>
                  <a:outerShdw blurRad="38100" dist="25400" dir="5400000" algn="ctr" rotWithShape="0">
                    <a:srgbClr val="6E747A">
                      <a:alpha val="43000"/>
                    </a:srgbClr>
                  </a:outerShdw>
                </a:effectLst>
                <a:cs typeface="Aharoni" panose="020B0604020202020204" pitchFamily="2" charset="-79"/>
              </a:rPr>
              <a:t>   </a:t>
            </a:r>
            <a:endParaRPr lang="ru-RU" sz="1800" dirty="0">
              <a:ln w="0"/>
              <a:solidFill>
                <a:schemeClr val="accent1"/>
              </a:solidFill>
              <a:effectLst>
                <a:outerShdw blurRad="38100" dist="25400" dir="5400000" algn="ctr" rotWithShape="0">
                  <a:srgbClr val="6E747A">
                    <a:alpha val="43000"/>
                  </a:srgbClr>
                </a:outerShdw>
              </a:effectLst>
              <a:latin typeface="Comic Sans MS" panose="030F0702030302020204" pitchFamily="66" charset="0"/>
              <a:cs typeface="Aharoni" panose="020B0604020202020204" pitchFamily="2" charset="-79"/>
            </a:endParaRPr>
          </a:p>
          <a:p>
            <a:pPr marL="0" indent="0">
              <a:buNone/>
            </a:pPr>
            <a:endParaRPr lang="ru-RU"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Comic Sans MS" panose="030F0702030302020204" pitchFamily="66" charset="0"/>
              <a:ea typeface="Calibri"/>
            </a:endParaRPr>
          </a:p>
        </p:txBody>
      </p:sp>
    </p:spTree>
    <p:extLst>
      <p:ext uri="{BB962C8B-B14F-4D97-AF65-F5344CB8AC3E}">
        <p14:creationId xmlns:p14="http://schemas.microsoft.com/office/powerpoint/2010/main" xmlns="" val="3138477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2008" y="404664"/>
            <a:ext cx="8229600" cy="1143000"/>
          </a:xfrm>
        </p:spPr>
        <p:txBody>
          <a:bodyPr>
            <a:noAutofit/>
          </a:bodyPr>
          <a:lstStyle/>
          <a:p>
            <a:pPr algn="l"/>
            <a:r>
              <a:rPr lang="ru-RU" sz="2000" b="0" dirty="0">
                <a:solidFill>
                  <a:schemeClr val="bg1"/>
                </a:solidFill>
                <a:effectLst/>
                <a:latin typeface="+mn-lt"/>
              </a:rPr>
              <a:t>	</a:t>
            </a:r>
            <a:br>
              <a:rPr lang="ru-RU" sz="2000" b="0" dirty="0">
                <a:solidFill>
                  <a:schemeClr val="bg1"/>
                </a:solidFill>
                <a:effectLst/>
                <a:latin typeface="+mn-lt"/>
              </a:rPr>
            </a:br>
            <a:r>
              <a:rPr lang="ru-RU" sz="2000" b="0" dirty="0">
                <a:solidFill>
                  <a:schemeClr val="bg1"/>
                </a:solidFill>
                <a:effectLst/>
                <a:latin typeface="+mn-lt"/>
              </a:rPr>
              <a:t/>
            </a:r>
            <a:br>
              <a:rPr lang="ru-RU" sz="2000" b="0" dirty="0">
                <a:solidFill>
                  <a:schemeClr val="bg1"/>
                </a:solidFill>
                <a:effectLst/>
                <a:latin typeface="+mn-lt"/>
              </a:rPr>
            </a:br>
            <a:r>
              <a:rPr lang="ru-RU" sz="2000" b="0" dirty="0">
                <a:solidFill>
                  <a:schemeClr val="bg1"/>
                </a:solidFill>
                <a:effectLst/>
                <a:latin typeface="+mn-lt"/>
              </a:rPr>
              <a:t/>
            </a:r>
            <a:br>
              <a:rPr lang="ru-RU" sz="2000" b="0" dirty="0">
                <a:solidFill>
                  <a:schemeClr val="bg1"/>
                </a:solidFill>
                <a:effectLst/>
                <a:latin typeface="+mn-lt"/>
              </a:rPr>
            </a:br>
            <a:r>
              <a:rPr lang="ru-RU" sz="2000" b="0" dirty="0">
                <a:solidFill>
                  <a:schemeClr val="bg1"/>
                </a:solidFill>
                <a:effectLst/>
                <a:latin typeface="+mn-lt"/>
              </a:rPr>
              <a:t/>
            </a:r>
            <a:br>
              <a:rPr lang="ru-RU" sz="2000" b="0" dirty="0">
                <a:solidFill>
                  <a:schemeClr val="bg1"/>
                </a:solidFill>
                <a:effectLst/>
                <a:latin typeface="+mn-lt"/>
              </a:rPr>
            </a:br>
            <a:r>
              <a:rPr lang="ru-RU" sz="2000" b="0" dirty="0">
                <a:solidFill>
                  <a:schemeClr val="bg1"/>
                </a:solidFill>
                <a:effectLst/>
                <a:latin typeface="+mn-lt"/>
              </a:rPr>
              <a:t/>
            </a:r>
            <a:br>
              <a:rPr lang="ru-RU" sz="2000" b="0" dirty="0">
                <a:solidFill>
                  <a:schemeClr val="bg1"/>
                </a:solidFill>
                <a:effectLst/>
                <a:latin typeface="+mn-lt"/>
              </a:rPr>
            </a:br>
            <a:r>
              <a:rPr lang="ru-RU" sz="2000" b="0" dirty="0">
                <a:solidFill>
                  <a:schemeClr val="bg1"/>
                </a:solidFill>
                <a:effectLst/>
                <a:latin typeface="+mn-lt"/>
              </a:rPr>
              <a:t/>
            </a:r>
            <a:br>
              <a:rPr lang="ru-RU" sz="2000" b="0" dirty="0">
                <a:solidFill>
                  <a:schemeClr val="bg1"/>
                </a:solidFill>
                <a:effectLst/>
                <a:latin typeface="+mn-lt"/>
              </a:rPr>
            </a:br>
            <a:r>
              <a:rPr lang="ru-RU" sz="2000" b="0" dirty="0">
                <a:solidFill>
                  <a:schemeClr val="bg1"/>
                </a:solidFill>
                <a:effectLst/>
                <a:latin typeface="+mn-lt"/>
              </a:rPr>
              <a:t/>
            </a:r>
            <a:br>
              <a:rPr lang="ru-RU" sz="2000" b="0" dirty="0">
                <a:solidFill>
                  <a:schemeClr val="bg1"/>
                </a:solidFill>
                <a:effectLst/>
                <a:latin typeface="+mn-lt"/>
              </a:rPr>
            </a:br>
            <a:r>
              <a:rPr lang="ru-RU" sz="2000" b="0" dirty="0">
                <a:solidFill>
                  <a:schemeClr val="bg1"/>
                </a:solidFill>
                <a:effectLst/>
                <a:latin typeface="+mn-lt"/>
              </a:rPr>
              <a:t/>
            </a:r>
            <a:br>
              <a:rPr lang="ru-RU" sz="2000" b="0" dirty="0">
                <a:solidFill>
                  <a:schemeClr val="bg1"/>
                </a:solidFill>
                <a:effectLst/>
                <a:latin typeface="+mn-lt"/>
              </a:rPr>
            </a:br>
            <a:r>
              <a:rPr lang="ru-RU" sz="1800" b="0" dirty="0">
                <a:solidFill>
                  <a:schemeClr val="bg1"/>
                </a:solidFill>
                <a:effectLst/>
                <a:latin typeface="Comic Sans MS" panose="030F0702030302020204" pitchFamily="66" charset="0"/>
              </a:rPr>
              <a:t>Владелец усадьбы Карцев Николай Павлович был Костромским губернским предводителем дворянства. Род Карцевых обосновался на Костромской земле в 16 в. Большинство представителей этой фамилии входили в состав свиты российских императоров. Хозяйка усадьбы Александра Федоровна Сумарокова, дочь Елизаветы Николаевны Лермонтовой, племянница поэта, стояла у истоков создания первой в России женской гимназии, была ее начальницей и вложила много сил в создании места отдыха и обучения детей. Они превратили усадьбу </a:t>
            </a:r>
            <a:r>
              <a:rPr lang="ru-RU" sz="1800" b="0" dirty="0" err="1">
                <a:solidFill>
                  <a:schemeClr val="bg1"/>
                </a:solidFill>
                <a:effectLst/>
                <a:latin typeface="Comic Sans MS" panose="030F0702030302020204" pitchFamily="66" charset="0"/>
              </a:rPr>
              <a:t>Следово</a:t>
            </a:r>
            <a:r>
              <a:rPr lang="ru-RU" sz="1800" b="0" dirty="0">
                <a:solidFill>
                  <a:schemeClr val="bg1"/>
                </a:solidFill>
                <a:effectLst/>
                <a:latin typeface="Comic Sans MS" panose="030F0702030302020204" pitchFamily="66" charset="0"/>
              </a:rPr>
              <a:t> в дендрарий, в учебный центр, в котором отдыхали дети и обучались биологии. В настоящее время здесь расположен учебный эколого-биологический центр.</a:t>
            </a:r>
            <a:br>
              <a:rPr lang="ru-RU" sz="1800" b="0" dirty="0">
                <a:solidFill>
                  <a:schemeClr val="bg1"/>
                </a:solidFill>
                <a:effectLst/>
                <a:latin typeface="Comic Sans MS" panose="030F0702030302020204" pitchFamily="66" charset="0"/>
              </a:rPr>
            </a:br>
            <a:r>
              <a:rPr lang="ru-RU" sz="1800" b="0" dirty="0">
                <a:solidFill>
                  <a:schemeClr val="bg1"/>
                </a:solidFill>
                <a:effectLst/>
                <a:latin typeface="Comic Sans MS" panose="030F0702030302020204" pitchFamily="66" charset="0"/>
              </a:rPr>
              <a:t>Экскурсия познакомит с богатой историей усадьбы, вкладом рода Карцевых в могущество российской империи.</a:t>
            </a:r>
            <a:r>
              <a:rPr lang="ru-RU" sz="1800" b="0" dirty="0">
                <a:effectLst/>
                <a:latin typeface="Comic Sans MS" panose="030F0702030302020204" pitchFamily="66" charset="0"/>
              </a:rPr>
              <a:t/>
            </a:r>
            <a:br>
              <a:rPr lang="ru-RU" sz="1800" b="0" dirty="0">
                <a:effectLst/>
                <a:latin typeface="Comic Sans MS" panose="030F0702030302020204" pitchFamily="66" charset="0"/>
              </a:rPr>
            </a:br>
            <a:endParaRPr lang="ru-RU" sz="1800" dirty="0">
              <a:solidFill>
                <a:schemeClr val="bg1"/>
              </a:solidFill>
              <a:latin typeface="Comic Sans MS" panose="030F0702030302020204" pitchFamily="66" charset="0"/>
            </a:endParaRPr>
          </a:p>
        </p:txBody>
      </p:sp>
      <p:sp>
        <p:nvSpPr>
          <p:cNvPr id="3" name="Объект 2"/>
          <p:cNvSpPr>
            <a:spLocks noGrp="1"/>
          </p:cNvSpPr>
          <p:nvPr>
            <p:ph idx="1"/>
          </p:nvPr>
        </p:nvSpPr>
        <p:spPr>
          <a:xfrm>
            <a:off x="457200" y="2924944"/>
            <a:ext cx="7859216" cy="3384416"/>
          </a:xfrm>
        </p:spPr>
        <p:txBody>
          <a:bodyPr/>
          <a:lstStyle/>
          <a:p>
            <a:r>
              <a:rPr lang="ru-RU" dirty="0"/>
              <a:t> </a:t>
            </a:r>
          </a:p>
        </p:txBody>
      </p:sp>
      <p:pic>
        <p:nvPicPr>
          <p:cNvPr id="1026" name="Picture 2" descr="Усадьба Следово"/>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3861048"/>
            <a:ext cx="6768752" cy="2659599"/>
          </a:xfrm>
          <a:prstGeom prst="rect">
            <a:avLst/>
          </a:prstGeom>
          <a:noFill/>
          <a:effectLst>
            <a:glow rad="139700">
              <a:schemeClr val="accent5">
                <a:satMod val="175000"/>
                <a:alpha val="40000"/>
              </a:schemeClr>
            </a:glo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368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2800" dirty="0">
                <a:latin typeface="Comic Sans MS" panose="030F0702030302020204" pitchFamily="66" charset="0"/>
              </a:rPr>
              <a:t>Прием у Карцевых   Бал цветов</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9371" y="1196752"/>
            <a:ext cx="4745703" cy="3167757"/>
          </a:xfrm>
          <a:prstGeom prst="rect">
            <a:avLst/>
          </a:prstGeom>
          <a:noFill/>
          <a:ln>
            <a:noFill/>
          </a:ln>
          <a:effectLst>
            <a:glow rad="139700">
              <a:schemeClr val="accent5">
                <a:satMod val="175000"/>
                <a:alpha val="40000"/>
              </a:scheme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3933056"/>
            <a:ext cx="4560162" cy="3043908"/>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60032" y="3999257"/>
            <a:ext cx="3882008" cy="2911506"/>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39863" y="1270329"/>
            <a:ext cx="3783094" cy="2685743"/>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04437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28176" y="368554"/>
            <a:ext cx="4205867" cy="3121501"/>
          </a:xfrm>
          <a:prstGeom prst="rect">
            <a:avLst/>
          </a:prstGeom>
          <a:noFill/>
          <a:ln w="57150">
            <a:no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Lst>
        </p:spPr>
      </p:pic>
      <p:pic>
        <p:nvPicPr>
          <p:cNvPr id="5" name="Picture 10" descr="46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15616" y="548680"/>
            <a:ext cx="3097421" cy="3447472"/>
          </a:xfrm>
          <a:prstGeom prst="rect">
            <a:avLst/>
          </a:prstGeom>
          <a:noFill/>
          <a:ln w="57150">
            <a:noFill/>
            <a:miter lim="800000"/>
            <a:headEnd/>
            <a:tailEnd/>
          </a:ln>
          <a:effectLst>
            <a:softEdge rad="63500"/>
          </a:effectLst>
          <a:extLst>
            <a:ext uri="{909E8E84-426E-40DD-AFC4-6F175D3DCCD1}">
              <a14:hiddenFill xmlns:a14="http://schemas.microsoft.com/office/drawing/2010/main" xmlns="">
                <a:solidFill>
                  <a:srgbClr val="FFFFFF"/>
                </a:solidFill>
              </a14:hiddenFill>
            </a:ext>
          </a:extLst>
        </p:spPr>
      </p:pic>
      <p:pic>
        <p:nvPicPr>
          <p:cNvPr id="7" name="Picture 1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88024" y="3284984"/>
            <a:ext cx="4248472" cy="3204462"/>
          </a:xfrm>
          <a:prstGeom prst="rect">
            <a:avLst/>
          </a:prstGeom>
          <a:noFill/>
          <a:ln w="57150">
            <a:noFill/>
            <a:miter lim="800000"/>
            <a:headEnd/>
            <a:tailEnd/>
          </a:ln>
          <a:effectLst>
            <a:glow rad="1397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xmlns="">
                <a:solidFill>
                  <a:schemeClr val="accent1"/>
                </a:solidFill>
              </a14:hiddenFill>
            </a:ext>
          </a:extLst>
        </p:spPr>
      </p:pic>
      <p:pic>
        <p:nvPicPr>
          <p:cNvPr id="8" name="Picture 5" descr="P1010219"/>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55766" y="3788836"/>
            <a:ext cx="3817119" cy="2863540"/>
          </a:xfrm>
          <a:prstGeom prst="rect">
            <a:avLst/>
          </a:prstGeom>
          <a:noFill/>
          <a:ln w="38100">
            <a:noFill/>
          </a:ln>
          <a:effectLst>
            <a:softEdge rad="63500"/>
          </a:effectLst>
          <a:extLst>
            <a:ext uri="{909E8E84-426E-40DD-AFC4-6F175D3DCCD1}">
              <a14:hiddenFill xmlns:a14="http://schemas.microsoft.com/office/drawing/2010/main" xmlns="">
                <a:solidFill>
                  <a:srgbClr val="FFFFFF"/>
                </a:solidFill>
              </a14:hiddenFill>
            </a:ext>
          </a:extLst>
        </p:spPr>
      </p:pic>
      <p:sp>
        <p:nvSpPr>
          <p:cNvPr id="10" name="Прямоугольник 9"/>
          <p:cNvSpPr/>
          <p:nvPr/>
        </p:nvSpPr>
        <p:spPr>
          <a:xfrm>
            <a:off x="-108520" y="-42583"/>
            <a:ext cx="4572000" cy="1354217"/>
          </a:xfrm>
          <a:prstGeom prst="rect">
            <a:avLst/>
          </a:prstGeom>
        </p:spPr>
        <p:txBody>
          <a:bodyPr>
            <a:spAutoFit/>
          </a:bodyPr>
          <a:lstStyle/>
          <a:p>
            <a:r>
              <a:rPr lang="ru-RU" sz="41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Comic Sans MS" panose="030F0702030302020204" pitchFamily="66" charset="0"/>
                <a:ea typeface="+mj-ea"/>
                <a:cs typeface="+mj-cs"/>
              </a:rPr>
              <a:t>Усадьба «</a:t>
            </a:r>
            <a:r>
              <a:rPr lang="ru-RU" sz="4100" b="1" dirty="0" err="1">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Comic Sans MS" panose="030F0702030302020204" pitchFamily="66" charset="0"/>
                <a:ea typeface="+mj-ea"/>
                <a:cs typeface="+mj-cs"/>
              </a:rPr>
              <a:t>Щелыково</a:t>
            </a:r>
            <a:r>
              <a:rPr lang="ru-RU" sz="4100" b="1" dirty="0">
                <a:ln w="6350">
                  <a:noFill/>
                </a:ln>
                <a:gradFill>
                  <a:gsLst>
                    <a:gs pos="0">
                      <a:srgbClr val="CEB966">
                        <a:tint val="73000"/>
                        <a:satMod val="145000"/>
                      </a:srgbClr>
                    </a:gs>
                    <a:gs pos="73000">
                      <a:srgbClr val="CEB966">
                        <a:tint val="73000"/>
                        <a:satMod val="145000"/>
                      </a:srgbClr>
                    </a:gs>
                    <a:gs pos="100000">
                      <a:srgbClr val="CEB966">
                        <a:tint val="83000"/>
                        <a:satMod val="143000"/>
                      </a:srgbClr>
                    </a:gs>
                  </a:gsLst>
                  <a:lin ang="4800000" scaled="1"/>
                </a:gradFill>
                <a:effectLst>
                  <a:outerShdw blurRad="114300" dist="101600" dir="2700000" algn="tl" rotWithShape="0">
                    <a:srgbClr val="000000">
                      <a:alpha val="40000"/>
                    </a:srgbClr>
                  </a:outerShdw>
                </a:effectLst>
                <a:latin typeface="Comic Sans MS" panose="030F0702030302020204" pitchFamily="66" charset="0"/>
                <a:ea typeface="+mj-ea"/>
                <a:cs typeface="+mj-cs"/>
              </a:rPr>
              <a:t>»</a:t>
            </a:r>
            <a:endParaRPr lang="ru-RU" dirty="0">
              <a:latin typeface="Comic Sans MS" panose="030F0702030302020204" pitchFamily="66" charset="0"/>
            </a:endParaRPr>
          </a:p>
        </p:txBody>
      </p:sp>
    </p:spTree>
    <p:extLst>
      <p:ext uri="{BB962C8B-B14F-4D97-AF65-F5344CB8AC3E}">
        <p14:creationId xmlns:p14="http://schemas.microsoft.com/office/powerpoint/2010/main" xmlns="" val="70775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58" presetClass="exit" presetSubtype="0" decel="100000" fill="hold" nodeType="afterEffect">
                                  <p:stCondLst>
                                    <p:cond delay="0"/>
                                  </p:stCondLst>
                                  <p:childTnLst>
                                    <p:anim calcmode="lin" valueType="num">
                                      <p:cBhvr>
                                        <p:cTn id="10" dur="3000"/>
                                        <p:tgtEl>
                                          <p:spTgt spid="4"/>
                                        </p:tgtEl>
                                        <p:attrNameLst>
                                          <p:attrName>ppt_w</p:attrName>
                                        </p:attrNameLst>
                                      </p:cBhvr>
                                      <p:tavLst>
                                        <p:tav tm="0">
                                          <p:val>
                                            <p:strVal val="ppt_w"/>
                                          </p:val>
                                        </p:tav>
                                        <p:tav tm="100000">
                                          <p:val>
                                            <p:strVal val="ppt_w*2.5"/>
                                          </p:val>
                                        </p:tav>
                                      </p:tavLst>
                                    </p:anim>
                                    <p:anim calcmode="lin" valueType="num">
                                      <p:cBhvr>
                                        <p:cTn id="11" dur="3000"/>
                                        <p:tgtEl>
                                          <p:spTgt spid="4"/>
                                        </p:tgtEl>
                                        <p:attrNameLst>
                                          <p:attrName>ppt_h</p:attrName>
                                        </p:attrNameLst>
                                      </p:cBhvr>
                                      <p:tavLst>
                                        <p:tav tm="0">
                                          <p:val>
                                            <p:strVal val="ppt_h"/>
                                          </p:val>
                                        </p:tav>
                                        <p:tav tm="100000">
                                          <p:val>
                                            <p:strVal val="ppt_h*0.01"/>
                                          </p:val>
                                        </p:tav>
                                      </p:tavLst>
                                    </p:anim>
                                    <p:anim calcmode="lin" valueType="num">
                                      <p:cBhvr>
                                        <p:cTn id="12" dur="3000"/>
                                        <p:tgtEl>
                                          <p:spTgt spid="4"/>
                                        </p:tgtEl>
                                        <p:attrNameLst>
                                          <p:attrName>ppt_x</p:attrName>
                                        </p:attrNameLst>
                                      </p:cBhvr>
                                      <p:tavLst>
                                        <p:tav tm="0">
                                          <p:val>
                                            <p:strVal val="ppt_x"/>
                                          </p:val>
                                        </p:tav>
                                        <p:tav tm="100000">
                                          <p:val>
                                            <p:strVal val="ppt_x"/>
                                          </p:val>
                                        </p:tav>
                                      </p:tavLst>
                                    </p:anim>
                                    <p:anim calcmode="lin" valueType="num">
                                      <p:cBhvr>
                                        <p:cTn id="13" dur="3000"/>
                                        <p:tgtEl>
                                          <p:spTgt spid="4"/>
                                        </p:tgtEl>
                                        <p:attrNameLst>
                                          <p:attrName>ppt_y</p:attrName>
                                        </p:attrNameLst>
                                      </p:cBhvr>
                                      <p:tavLst>
                                        <p:tav tm="0">
                                          <p:val>
                                            <p:strVal val="ppt_y"/>
                                          </p:val>
                                        </p:tav>
                                        <p:tav tm="100000">
                                          <p:val>
                                            <p:strVal val="ppt_h+1"/>
                                          </p:val>
                                        </p:tav>
                                      </p:tavLst>
                                    </p:anim>
                                    <p:animEffect transition="out" filter="fade">
                                      <p:cBhvr>
                                        <p:cTn id="14" dur="3000"/>
                                        <p:tgtEl>
                                          <p:spTgt spid="4"/>
                                        </p:tgtEl>
                                      </p:cBhvr>
                                    </p:animEffect>
                                    <p:set>
                                      <p:cBhvr>
                                        <p:cTn id="15" dur="1" fill="hold">
                                          <p:stCondLst>
                                            <p:cond delay="2999"/>
                                          </p:stCondLst>
                                        </p:cTn>
                                        <p:tgtEl>
                                          <p:spTgt spid="4"/>
                                        </p:tgtEl>
                                        <p:attrNameLst>
                                          <p:attrName>style.visibility</p:attrName>
                                        </p:attrNameLst>
                                      </p:cBhvr>
                                      <p:to>
                                        <p:strVal val="hidden"/>
                                      </p:to>
                                    </p:set>
                                  </p:childTnLst>
                                </p:cTn>
                              </p:par>
                              <p:par>
                                <p:cTn id="16" presetID="21"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4)">
                                      <p:cBhvr>
                                        <p:cTn id="18" dur="3000"/>
                                        <p:tgtEl>
                                          <p:spTgt spid="5"/>
                                        </p:tgtEl>
                                      </p:cBhvr>
                                    </p:animEffect>
                                  </p:childTnLst>
                                </p:cTn>
                              </p:par>
                            </p:childTnLst>
                          </p:cTn>
                        </p:par>
                        <p:par>
                          <p:cTn id="19" fill="hold">
                            <p:stCondLst>
                              <p:cond delay="6000"/>
                            </p:stCondLst>
                            <p:childTnLst>
                              <p:par>
                                <p:cTn id="20" presetID="35" presetClass="exit" presetSubtype="0" fill="hold" nodeType="afterEffect">
                                  <p:stCondLst>
                                    <p:cond delay="0"/>
                                  </p:stCondLst>
                                  <p:childTnLst>
                                    <p:animEffect transition="out" filter="fade">
                                      <p:cBhvr>
                                        <p:cTn id="21" dur="3000"/>
                                        <p:tgtEl>
                                          <p:spTgt spid="5"/>
                                        </p:tgtEl>
                                      </p:cBhvr>
                                    </p:animEffect>
                                    <p:anim calcmode="lin" valueType="num">
                                      <p:cBhvr>
                                        <p:cTn id="22" dur="3000"/>
                                        <p:tgtEl>
                                          <p:spTgt spid="5"/>
                                        </p:tgtEl>
                                        <p:attrNameLst>
                                          <p:attrName>style.rotation</p:attrName>
                                        </p:attrNameLst>
                                      </p:cBhvr>
                                      <p:tavLst>
                                        <p:tav tm="0">
                                          <p:val>
                                            <p:fltVal val="0"/>
                                          </p:val>
                                        </p:tav>
                                        <p:tav tm="100000">
                                          <p:val>
                                            <p:fltVal val="720"/>
                                          </p:val>
                                        </p:tav>
                                      </p:tavLst>
                                    </p:anim>
                                    <p:anim calcmode="lin" valueType="num">
                                      <p:cBhvr>
                                        <p:cTn id="23" dur="3000"/>
                                        <p:tgtEl>
                                          <p:spTgt spid="5"/>
                                        </p:tgtEl>
                                        <p:attrNameLst>
                                          <p:attrName>ppt_h</p:attrName>
                                        </p:attrNameLst>
                                      </p:cBhvr>
                                      <p:tavLst>
                                        <p:tav tm="0">
                                          <p:val>
                                            <p:strVal val="ppt_h"/>
                                          </p:val>
                                        </p:tav>
                                        <p:tav tm="100000">
                                          <p:val>
                                            <p:fltVal val="0"/>
                                          </p:val>
                                        </p:tav>
                                      </p:tavLst>
                                    </p:anim>
                                    <p:anim calcmode="lin" valueType="num">
                                      <p:cBhvr>
                                        <p:cTn id="24" dur="3000"/>
                                        <p:tgtEl>
                                          <p:spTgt spid="5"/>
                                        </p:tgtEl>
                                        <p:attrNameLst>
                                          <p:attrName>ppt_w</p:attrName>
                                        </p:attrNameLst>
                                      </p:cBhvr>
                                      <p:tavLst>
                                        <p:tav tm="0">
                                          <p:val>
                                            <p:strVal val="ppt_w"/>
                                          </p:val>
                                        </p:tav>
                                        <p:tav tm="100000">
                                          <p:val>
                                            <p:fltVal val="0"/>
                                          </p:val>
                                        </p:tav>
                                      </p:tavLst>
                                    </p:anim>
                                    <p:set>
                                      <p:cBhvr>
                                        <p:cTn id="25" dur="1" fill="hold">
                                          <p:stCondLst>
                                            <p:cond delay="2999"/>
                                          </p:stCondLst>
                                        </p:cTn>
                                        <p:tgtEl>
                                          <p:spTgt spid="5"/>
                                        </p:tgtEl>
                                        <p:attrNameLst>
                                          <p:attrName>style.visibility</p:attrName>
                                        </p:attrNameLst>
                                      </p:cBhvr>
                                      <p:to>
                                        <p:strVal val="hidden"/>
                                      </p:to>
                                    </p:set>
                                  </p:childTnLst>
                                </p:cTn>
                              </p:par>
                            </p:childTnLst>
                          </p:cTn>
                        </p:par>
                        <p:par>
                          <p:cTn id="26" fill="hold">
                            <p:stCondLst>
                              <p:cond delay="9000"/>
                            </p:stCondLst>
                            <p:childTnLst>
                              <p:par>
                                <p:cTn id="27" presetID="3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400" decel="100000"/>
                                        <p:tgtEl>
                                          <p:spTgt spid="7"/>
                                        </p:tgtEl>
                                      </p:cBhvr>
                                    </p:animEffect>
                                    <p:anim calcmode="lin" valueType="num">
                                      <p:cBhvr>
                                        <p:cTn id="30" dur="2400" decel="100000" fill="hold"/>
                                        <p:tgtEl>
                                          <p:spTgt spid="7"/>
                                        </p:tgtEl>
                                        <p:attrNameLst>
                                          <p:attrName>style.rotation</p:attrName>
                                        </p:attrNameLst>
                                      </p:cBhvr>
                                      <p:tavLst>
                                        <p:tav tm="0">
                                          <p:val>
                                            <p:fltVal val="-90"/>
                                          </p:val>
                                        </p:tav>
                                        <p:tav tm="100000">
                                          <p:val>
                                            <p:fltVal val="0"/>
                                          </p:val>
                                        </p:tav>
                                      </p:tavLst>
                                    </p:anim>
                                    <p:anim calcmode="lin" valueType="num">
                                      <p:cBhvr>
                                        <p:cTn id="31" dur="2400" decel="100000" fill="hold"/>
                                        <p:tgtEl>
                                          <p:spTgt spid="7"/>
                                        </p:tgtEl>
                                        <p:attrNameLst>
                                          <p:attrName>ppt_x</p:attrName>
                                        </p:attrNameLst>
                                      </p:cBhvr>
                                      <p:tavLst>
                                        <p:tav tm="0">
                                          <p:val>
                                            <p:strVal val="#ppt_x+0.4"/>
                                          </p:val>
                                        </p:tav>
                                        <p:tav tm="100000">
                                          <p:val>
                                            <p:strVal val="#ppt_x-0.05"/>
                                          </p:val>
                                        </p:tav>
                                      </p:tavLst>
                                    </p:anim>
                                    <p:anim calcmode="lin" valueType="num">
                                      <p:cBhvr>
                                        <p:cTn id="32" dur="2400" decel="100000" fill="hold"/>
                                        <p:tgtEl>
                                          <p:spTgt spid="7"/>
                                        </p:tgtEl>
                                        <p:attrNameLst>
                                          <p:attrName>ppt_y</p:attrName>
                                        </p:attrNameLst>
                                      </p:cBhvr>
                                      <p:tavLst>
                                        <p:tav tm="0">
                                          <p:val>
                                            <p:strVal val="#ppt_y-0.4"/>
                                          </p:val>
                                        </p:tav>
                                        <p:tav tm="100000">
                                          <p:val>
                                            <p:strVal val="#ppt_y+0.1"/>
                                          </p:val>
                                        </p:tav>
                                      </p:tavLst>
                                    </p:anim>
                                    <p:anim calcmode="lin" valueType="num">
                                      <p:cBhvr>
                                        <p:cTn id="33" dur="600" accel="100000" fill="hold">
                                          <p:stCondLst>
                                            <p:cond delay="2400"/>
                                          </p:stCondLst>
                                        </p:cTn>
                                        <p:tgtEl>
                                          <p:spTgt spid="7"/>
                                        </p:tgtEl>
                                        <p:attrNameLst>
                                          <p:attrName>ppt_x</p:attrName>
                                        </p:attrNameLst>
                                      </p:cBhvr>
                                      <p:tavLst>
                                        <p:tav tm="0">
                                          <p:val>
                                            <p:strVal val="#ppt_x-0.05"/>
                                          </p:val>
                                        </p:tav>
                                        <p:tav tm="100000">
                                          <p:val>
                                            <p:strVal val="#ppt_x"/>
                                          </p:val>
                                        </p:tav>
                                      </p:tavLst>
                                    </p:anim>
                                    <p:anim calcmode="lin" valueType="num">
                                      <p:cBhvr>
                                        <p:cTn id="34" dur="600" accel="100000" fill="hold">
                                          <p:stCondLst>
                                            <p:cond delay="2400"/>
                                          </p:stCondLst>
                                        </p:cTn>
                                        <p:tgtEl>
                                          <p:spTgt spid="7"/>
                                        </p:tgtEl>
                                        <p:attrNameLst>
                                          <p:attrName>ppt_y</p:attrName>
                                        </p:attrNameLst>
                                      </p:cBhvr>
                                      <p:tavLst>
                                        <p:tav tm="0">
                                          <p:val>
                                            <p:strVal val="#ppt_y+0.1"/>
                                          </p:val>
                                        </p:tav>
                                        <p:tav tm="100000">
                                          <p:val>
                                            <p:strVal val="#ppt_y"/>
                                          </p:val>
                                        </p:tav>
                                      </p:tavLst>
                                    </p:anim>
                                  </p:childTnLst>
                                </p:cTn>
                              </p:par>
                            </p:childTnLst>
                          </p:cTn>
                        </p:par>
                        <p:par>
                          <p:cTn id="35" fill="hold">
                            <p:stCondLst>
                              <p:cond delay="12000"/>
                            </p:stCondLst>
                            <p:childTnLst>
                              <p:par>
                                <p:cTn id="36" presetID="5" presetClass="exit" presetSubtype="10" fill="hold" nodeType="afterEffect">
                                  <p:stCondLst>
                                    <p:cond delay="0"/>
                                  </p:stCondLst>
                                  <p:childTnLst>
                                    <p:animEffect transition="out" filter="checkerboard(across)">
                                      <p:cBhvr>
                                        <p:cTn id="37" dur="3000"/>
                                        <p:tgtEl>
                                          <p:spTgt spid="7"/>
                                        </p:tgtEl>
                                      </p:cBhvr>
                                    </p:animEffect>
                                    <p:set>
                                      <p:cBhvr>
                                        <p:cTn id="38" dur="1" fill="hold">
                                          <p:stCondLst>
                                            <p:cond delay="2999"/>
                                          </p:stCondLst>
                                        </p:cTn>
                                        <p:tgtEl>
                                          <p:spTgt spid="7"/>
                                        </p:tgtEl>
                                        <p:attrNameLst>
                                          <p:attrName>style.visibility</p:attrName>
                                        </p:attrNameLst>
                                      </p:cBhvr>
                                      <p:to>
                                        <p:strVal val="hidden"/>
                                      </p:to>
                                    </p:set>
                                  </p:childTnLst>
                                </p:cTn>
                              </p:par>
                              <p:par>
                                <p:cTn id="39" presetID="3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600" decel="100000"/>
                                        <p:tgtEl>
                                          <p:spTgt spid="8"/>
                                        </p:tgtEl>
                                      </p:cBhvr>
                                    </p:animEffect>
                                    <p:anim calcmode="lin" valueType="num">
                                      <p:cBhvr>
                                        <p:cTn id="42" dur="1600" decel="100000" fill="hold"/>
                                        <p:tgtEl>
                                          <p:spTgt spid="8"/>
                                        </p:tgtEl>
                                        <p:attrNameLst>
                                          <p:attrName>style.rotation</p:attrName>
                                        </p:attrNameLst>
                                      </p:cBhvr>
                                      <p:tavLst>
                                        <p:tav tm="0">
                                          <p:val>
                                            <p:fltVal val="-90"/>
                                          </p:val>
                                        </p:tav>
                                        <p:tav tm="100000">
                                          <p:val>
                                            <p:fltVal val="0"/>
                                          </p:val>
                                        </p:tav>
                                      </p:tavLst>
                                    </p:anim>
                                    <p:anim calcmode="lin" valueType="num">
                                      <p:cBhvr>
                                        <p:cTn id="43" dur="1600" decel="100000" fill="hold"/>
                                        <p:tgtEl>
                                          <p:spTgt spid="8"/>
                                        </p:tgtEl>
                                        <p:attrNameLst>
                                          <p:attrName>ppt_x</p:attrName>
                                        </p:attrNameLst>
                                      </p:cBhvr>
                                      <p:tavLst>
                                        <p:tav tm="0">
                                          <p:val>
                                            <p:strVal val="#ppt_x+0.4"/>
                                          </p:val>
                                        </p:tav>
                                        <p:tav tm="100000">
                                          <p:val>
                                            <p:strVal val="#ppt_x-0.05"/>
                                          </p:val>
                                        </p:tav>
                                      </p:tavLst>
                                    </p:anim>
                                    <p:anim calcmode="lin" valueType="num">
                                      <p:cBhvr>
                                        <p:cTn id="44" dur="1600" decel="100000" fill="hold"/>
                                        <p:tgtEl>
                                          <p:spTgt spid="8"/>
                                        </p:tgtEl>
                                        <p:attrNameLst>
                                          <p:attrName>ppt_y</p:attrName>
                                        </p:attrNameLst>
                                      </p:cBhvr>
                                      <p:tavLst>
                                        <p:tav tm="0">
                                          <p:val>
                                            <p:strVal val="#ppt_y-0.4"/>
                                          </p:val>
                                        </p:tav>
                                        <p:tav tm="100000">
                                          <p:val>
                                            <p:strVal val="#ppt_y+0.1"/>
                                          </p:val>
                                        </p:tav>
                                      </p:tavLst>
                                    </p:anim>
                                    <p:anim calcmode="lin" valueType="num">
                                      <p:cBhvr>
                                        <p:cTn id="45" dur="400" accel="100000" fill="hold">
                                          <p:stCondLst>
                                            <p:cond delay="1600"/>
                                          </p:stCondLst>
                                        </p:cTn>
                                        <p:tgtEl>
                                          <p:spTgt spid="8"/>
                                        </p:tgtEl>
                                        <p:attrNameLst>
                                          <p:attrName>ppt_x</p:attrName>
                                        </p:attrNameLst>
                                      </p:cBhvr>
                                      <p:tavLst>
                                        <p:tav tm="0">
                                          <p:val>
                                            <p:strVal val="#ppt_x-0.05"/>
                                          </p:val>
                                        </p:tav>
                                        <p:tav tm="100000">
                                          <p:val>
                                            <p:strVal val="#ppt_x"/>
                                          </p:val>
                                        </p:tav>
                                      </p:tavLst>
                                    </p:anim>
                                    <p:anim calcmode="lin" valueType="num">
                                      <p:cBhvr>
                                        <p:cTn id="46" dur="400" accel="100000" fill="hold">
                                          <p:stCondLst>
                                            <p:cond delay="16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24"/>
            <a:ext cx="8229600" cy="1080120"/>
          </a:xfrm>
        </p:spPr>
        <p:txBody>
          <a:bodyPr>
            <a:normAutofit/>
          </a:bodyPr>
          <a:lstStyle/>
          <a:p>
            <a:r>
              <a:rPr lang="ru-RU" sz="20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ea typeface="Times New Roman"/>
              </a:rPr>
              <a:t>«Государственный мемориальный и природный</a:t>
            </a:r>
            <a:br>
              <a:rPr lang="ru-RU" sz="20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ea typeface="Times New Roman"/>
              </a:rPr>
            </a:br>
            <a:r>
              <a:rPr lang="ru-RU" sz="20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ea typeface="Times New Roman"/>
              </a:rPr>
              <a:t>музей-заповедник </a:t>
            </a:r>
            <a:r>
              <a:rPr lang="ru-RU" sz="2000"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ea typeface="Times New Roman"/>
              </a:rPr>
              <a:t>А.Н.Островского</a:t>
            </a:r>
            <a:r>
              <a:rPr lang="ru-RU" sz="20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ea typeface="Times New Roman"/>
              </a:rPr>
              <a:t> «</a:t>
            </a:r>
            <a:r>
              <a:rPr lang="ru-RU" sz="2000"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ea typeface="Times New Roman"/>
              </a:rPr>
              <a:t>Щелыково</a:t>
            </a:r>
            <a:r>
              <a:rPr lang="ru-RU" sz="20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ea typeface="Times New Roman"/>
              </a:rPr>
              <a:t>»</a:t>
            </a:r>
            <a:r>
              <a:rPr lang="ru-RU" sz="20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a:ea typeface="Times New Roman"/>
              </a:rPr>
              <a:t/>
            </a:r>
            <a:br>
              <a:rPr lang="ru-RU" sz="20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a:ea typeface="Times New Roman"/>
              </a:rPr>
            </a:br>
            <a:endParaRPr lang="ru-RU" sz="200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33425" y="5071714"/>
            <a:ext cx="2457704" cy="1761032"/>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1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22032" y="952491"/>
            <a:ext cx="1708963" cy="2288033"/>
          </a:xfrm>
          <a:prstGeom prst="rect">
            <a:avLst/>
          </a:prstGeom>
          <a:noFill/>
          <a:ln>
            <a:noFill/>
          </a:ln>
          <a:effectLst>
            <a:softEdge rad="12700"/>
          </a:effectLst>
          <a:scene3d>
            <a:camera prst="orthographicFront"/>
            <a:lightRig rig="threePt" dir="t"/>
          </a:scene3d>
          <a:sp3d>
            <a:bevelT/>
          </a:sp3d>
          <a:extLst>
            <a:ext uri="{909E8E84-426E-40DD-AFC4-6F175D3DCCD1}">
              <a14:hiddenFill xmlns:a14="http://schemas.microsoft.com/office/drawing/2010/main" xmlns="">
                <a:solidFill>
                  <a:srgbClr val="FFFFFF"/>
                </a:solidFill>
              </a14:hiddenFill>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02987" y="1412776"/>
            <a:ext cx="1902886" cy="2321401"/>
          </a:xfrm>
          <a:prstGeom prst="rect">
            <a:avLst/>
          </a:prstGeom>
          <a:noFill/>
          <a:ln w="9525">
            <a:noFill/>
            <a:miter lim="800000"/>
            <a:headEnd/>
            <a:tailEnd/>
          </a:ln>
          <a:effectLst>
            <a:glow rad="101600">
              <a:schemeClr val="accent4">
                <a:satMod val="175000"/>
                <a:alpha val="40000"/>
              </a:schemeClr>
            </a:glow>
            <a:outerShdw dist="35921" dir="2700000" algn="ctr" rotWithShape="0">
              <a:schemeClr val="bg2"/>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xmlns="">
                <a:solidFill>
                  <a:schemeClr val="accent1"/>
                </a:solidFill>
              </a14:hiddenFill>
            </a:ext>
          </a:extLst>
        </p:spPr>
      </p:pic>
      <p:pic>
        <p:nvPicPr>
          <p:cNvPr id="7" name="Picture 5" descr="карта"/>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866793" y="1109430"/>
            <a:ext cx="3024336" cy="2268252"/>
          </a:xfrm>
          <a:prstGeom prst="rect">
            <a:avLst/>
          </a:prstGeom>
          <a:noFill/>
          <a:effectLst>
            <a:glow rad="139700">
              <a:schemeClr val="accent3">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20745" y="5071714"/>
            <a:ext cx="2190542" cy="1616178"/>
          </a:xfrm>
          <a:prstGeom prst="rect">
            <a:avLst/>
          </a:prstGeom>
          <a:noFill/>
          <a:ln w="57150">
            <a:noFill/>
            <a:miter lim="800000"/>
            <a:headEnd/>
            <a:tailEnd/>
          </a:ln>
          <a:effectLst>
            <a:outerShdw dist="35921" dir="2700000" algn="ctr" rotWithShape="0">
              <a:schemeClr val="bg2"/>
            </a:outerShdw>
            <a:softEdge rad="31750"/>
          </a:effectLst>
          <a:extLst>
            <a:ext uri="{909E8E84-426E-40DD-AFC4-6F175D3DCCD1}">
              <a14:hiddenFill xmlns:a14="http://schemas.microsoft.com/office/drawing/2010/main" xmlns="">
                <a:solidFill>
                  <a:schemeClr val="accent1"/>
                </a:solidFill>
              </a14:hiddenFill>
            </a:ext>
          </a:extLst>
        </p:spPr>
      </p:pic>
      <p:pic>
        <p:nvPicPr>
          <p:cNvPr id="9"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56978" y="5011799"/>
            <a:ext cx="2519958" cy="1836293"/>
          </a:xfrm>
          <a:prstGeom prst="rect">
            <a:avLst/>
          </a:prstGeom>
          <a:noFill/>
          <a:ln w="57150">
            <a:noFill/>
            <a:miter lim="800000"/>
            <a:headEnd/>
            <a:tailEnd/>
          </a:ln>
          <a:effectLst>
            <a:outerShdw dist="35921" dir="2700000" algn="ctr" rotWithShape="0">
              <a:schemeClr val="bg2"/>
            </a:outerShdw>
            <a:softEdge rad="63500"/>
          </a:effectLst>
          <a:extLst>
            <a:ext uri="{909E8E84-426E-40DD-AFC4-6F175D3DCCD1}">
              <a14:hiddenFill xmlns:a14="http://schemas.microsoft.com/office/drawing/2010/main" xmlns="">
                <a:solidFill>
                  <a:schemeClr val="accent1"/>
                </a:solidFill>
              </a14:hiddenFill>
            </a:ext>
          </a:extLst>
        </p:spPr>
      </p:pic>
      <p:pic>
        <p:nvPicPr>
          <p:cNvPr id="10" name="Picture 5" descr="P101021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869496" y="3354919"/>
            <a:ext cx="2088232" cy="1544694"/>
          </a:xfrm>
          <a:prstGeom prst="rect">
            <a:avLst/>
          </a:prstGeom>
          <a:noFill/>
          <a:ln w="57150">
            <a:noFill/>
            <a:miter lim="800000"/>
            <a:headEnd/>
            <a:tailEnd/>
          </a:ln>
          <a:effectLst>
            <a:softEdge rad="63500"/>
          </a:effectLst>
          <a:extLst>
            <a:ext uri="{909E8E84-426E-40DD-AFC4-6F175D3DCCD1}">
              <a14:hiddenFill xmlns:a14="http://schemas.microsoft.com/office/drawing/2010/main" xmlns="">
                <a:solidFill>
                  <a:srgbClr val="FFFFFF"/>
                </a:solidFill>
              </a14:hiddenFill>
            </a:ext>
          </a:extLst>
        </p:spPr>
      </p:pic>
      <p:pic>
        <p:nvPicPr>
          <p:cNvPr id="11" name="Picture 7" descr="P1010228"/>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542731" y="3450205"/>
            <a:ext cx="2244291" cy="1683010"/>
          </a:xfrm>
          <a:prstGeom prst="rect">
            <a:avLst/>
          </a:prstGeom>
          <a:noFill/>
          <a:ln w="57150">
            <a:noFill/>
            <a:miter lim="800000"/>
            <a:headEnd/>
            <a:tailEnd/>
          </a:ln>
          <a:effectLst>
            <a:softEdge rad="63500"/>
          </a:effectLst>
          <a:extLst>
            <a:ext uri="{909E8E84-426E-40DD-AFC4-6F175D3DCCD1}">
              <a14:hiddenFill xmlns:a14="http://schemas.microsoft.com/office/drawing/2010/main" xmlns="">
                <a:solidFill>
                  <a:srgbClr val="FFFFFF"/>
                </a:solidFill>
              </a14:hiddenFill>
            </a:ext>
          </a:extLst>
        </p:spPr>
      </p:pic>
      <p:pic>
        <p:nvPicPr>
          <p:cNvPr id="2050" name="Picture 2" descr="http://gtrk-kostroma.ru/i/news/vesti1730insertshelikovo001.jpg">
            <a:extLst>
              <a:ext uri="{FF2B5EF4-FFF2-40B4-BE49-F238E27FC236}">
                <a16:creationId xmlns:a16="http://schemas.microsoft.com/office/drawing/2014/main" xmlns="" id="{0524F8C1-F88B-4017-8849-0F8E1B743498}"/>
              </a:ext>
            </a:extLst>
          </p:cNvPr>
          <p:cNvPicPr>
            <a:picLocks noGrp="1" noChangeAspect="1" noChangeArrowheads="1"/>
          </p:cNvPicPr>
          <p:nvPr>
            <p:ph idx="1"/>
          </p:nvPr>
        </p:nvPicPr>
        <p:blipFill>
          <a:blip r:embed="rId10">
            <a:extLst>
              <a:ext uri="{28A0092B-C50C-407E-A947-70E740481C1C}">
                <a14:useLocalDpi xmlns:a14="http://schemas.microsoft.com/office/drawing/2010/main" xmlns="" val="0"/>
              </a:ext>
            </a:extLst>
          </a:blip>
          <a:srcRect/>
          <a:stretch>
            <a:fillRect/>
          </a:stretch>
        </p:blipFill>
        <p:spPr bwMode="auto">
          <a:xfrm flipH="1">
            <a:off x="722032" y="3426803"/>
            <a:ext cx="2154904" cy="1616178"/>
          </a:xfrm>
          <a:prstGeom prst="rect">
            <a:avLst/>
          </a:prstGeom>
          <a:noFill/>
          <a:effectLst>
            <a:softEdge rad="3175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743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2000"/>
                            </p:stCondLst>
                            <p:childTnLst>
                              <p:par>
                                <p:cTn id="10" presetID="55"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par>
                          <p:cTn id="15" fill="hold">
                            <p:stCondLst>
                              <p:cond delay="3000"/>
                            </p:stCondLst>
                            <p:childTnLst>
                              <p:par>
                                <p:cTn id="16" presetID="55"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3000" fill="hold"/>
                                        <p:tgtEl>
                                          <p:spTgt spid="8"/>
                                        </p:tgtEl>
                                        <p:attrNameLst>
                                          <p:attrName>ppt_w</p:attrName>
                                        </p:attrNameLst>
                                      </p:cBhvr>
                                      <p:tavLst>
                                        <p:tav tm="0">
                                          <p:val>
                                            <p:strVal val="#ppt_w*0.70"/>
                                          </p:val>
                                        </p:tav>
                                        <p:tav tm="100000">
                                          <p:val>
                                            <p:strVal val="#ppt_w"/>
                                          </p:val>
                                        </p:tav>
                                      </p:tavLst>
                                    </p:anim>
                                    <p:anim calcmode="lin" valueType="num">
                                      <p:cBhvr>
                                        <p:cTn id="19" dur="3000" fill="hold"/>
                                        <p:tgtEl>
                                          <p:spTgt spid="8"/>
                                        </p:tgtEl>
                                        <p:attrNameLst>
                                          <p:attrName>ppt_h</p:attrName>
                                        </p:attrNameLst>
                                      </p:cBhvr>
                                      <p:tavLst>
                                        <p:tav tm="0">
                                          <p:val>
                                            <p:strVal val="#ppt_h"/>
                                          </p:val>
                                        </p:tav>
                                        <p:tav tm="100000">
                                          <p:val>
                                            <p:strVal val="#ppt_h"/>
                                          </p:val>
                                        </p:tav>
                                      </p:tavLst>
                                    </p:anim>
                                    <p:animEffect transition="in" filter="fade">
                                      <p:cBhvr>
                                        <p:cTn id="20" dur="3000"/>
                                        <p:tgtEl>
                                          <p:spTgt spid="8"/>
                                        </p:tgtEl>
                                      </p:cBhvr>
                                    </p:animEffect>
                                  </p:childTnLst>
                                </p:cTn>
                              </p:par>
                            </p:childTnLst>
                          </p:cTn>
                        </p:par>
                        <p:par>
                          <p:cTn id="21" fill="hold">
                            <p:stCondLst>
                              <p:cond delay="6000"/>
                            </p:stCondLst>
                            <p:childTnLst>
                              <p:par>
                                <p:cTn id="22" presetID="37" presetClass="exit" presetSubtype="0" fill="hold" nodeType="afterEffect">
                                  <p:stCondLst>
                                    <p:cond delay="0"/>
                                  </p:stCondLst>
                                  <p:childTnLst>
                                    <p:animEffect transition="out" filter="fade">
                                      <p:cBhvr>
                                        <p:cTn id="23" dur="3000"/>
                                        <p:tgtEl>
                                          <p:spTgt spid="8"/>
                                        </p:tgtEl>
                                      </p:cBhvr>
                                    </p:animEffect>
                                    <p:anim calcmode="lin" valueType="num">
                                      <p:cBhvr>
                                        <p:cTn id="24" dur="3000"/>
                                        <p:tgtEl>
                                          <p:spTgt spid="8"/>
                                        </p:tgtEl>
                                        <p:attrNameLst>
                                          <p:attrName>ppt_x</p:attrName>
                                        </p:attrNameLst>
                                      </p:cBhvr>
                                      <p:tavLst>
                                        <p:tav tm="0">
                                          <p:val>
                                            <p:strVal val="ppt_x"/>
                                          </p:val>
                                        </p:tav>
                                        <p:tav tm="100000">
                                          <p:val>
                                            <p:strVal val="ppt_x"/>
                                          </p:val>
                                        </p:tav>
                                      </p:tavLst>
                                    </p:anim>
                                    <p:anim calcmode="lin" valueType="num">
                                      <p:cBhvr>
                                        <p:cTn id="25" dur="300" decel="100000"/>
                                        <p:tgtEl>
                                          <p:spTgt spid="8"/>
                                        </p:tgtEl>
                                        <p:attrNameLst>
                                          <p:attrName>ppt_y</p:attrName>
                                        </p:attrNameLst>
                                      </p:cBhvr>
                                      <p:tavLst>
                                        <p:tav tm="0">
                                          <p:val>
                                            <p:strVal val="ppt_y"/>
                                          </p:val>
                                        </p:tav>
                                        <p:tav tm="100000">
                                          <p:val>
                                            <p:strVal val="ppt_y-.03"/>
                                          </p:val>
                                        </p:tav>
                                      </p:tavLst>
                                    </p:anim>
                                    <p:anim calcmode="lin" valueType="num">
                                      <p:cBhvr>
                                        <p:cTn id="26" dur="2700" accel="100000">
                                          <p:stCondLst>
                                            <p:cond delay="300"/>
                                          </p:stCondLst>
                                        </p:cTn>
                                        <p:tgtEl>
                                          <p:spTgt spid="8"/>
                                        </p:tgtEl>
                                        <p:attrNameLst>
                                          <p:attrName>ppt_y</p:attrName>
                                        </p:attrNameLst>
                                      </p:cBhvr>
                                      <p:tavLst>
                                        <p:tav tm="0">
                                          <p:val>
                                            <p:strVal val="ppt_y"/>
                                          </p:val>
                                        </p:tav>
                                        <p:tav tm="100000">
                                          <p:val>
                                            <p:strVal val="ppt_y+1"/>
                                          </p:val>
                                        </p:tav>
                                      </p:tavLst>
                                    </p:anim>
                                    <p:set>
                                      <p:cBhvr>
                                        <p:cTn id="27" dur="1" fill="hold">
                                          <p:stCondLst>
                                            <p:cond delay="2999"/>
                                          </p:stCondLst>
                                        </p:cTn>
                                        <p:tgtEl>
                                          <p:spTgt spid="8"/>
                                        </p:tgtEl>
                                        <p:attrNameLst>
                                          <p:attrName>style.visibility</p:attrName>
                                        </p:attrNameLst>
                                      </p:cBhvr>
                                      <p:to>
                                        <p:strVal val="hidden"/>
                                      </p:to>
                                    </p:set>
                                  </p:childTnLst>
                                </p:cTn>
                              </p:par>
                            </p:childTnLst>
                          </p:cTn>
                        </p:par>
                        <p:par>
                          <p:cTn id="28" fill="hold">
                            <p:stCondLst>
                              <p:cond delay="9000"/>
                            </p:stCondLst>
                            <p:childTnLst>
                              <p:par>
                                <p:cTn id="29" presetID="49" presetClass="entr" presetSubtype="0" decel="10000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3000" fill="hold"/>
                                        <p:tgtEl>
                                          <p:spTgt spid="9"/>
                                        </p:tgtEl>
                                        <p:attrNameLst>
                                          <p:attrName>ppt_w</p:attrName>
                                        </p:attrNameLst>
                                      </p:cBhvr>
                                      <p:tavLst>
                                        <p:tav tm="0">
                                          <p:val>
                                            <p:fltVal val="0"/>
                                          </p:val>
                                        </p:tav>
                                        <p:tav tm="100000">
                                          <p:val>
                                            <p:strVal val="#ppt_w"/>
                                          </p:val>
                                        </p:tav>
                                      </p:tavLst>
                                    </p:anim>
                                    <p:anim calcmode="lin" valueType="num">
                                      <p:cBhvr>
                                        <p:cTn id="32" dur="3000" fill="hold"/>
                                        <p:tgtEl>
                                          <p:spTgt spid="9"/>
                                        </p:tgtEl>
                                        <p:attrNameLst>
                                          <p:attrName>ppt_h</p:attrName>
                                        </p:attrNameLst>
                                      </p:cBhvr>
                                      <p:tavLst>
                                        <p:tav tm="0">
                                          <p:val>
                                            <p:fltVal val="0"/>
                                          </p:val>
                                        </p:tav>
                                        <p:tav tm="100000">
                                          <p:val>
                                            <p:strVal val="#ppt_h"/>
                                          </p:val>
                                        </p:tav>
                                      </p:tavLst>
                                    </p:anim>
                                    <p:anim calcmode="lin" valueType="num">
                                      <p:cBhvr>
                                        <p:cTn id="33" dur="3000" fill="hold"/>
                                        <p:tgtEl>
                                          <p:spTgt spid="9"/>
                                        </p:tgtEl>
                                        <p:attrNameLst>
                                          <p:attrName>style.rotation</p:attrName>
                                        </p:attrNameLst>
                                      </p:cBhvr>
                                      <p:tavLst>
                                        <p:tav tm="0">
                                          <p:val>
                                            <p:fltVal val="360"/>
                                          </p:val>
                                        </p:tav>
                                        <p:tav tm="100000">
                                          <p:val>
                                            <p:fltVal val="0"/>
                                          </p:val>
                                        </p:tav>
                                      </p:tavLst>
                                    </p:anim>
                                    <p:animEffect transition="in" filter="fade">
                                      <p:cBhvr>
                                        <p:cTn id="34" dur="3000"/>
                                        <p:tgtEl>
                                          <p:spTgt spid="9"/>
                                        </p:tgtEl>
                                      </p:cBhvr>
                                    </p:animEffect>
                                  </p:childTnLst>
                                </p:cTn>
                              </p:par>
                            </p:childTnLst>
                          </p:cTn>
                        </p:par>
                        <p:par>
                          <p:cTn id="35" fill="hold">
                            <p:stCondLst>
                              <p:cond delay="12000"/>
                            </p:stCondLst>
                            <p:childTnLst>
                              <p:par>
                                <p:cTn id="36" presetID="18" presetClass="exit" presetSubtype="12" fill="hold" nodeType="afterEffect">
                                  <p:stCondLst>
                                    <p:cond delay="0"/>
                                  </p:stCondLst>
                                  <p:childTnLst>
                                    <p:animEffect transition="out" filter="strips(downLeft)">
                                      <p:cBhvr>
                                        <p:cTn id="37" dur="3000"/>
                                        <p:tgtEl>
                                          <p:spTgt spid="9"/>
                                        </p:tgtEl>
                                      </p:cBhvr>
                                    </p:animEffect>
                                    <p:set>
                                      <p:cBhvr>
                                        <p:cTn id="38" dur="1" fill="hold">
                                          <p:stCondLst>
                                            <p:cond delay="2999"/>
                                          </p:stCondLst>
                                        </p:cTn>
                                        <p:tgtEl>
                                          <p:spTgt spid="9"/>
                                        </p:tgtEl>
                                        <p:attrNameLst>
                                          <p:attrName>style.visibility</p:attrName>
                                        </p:attrNameLst>
                                      </p:cBhvr>
                                      <p:to>
                                        <p:strVal val="hidden"/>
                                      </p:to>
                                    </p:set>
                                  </p:childTnLst>
                                </p:cTn>
                              </p:par>
                            </p:childTnLst>
                          </p:cTn>
                        </p:par>
                        <p:par>
                          <p:cTn id="39" fill="hold">
                            <p:stCondLst>
                              <p:cond delay="15000"/>
                            </p:stCondLst>
                            <p:childTnLst>
                              <p:par>
                                <p:cTn id="40" presetID="14" presetClass="entr" presetSubtype="10"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3000"/>
                                        <p:tgtEl>
                                          <p:spTgt spid="10"/>
                                        </p:tgtEl>
                                      </p:cBhvr>
                                    </p:animEffect>
                                  </p:childTnLst>
                                </p:cTn>
                              </p:par>
                            </p:childTnLst>
                          </p:cTn>
                        </p:par>
                        <p:par>
                          <p:cTn id="43" fill="hold">
                            <p:stCondLst>
                              <p:cond delay="18000"/>
                            </p:stCondLst>
                            <p:childTnLst>
                              <p:par>
                                <p:cTn id="44" presetID="55" presetClass="exit" presetSubtype="0" fill="hold" nodeType="afterEffect">
                                  <p:stCondLst>
                                    <p:cond delay="0"/>
                                  </p:stCondLst>
                                  <p:childTnLst>
                                    <p:anim calcmode="lin" valueType="num">
                                      <p:cBhvr>
                                        <p:cTn id="45" dur="3000"/>
                                        <p:tgtEl>
                                          <p:spTgt spid="10"/>
                                        </p:tgtEl>
                                        <p:attrNameLst>
                                          <p:attrName>ppt_w</p:attrName>
                                        </p:attrNameLst>
                                      </p:cBhvr>
                                      <p:tavLst>
                                        <p:tav tm="0">
                                          <p:val>
                                            <p:strVal val="ppt_w"/>
                                          </p:val>
                                        </p:tav>
                                        <p:tav tm="100000">
                                          <p:val>
                                            <p:strVal val="ppt_w*0.70"/>
                                          </p:val>
                                        </p:tav>
                                      </p:tavLst>
                                    </p:anim>
                                    <p:anim calcmode="lin" valueType="num">
                                      <p:cBhvr>
                                        <p:cTn id="46" dur="3000"/>
                                        <p:tgtEl>
                                          <p:spTgt spid="10"/>
                                        </p:tgtEl>
                                        <p:attrNameLst>
                                          <p:attrName>ppt_h</p:attrName>
                                        </p:attrNameLst>
                                      </p:cBhvr>
                                      <p:tavLst>
                                        <p:tav tm="0">
                                          <p:val>
                                            <p:strVal val="ppt_h"/>
                                          </p:val>
                                        </p:tav>
                                        <p:tav tm="100000">
                                          <p:val>
                                            <p:strVal val="ppt_h"/>
                                          </p:val>
                                        </p:tav>
                                      </p:tavLst>
                                    </p:anim>
                                    <p:animEffect transition="out" filter="fade">
                                      <p:cBhvr>
                                        <p:cTn id="47" dur="3000"/>
                                        <p:tgtEl>
                                          <p:spTgt spid="10"/>
                                        </p:tgtEl>
                                      </p:cBhvr>
                                    </p:animEffect>
                                    <p:set>
                                      <p:cBhvr>
                                        <p:cTn id="48" dur="1" fill="hold">
                                          <p:stCondLst>
                                            <p:cond delay="2999"/>
                                          </p:stCondLst>
                                        </p:cTn>
                                        <p:tgtEl>
                                          <p:spTgt spid="10"/>
                                        </p:tgtEl>
                                        <p:attrNameLst>
                                          <p:attrName>style.visibility</p:attrName>
                                        </p:attrNameLst>
                                      </p:cBhvr>
                                      <p:to>
                                        <p:strVal val="hidden"/>
                                      </p:to>
                                    </p:set>
                                  </p:childTnLst>
                                </p:cTn>
                              </p:par>
                            </p:childTnLst>
                          </p:cTn>
                        </p:par>
                        <p:par>
                          <p:cTn id="49" fill="hold">
                            <p:stCondLst>
                              <p:cond delay="21000"/>
                            </p:stCondLst>
                            <p:childTnLst>
                              <p:par>
                                <p:cTn id="50" presetID="26" presetClass="entr" presetSubtype="0" fill="hold"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870">
                                          <p:stCondLst>
                                            <p:cond delay="0"/>
                                          </p:stCondLst>
                                        </p:cTn>
                                        <p:tgtEl>
                                          <p:spTgt spid="11"/>
                                        </p:tgtEl>
                                      </p:cBhvr>
                                    </p:animEffect>
                                    <p:anim calcmode="lin" valueType="num">
                                      <p:cBhvr>
                                        <p:cTn id="53" dur="273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4" dur="99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5" dur="996" tmFilter="0, 0; 0.125,0.2665; 0.25,0.4; 0.375,0.465; 0.5,0.5;  0.625,0.535; 0.75,0.6; 0.875,0.7335; 1,1">
                                          <p:stCondLst>
                                            <p:cond delay="996"/>
                                          </p:stCondLst>
                                        </p:cTn>
                                        <p:tgtEl>
                                          <p:spTgt spid="11"/>
                                        </p:tgtEl>
                                        <p:attrNameLst>
                                          <p:attrName>ppt_y</p:attrName>
                                        </p:attrNameLst>
                                      </p:cBhvr>
                                      <p:tavLst>
                                        <p:tav tm="0" fmla="#ppt_y-sin(pi*$)/9">
                                          <p:val>
                                            <p:fltVal val="0"/>
                                          </p:val>
                                        </p:tav>
                                        <p:tav tm="100000">
                                          <p:val>
                                            <p:fltVal val="1"/>
                                          </p:val>
                                        </p:tav>
                                      </p:tavLst>
                                    </p:anim>
                                    <p:anim calcmode="lin" valueType="num">
                                      <p:cBhvr>
                                        <p:cTn id="56" dur="498" tmFilter="0, 0; 0.125,0.2665; 0.25,0.4; 0.375,0.465; 0.5,0.5;  0.625,0.535; 0.75,0.6; 0.875,0.7335; 1,1">
                                          <p:stCondLst>
                                            <p:cond delay="1986"/>
                                          </p:stCondLst>
                                        </p:cTn>
                                        <p:tgtEl>
                                          <p:spTgt spid="11"/>
                                        </p:tgtEl>
                                        <p:attrNameLst>
                                          <p:attrName>ppt_y</p:attrName>
                                        </p:attrNameLst>
                                      </p:cBhvr>
                                      <p:tavLst>
                                        <p:tav tm="0" fmla="#ppt_y-sin(pi*$)/27">
                                          <p:val>
                                            <p:fltVal val="0"/>
                                          </p:val>
                                        </p:tav>
                                        <p:tav tm="100000">
                                          <p:val>
                                            <p:fltVal val="1"/>
                                          </p:val>
                                        </p:tav>
                                      </p:tavLst>
                                    </p:anim>
                                    <p:anim calcmode="lin" valueType="num">
                                      <p:cBhvr>
                                        <p:cTn id="57" dur="246" tmFilter="0, 0; 0.125,0.2665; 0.25,0.4; 0.375,0.465; 0.5,0.5;  0.625,0.535; 0.75,0.6; 0.875,0.7335; 1,1">
                                          <p:stCondLst>
                                            <p:cond delay="2484"/>
                                          </p:stCondLst>
                                        </p:cTn>
                                        <p:tgtEl>
                                          <p:spTgt spid="11"/>
                                        </p:tgtEl>
                                        <p:attrNameLst>
                                          <p:attrName>ppt_y</p:attrName>
                                        </p:attrNameLst>
                                      </p:cBhvr>
                                      <p:tavLst>
                                        <p:tav tm="0" fmla="#ppt_y-sin(pi*$)/81">
                                          <p:val>
                                            <p:fltVal val="0"/>
                                          </p:val>
                                        </p:tav>
                                        <p:tav tm="100000">
                                          <p:val>
                                            <p:fltVal val="1"/>
                                          </p:val>
                                        </p:tav>
                                      </p:tavLst>
                                    </p:anim>
                                    <p:animScale>
                                      <p:cBhvr>
                                        <p:cTn id="58" dur="39">
                                          <p:stCondLst>
                                            <p:cond delay="975"/>
                                          </p:stCondLst>
                                        </p:cTn>
                                        <p:tgtEl>
                                          <p:spTgt spid="11"/>
                                        </p:tgtEl>
                                      </p:cBhvr>
                                      <p:to x="100000" y="60000"/>
                                    </p:animScale>
                                    <p:animScale>
                                      <p:cBhvr>
                                        <p:cTn id="59" dur="249" decel="50000">
                                          <p:stCondLst>
                                            <p:cond delay="1014"/>
                                          </p:stCondLst>
                                        </p:cTn>
                                        <p:tgtEl>
                                          <p:spTgt spid="11"/>
                                        </p:tgtEl>
                                      </p:cBhvr>
                                      <p:to x="100000" y="100000"/>
                                    </p:animScale>
                                    <p:animScale>
                                      <p:cBhvr>
                                        <p:cTn id="60" dur="39">
                                          <p:stCondLst>
                                            <p:cond delay="1968"/>
                                          </p:stCondLst>
                                        </p:cTn>
                                        <p:tgtEl>
                                          <p:spTgt spid="11"/>
                                        </p:tgtEl>
                                      </p:cBhvr>
                                      <p:to x="100000" y="80000"/>
                                    </p:animScale>
                                    <p:animScale>
                                      <p:cBhvr>
                                        <p:cTn id="61" dur="249" decel="50000">
                                          <p:stCondLst>
                                            <p:cond delay="2007"/>
                                          </p:stCondLst>
                                        </p:cTn>
                                        <p:tgtEl>
                                          <p:spTgt spid="11"/>
                                        </p:tgtEl>
                                      </p:cBhvr>
                                      <p:to x="100000" y="100000"/>
                                    </p:animScale>
                                    <p:animScale>
                                      <p:cBhvr>
                                        <p:cTn id="62" dur="39">
                                          <p:stCondLst>
                                            <p:cond delay="2463"/>
                                          </p:stCondLst>
                                        </p:cTn>
                                        <p:tgtEl>
                                          <p:spTgt spid="11"/>
                                        </p:tgtEl>
                                      </p:cBhvr>
                                      <p:to x="100000" y="90000"/>
                                    </p:animScale>
                                    <p:animScale>
                                      <p:cBhvr>
                                        <p:cTn id="63" dur="249" decel="50000">
                                          <p:stCondLst>
                                            <p:cond delay="2502"/>
                                          </p:stCondLst>
                                        </p:cTn>
                                        <p:tgtEl>
                                          <p:spTgt spid="11"/>
                                        </p:tgtEl>
                                      </p:cBhvr>
                                      <p:to x="100000" y="100000"/>
                                    </p:animScale>
                                    <p:animScale>
                                      <p:cBhvr>
                                        <p:cTn id="64" dur="39">
                                          <p:stCondLst>
                                            <p:cond delay="2712"/>
                                          </p:stCondLst>
                                        </p:cTn>
                                        <p:tgtEl>
                                          <p:spTgt spid="11"/>
                                        </p:tgtEl>
                                      </p:cBhvr>
                                      <p:to x="100000" y="95000"/>
                                    </p:animScale>
                                    <p:animScale>
                                      <p:cBhvr>
                                        <p:cTn id="65" dur="249" decel="50000">
                                          <p:stCondLst>
                                            <p:cond delay="2751"/>
                                          </p:stCondLst>
                                        </p:cTn>
                                        <p:tgtEl>
                                          <p:spTgt spid="11"/>
                                        </p:tgtEl>
                                      </p:cBhvr>
                                      <p:to x="100000" y="100000"/>
                                    </p:animScale>
                                  </p:childTnLst>
                                </p:cTn>
                              </p:par>
                            </p:childTnLst>
                          </p:cTn>
                        </p:par>
                        <p:par>
                          <p:cTn id="66" fill="hold">
                            <p:stCondLst>
                              <p:cond delay="24000"/>
                            </p:stCondLst>
                            <p:childTnLst>
                              <p:par>
                                <p:cTn id="67" presetID="18" presetClass="exit" presetSubtype="12" fill="hold" nodeType="afterEffect">
                                  <p:stCondLst>
                                    <p:cond delay="0"/>
                                  </p:stCondLst>
                                  <p:childTnLst>
                                    <p:animEffect transition="out" filter="strips(downLeft)">
                                      <p:cBhvr>
                                        <p:cTn id="68" dur="3000"/>
                                        <p:tgtEl>
                                          <p:spTgt spid="11"/>
                                        </p:tgtEl>
                                      </p:cBhvr>
                                    </p:animEffect>
                                    <p:set>
                                      <p:cBhvr>
                                        <p:cTn id="69" dur="1" fill="hold">
                                          <p:stCondLst>
                                            <p:cond delay="2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a:t> </a:t>
            </a:r>
            <a:r>
              <a:rPr lang="ru-RU" sz="2800" dirty="0">
                <a:latin typeface="Comic Sans MS" panose="030F0702030302020204" pitchFamily="66" charset="0"/>
              </a:rPr>
              <a:t>Памятник знаменитому русскому  драматургу А.Н. Островскому</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403314" y="1556792"/>
            <a:ext cx="6337371" cy="4708525"/>
          </a:xfrm>
          <a:prstGeom prst="rect">
            <a:avLst/>
          </a:prstGeom>
          <a:solidFill>
            <a:srgbClr val="92D050"/>
          </a:solidFill>
          <a:ln w="3175">
            <a:noFill/>
            <a:miter lim="800000"/>
            <a:headEnd/>
            <a:tailEnd/>
          </a:ln>
          <a:effectLst>
            <a:glow rad="139700">
              <a:schemeClr val="accent2">
                <a:satMod val="175000"/>
                <a:alpha val="40000"/>
              </a:schemeClr>
            </a:glow>
            <a:outerShdw dist="35921" dir="2700000" algn="ctr" rotWithShape="0">
              <a:schemeClr val="bg2"/>
            </a:outerShdw>
          </a:effectLst>
          <a:extLst/>
        </p:spPr>
      </p:pic>
    </p:spTree>
    <p:extLst>
      <p:ext uri="{BB962C8B-B14F-4D97-AF65-F5344CB8AC3E}">
        <p14:creationId xmlns:p14="http://schemas.microsoft.com/office/powerpoint/2010/main" xmlns="" val="828571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9133796-FAF7-484E-8C5B-C51D00676C49}"/>
              </a:ext>
            </a:extLst>
          </p:cNvPr>
          <p:cNvSpPr>
            <a:spLocks noGrp="1"/>
          </p:cNvSpPr>
          <p:nvPr>
            <p:ph type="title"/>
          </p:nvPr>
        </p:nvSpPr>
        <p:spPr/>
        <p:txBody>
          <a:bodyPr>
            <a:normAutofit fontScale="90000"/>
          </a:bodyPr>
          <a:lstStyle/>
          <a:p>
            <a:r>
              <a:rPr lang="ru-RU" sz="4000" dirty="0">
                <a:solidFill>
                  <a:schemeClr val="bg1"/>
                </a:solidFill>
              </a:rPr>
              <a:t>Список использованной литературы</a:t>
            </a:r>
            <a:br>
              <a:rPr lang="ru-RU" sz="4000" dirty="0">
                <a:solidFill>
                  <a:schemeClr val="bg1"/>
                </a:solidFill>
              </a:rPr>
            </a:br>
            <a:endParaRPr lang="ru-RU" dirty="0"/>
          </a:p>
        </p:txBody>
      </p:sp>
      <p:sp>
        <p:nvSpPr>
          <p:cNvPr id="3" name="Объект 2">
            <a:extLst>
              <a:ext uri="{FF2B5EF4-FFF2-40B4-BE49-F238E27FC236}">
                <a16:creationId xmlns:a16="http://schemas.microsoft.com/office/drawing/2014/main" xmlns="" id="{7B94D083-46AB-4C3F-B5CC-53BF82BDE776}"/>
              </a:ext>
            </a:extLst>
          </p:cNvPr>
          <p:cNvSpPr>
            <a:spLocks noGrp="1"/>
          </p:cNvSpPr>
          <p:nvPr>
            <p:ph idx="1"/>
          </p:nvPr>
        </p:nvSpPr>
        <p:spPr/>
        <p:txBody>
          <a:bodyPr>
            <a:normAutofit fontScale="25000" lnSpcReduction="20000"/>
          </a:bodyPr>
          <a:lstStyle/>
          <a:p>
            <a:r>
              <a:rPr lang="ru-RU" sz="6400" dirty="0">
                <a:solidFill>
                  <a:schemeClr val="bg1"/>
                </a:solidFill>
              </a:rPr>
              <a:t>1	Законодательные акты</a:t>
            </a:r>
          </a:p>
          <a:p>
            <a:r>
              <a:rPr lang="ru-RU" sz="6400" dirty="0">
                <a:solidFill>
                  <a:schemeClr val="bg1"/>
                </a:solidFill>
              </a:rPr>
              <a:t>1.1 	ГОСТ 28681.1-94/ГОСТ Р 50681-94. Туристско-экскурсионное обслуживание. Проектирование туристских услуг. – М.: Изд-во стандартов, 1994.</a:t>
            </a:r>
          </a:p>
          <a:p>
            <a:r>
              <a:rPr lang="ru-RU" sz="6400" dirty="0">
                <a:solidFill>
                  <a:schemeClr val="bg1"/>
                </a:solidFill>
              </a:rPr>
              <a:t>2 Книги</a:t>
            </a:r>
          </a:p>
          <a:p>
            <a:r>
              <a:rPr lang="ru-RU" sz="6400" dirty="0">
                <a:solidFill>
                  <a:schemeClr val="bg1"/>
                </a:solidFill>
              </a:rPr>
              <a:t>2.1 Емельянов Б.В. </a:t>
            </a:r>
            <a:r>
              <a:rPr lang="ru-RU" sz="6400" dirty="0" err="1">
                <a:solidFill>
                  <a:schemeClr val="bg1"/>
                </a:solidFill>
              </a:rPr>
              <a:t>Экскурсоведение</a:t>
            </a:r>
            <a:r>
              <a:rPr lang="ru-RU" sz="6400" dirty="0">
                <a:solidFill>
                  <a:schemeClr val="bg1"/>
                </a:solidFill>
              </a:rPr>
              <a:t>: Учеб. пособие.  Ч. 1—3.  М., 2007.- 216 с.</a:t>
            </a:r>
          </a:p>
          <a:p>
            <a:r>
              <a:rPr lang="ru-RU" sz="6400" dirty="0">
                <a:solidFill>
                  <a:schemeClr val="bg1"/>
                </a:solidFill>
              </a:rPr>
              <a:t>3 Интернет ресурсы</a:t>
            </a:r>
          </a:p>
          <a:p>
            <a:r>
              <a:rPr lang="ru-RU" sz="6400" dirty="0">
                <a:solidFill>
                  <a:schemeClr val="bg1"/>
                </a:solidFill>
              </a:rPr>
              <a:t>3.1 </a:t>
            </a:r>
            <a:r>
              <a:rPr lang="ru-RU" sz="6400" dirty="0" err="1">
                <a:solidFill>
                  <a:schemeClr val="bg1"/>
                </a:solidFill>
              </a:rPr>
              <a:t>Экскурсоведение</a:t>
            </a:r>
            <a:r>
              <a:rPr lang="ru-RU" sz="6400" dirty="0">
                <a:solidFill>
                  <a:schemeClr val="bg1"/>
                </a:solidFill>
              </a:rPr>
              <a:t> [ Электронный ресурс] // все о туризме. – Режим  доступа: </a:t>
            </a:r>
            <a:r>
              <a:rPr lang="ru-RU" sz="6400" u="sng" dirty="0">
                <a:solidFill>
                  <a:schemeClr val="bg1"/>
                </a:solidFill>
                <a:hlinkClick r:id="rId2">
                  <a:extLst>
                    <a:ext uri="{A12FA001-AC4F-418D-AE19-62706E023703}">
                      <ahyp:hlinkClr xmlns:ahyp="http://schemas.microsoft.com/office/drawing/2018/hyperlinkcolor" xmlns="" val="tx"/>
                    </a:ext>
                  </a:extLst>
                </a:hlinkClick>
              </a:rPr>
              <a:t>http://tourlib.net/books_tourism/ekskurs12.htm</a:t>
            </a:r>
            <a:r>
              <a:rPr lang="ru-RU" sz="6400" dirty="0">
                <a:solidFill>
                  <a:schemeClr val="bg1"/>
                </a:solidFill>
              </a:rPr>
              <a:t>. - Дата обращения:  01.12.2019.</a:t>
            </a:r>
          </a:p>
          <a:p>
            <a:r>
              <a:rPr lang="ru-RU" sz="6400" dirty="0">
                <a:solidFill>
                  <a:schemeClr val="bg1"/>
                </a:solidFill>
              </a:rPr>
              <a:t>3.2 Методика проведения загородной экскурсии [ Электронный ресурс] //</a:t>
            </a:r>
            <a:r>
              <a:rPr lang="ru-RU" sz="6400" dirty="0" err="1">
                <a:solidFill>
                  <a:schemeClr val="bg1"/>
                </a:solidFill>
              </a:rPr>
              <a:t>Йошкар</a:t>
            </a:r>
            <a:r>
              <a:rPr lang="ru-RU" sz="6400" dirty="0">
                <a:solidFill>
                  <a:schemeClr val="bg1"/>
                </a:solidFill>
              </a:rPr>
              <a:t> - Ола. – Режим  доступа: </a:t>
            </a:r>
            <a:r>
              <a:rPr lang="ru-RU" sz="6400" u="sng" dirty="0">
                <a:solidFill>
                  <a:schemeClr val="bg1"/>
                </a:solidFill>
                <a:hlinkClick r:id="rId3">
                  <a:extLst>
                    <a:ext uri="{A12FA001-AC4F-418D-AE19-62706E023703}">
                      <ahyp:hlinkClr xmlns:ahyp="http://schemas.microsoft.com/office/drawing/2018/hyperlinkcolor" xmlns="" val="tx"/>
                    </a:ext>
                  </a:extLst>
                </a:hlinkClick>
              </a:rPr>
              <a:t>http://in12.ru/blog/?p=193</a:t>
            </a:r>
            <a:r>
              <a:rPr lang="ru-RU" sz="6400" dirty="0">
                <a:solidFill>
                  <a:schemeClr val="bg1"/>
                </a:solidFill>
              </a:rPr>
              <a:t>.   - Дата обращения:  01.12.2019.</a:t>
            </a:r>
          </a:p>
          <a:p>
            <a:r>
              <a:rPr lang="ru-RU" sz="6400" dirty="0">
                <a:solidFill>
                  <a:schemeClr val="bg1"/>
                </a:solidFill>
              </a:rPr>
              <a:t>3.3 Методика и техника проведения экскурсий [Электронный ресурс] // </a:t>
            </a:r>
            <a:r>
              <a:rPr lang="ru-RU" sz="6400" dirty="0" err="1">
                <a:solidFill>
                  <a:schemeClr val="bg1"/>
                </a:solidFill>
              </a:rPr>
              <a:t>Экскурсоведение</a:t>
            </a:r>
            <a:r>
              <a:rPr lang="ru-RU" sz="6400" dirty="0">
                <a:solidFill>
                  <a:schemeClr val="bg1"/>
                </a:solidFill>
              </a:rPr>
              <a:t> . – Режим  доступа: </a:t>
            </a:r>
            <a:r>
              <a:rPr lang="ru-RU" sz="6400" u="sng" dirty="0">
                <a:solidFill>
                  <a:schemeClr val="bg1"/>
                </a:solidFill>
                <a:hlinkClick r:id="rId4">
                  <a:extLst>
                    <a:ext uri="{A12FA001-AC4F-418D-AE19-62706E023703}">
                      <ahyp:hlinkClr xmlns:ahyp="http://schemas.microsoft.com/office/drawing/2018/hyperlinkcolor" xmlns="" val="tx"/>
                    </a:ext>
                  </a:extLst>
                </a:hlinkClick>
              </a:rPr>
              <a:t>http://ekskursoved.blogspot.ru/2013/06/blog-post.html</a:t>
            </a:r>
            <a:r>
              <a:rPr lang="ru-RU" sz="6400" dirty="0">
                <a:solidFill>
                  <a:schemeClr val="bg1"/>
                </a:solidFill>
              </a:rPr>
              <a:t>. - Дата обращения:  01.12.2019.</a:t>
            </a:r>
          </a:p>
          <a:p>
            <a:r>
              <a:rPr lang="ru-RU" sz="6400" dirty="0">
                <a:solidFill>
                  <a:schemeClr val="bg1"/>
                </a:solidFill>
              </a:rPr>
              <a:t>3.4 Виды экскурсий. Технология подготовки и организации экскурсий [Электронный ресурс] // </a:t>
            </a:r>
            <a:r>
              <a:rPr lang="en-US" sz="6400" dirty="0">
                <a:solidFill>
                  <a:schemeClr val="bg1"/>
                </a:solidFill>
              </a:rPr>
              <a:t>lib</a:t>
            </a:r>
            <a:r>
              <a:rPr lang="ru-RU" sz="6400" dirty="0">
                <a:solidFill>
                  <a:schemeClr val="bg1"/>
                </a:solidFill>
              </a:rPr>
              <a:t>.</a:t>
            </a:r>
            <a:r>
              <a:rPr lang="en-US" sz="6400" dirty="0">
                <a:solidFill>
                  <a:schemeClr val="bg1"/>
                </a:solidFill>
              </a:rPr>
              <a:t>sale</a:t>
            </a:r>
            <a:r>
              <a:rPr lang="ru-RU" sz="6400" dirty="0">
                <a:solidFill>
                  <a:schemeClr val="bg1"/>
                </a:solidFill>
              </a:rPr>
              <a:t>. – Режим  доступа: </a:t>
            </a:r>
            <a:r>
              <a:rPr lang="ru-RU" sz="6400" u="sng" dirty="0">
                <a:solidFill>
                  <a:schemeClr val="bg1"/>
                </a:solidFill>
                <a:hlinkClick r:id="rId5">
                  <a:extLst>
                    <a:ext uri="{A12FA001-AC4F-418D-AE19-62706E023703}">
                      <ahyp:hlinkClr xmlns:ahyp="http://schemas.microsoft.com/office/drawing/2018/hyperlinkcolor" xmlns="" val="tx"/>
                    </a:ext>
                  </a:extLst>
                </a:hlinkClick>
              </a:rPr>
              <a:t>http://lib.sale/turizm-organizatsiya/vidyi-ekskursiy-tehnologiya-podgotovki-28278.html</a:t>
            </a:r>
            <a:r>
              <a:rPr lang="ru-RU" sz="6400" dirty="0">
                <a:solidFill>
                  <a:schemeClr val="bg1"/>
                </a:solidFill>
              </a:rPr>
              <a:t>. - Дата обращения:  01.12.2019.</a:t>
            </a:r>
          </a:p>
          <a:p>
            <a:r>
              <a:rPr lang="ru-RU" sz="6400" dirty="0">
                <a:solidFill>
                  <a:schemeClr val="bg1"/>
                </a:solidFill>
              </a:rPr>
              <a:t>3.5 Поселок </a:t>
            </a:r>
            <a:r>
              <a:rPr lang="ru-RU" sz="6400" dirty="0" err="1">
                <a:solidFill>
                  <a:schemeClr val="bg1"/>
                </a:solidFill>
              </a:rPr>
              <a:t>Кирово</a:t>
            </a:r>
            <a:r>
              <a:rPr lang="ru-RU" sz="6400" dirty="0">
                <a:solidFill>
                  <a:schemeClr val="bg1"/>
                </a:solidFill>
              </a:rPr>
              <a:t> [Электронный ресурс] // Заповедная Россия. – Режим  доступа:    - Дата обращения:  10.12.2019.</a:t>
            </a:r>
          </a:p>
          <a:p>
            <a:endParaRPr lang="ru-RU" dirty="0"/>
          </a:p>
        </p:txBody>
      </p:sp>
    </p:spTree>
    <p:extLst>
      <p:ext uri="{BB962C8B-B14F-4D97-AF65-F5344CB8AC3E}">
        <p14:creationId xmlns:p14="http://schemas.microsoft.com/office/powerpoint/2010/main" xmlns="" val="2170592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2033BF07-76E0-4651-AF07-3770E390CD73}"/>
              </a:ext>
            </a:extLst>
          </p:cNvPr>
          <p:cNvSpPr>
            <a:spLocks noGrp="1"/>
          </p:cNvSpPr>
          <p:nvPr>
            <p:ph idx="1"/>
          </p:nvPr>
        </p:nvSpPr>
        <p:spPr>
          <a:xfrm>
            <a:off x="457200" y="260648"/>
            <a:ext cx="8229600" cy="6048712"/>
          </a:xfrm>
        </p:spPr>
        <p:txBody>
          <a:bodyPr>
            <a:normAutofit fontScale="47500" lnSpcReduction="20000"/>
          </a:bodyPr>
          <a:lstStyle/>
          <a:p>
            <a:r>
              <a:rPr lang="ru-RU" sz="2900" dirty="0">
                <a:solidFill>
                  <a:schemeClr val="bg1"/>
                </a:solidFill>
              </a:rPr>
              <a:t>3.6 Усадьба </a:t>
            </a:r>
            <a:r>
              <a:rPr lang="ru-RU" sz="2900" dirty="0" err="1">
                <a:solidFill>
                  <a:schemeClr val="bg1"/>
                </a:solidFill>
              </a:rPr>
              <a:t>Кониловых</a:t>
            </a:r>
            <a:r>
              <a:rPr lang="ru-RU" sz="2900" dirty="0">
                <a:solidFill>
                  <a:schemeClr val="bg1"/>
                </a:solidFill>
              </a:rPr>
              <a:t> [Электронный ресурс] // Государственный институт </a:t>
            </a:r>
            <a:r>
              <a:rPr lang="ru-RU" sz="2900" dirty="0" err="1">
                <a:solidFill>
                  <a:schemeClr val="bg1"/>
                </a:solidFill>
              </a:rPr>
              <a:t>искуствознания</a:t>
            </a:r>
            <a:r>
              <a:rPr lang="ru-RU" sz="2900" dirty="0">
                <a:solidFill>
                  <a:schemeClr val="bg1"/>
                </a:solidFill>
              </a:rPr>
              <a:t> – Режим  доступа: </a:t>
            </a:r>
            <a:r>
              <a:rPr lang="ru-RU" sz="2900" u="sng" dirty="0">
                <a:solidFill>
                  <a:schemeClr val="bg1"/>
                </a:solidFill>
                <a:hlinkClick r:id="rId2">
                  <a:extLst>
                    <a:ext uri="{A12FA001-AC4F-418D-AE19-62706E023703}">
                      <ahyp:hlinkClr xmlns:ahyp="http://schemas.microsoft.com/office/drawing/2018/hyperlinkcolor" xmlns="" val="tx"/>
                    </a:ext>
                  </a:extLst>
                </a:hlinkClick>
              </a:rPr>
              <a:t>http://lib.sale/turizm-organizatsiya/vidyi-ekskursiy-tehnologiya-podgotovki-28278.html</a:t>
            </a:r>
            <a:r>
              <a:rPr lang="ru-RU" sz="2900" dirty="0">
                <a:solidFill>
                  <a:schemeClr val="bg1"/>
                </a:solidFill>
              </a:rPr>
              <a:t>. - Дата обращения:  10.12.2019.</a:t>
            </a:r>
          </a:p>
          <a:p>
            <a:r>
              <a:rPr lang="ru-RU" sz="2900" dirty="0">
                <a:solidFill>
                  <a:schemeClr val="bg1"/>
                </a:solidFill>
              </a:rPr>
              <a:t>3.7 Поляков Александр Васильевич (1801 - 1835) [Электронный ресурс] //Русская живопись – Режим  доступа: </a:t>
            </a:r>
            <a:r>
              <a:rPr lang="ru-RU" sz="2900" u="sng" dirty="0">
                <a:solidFill>
                  <a:schemeClr val="bg1"/>
                </a:solidFill>
                <a:hlinkClick r:id="rId3">
                  <a:extLst>
                    <a:ext uri="{A12FA001-AC4F-418D-AE19-62706E023703}">
                      <ahyp:hlinkClr xmlns:ahyp="http://schemas.microsoft.com/office/drawing/2018/hyperlinkcolor" xmlns="" val="tx"/>
                    </a:ext>
                  </a:extLst>
                </a:hlinkClick>
              </a:rPr>
              <a:t>http://www.artsait.ru/art/p/polykov/main.htm</a:t>
            </a:r>
            <a:r>
              <a:rPr lang="ru-RU" sz="2900" dirty="0">
                <a:solidFill>
                  <a:schemeClr val="bg1"/>
                </a:solidFill>
              </a:rPr>
              <a:t>.  - Дата обращения:  10.12.2019.</a:t>
            </a:r>
          </a:p>
          <a:p>
            <a:r>
              <a:rPr lang="ru-RU" sz="2900" dirty="0">
                <a:solidFill>
                  <a:schemeClr val="bg1"/>
                </a:solidFill>
              </a:rPr>
              <a:t>3.8 Корнилов Петр Яковлевич(1801 - 1835) [Электронный ресурс] //РУНИВЕРС  – Режим  доступа: </a:t>
            </a:r>
            <a:r>
              <a:rPr lang="ru-RU" sz="2900" u="sng" dirty="0">
                <a:solidFill>
                  <a:schemeClr val="bg1"/>
                </a:solidFill>
                <a:hlinkClick r:id="rId4">
                  <a:extLst>
                    <a:ext uri="{A12FA001-AC4F-418D-AE19-62706E023703}">
                      <ahyp:hlinkClr xmlns:ahyp="http://schemas.microsoft.com/office/drawing/2018/hyperlinkcolor" xmlns="" val="tx"/>
                    </a:ext>
                  </a:extLst>
                </a:hlinkClick>
              </a:rPr>
              <a:t>http://www.runivers.ru/doc/patriotic_war/participants/detail.php?ID=436158</a:t>
            </a:r>
            <a:r>
              <a:rPr lang="ru-RU" sz="2900" dirty="0">
                <a:solidFill>
                  <a:schemeClr val="bg1"/>
                </a:solidFill>
              </a:rPr>
              <a:t>.   - Дата обращения:  10.12.2019.</a:t>
            </a:r>
          </a:p>
          <a:p>
            <a:r>
              <a:rPr lang="ru-RU" sz="2900" dirty="0">
                <a:solidFill>
                  <a:schemeClr val="bg1"/>
                </a:solidFill>
              </a:rPr>
              <a:t>3.9 Усадьба </a:t>
            </a:r>
            <a:r>
              <a:rPr lang="ru-RU" sz="2900" dirty="0" err="1">
                <a:solidFill>
                  <a:schemeClr val="bg1"/>
                </a:solidFill>
              </a:rPr>
              <a:t>Зиновьево</a:t>
            </a:r>
            <a:r>
              <a:rPr lang="ru-RU" sz="2900" dirty="0">
                <a:solidFill>
                  <a:schemeClr val="bg1"/>
                </a:solidFill>
              </a:rPr>
              <a:t> [Электронный ресурс] //Система культурных координат   – Режим  доступа: </a:t>
            </a:r>
            <a:r>
              <a:rPr lang="ru-RU" sz="2900" u="sng" dirty="0">
                <a:solidFill>
                  <a:schemeClr val="bg1"/>
                </a:solidFill>
                <a:hlinkClick r:id="rId5">
                  <a:extLst>
                    <a:ext uri="{A12FA001-AC4F-418D-AE19-62706E023703}">
                      <ahyp:hlinkClr xmlns:ahyp="http://schemas.microsoft.com/office/drawing/2018/hyperlinkcolor" xmlns="" val="tx"/>
                    </a:ext>
                  </a:extLst>
                </a:hlinkClick>
              </a:rPr>
              <a:t>https://culttourism.ru/kostromskaya/kostroma/usadba_zinovevo.html</a:t>
            </a:r>
            <a:r>
              <a:rPr lang="ru-RU" sz="2900" dirty="0">
                <a:solidFill>
                  <a:schemeClr val="bg1"/>
                </a:solidFill>
              </a:rPr>
              <a:t>. - Дата обращения:  10.12.2019.</a:t>
            </a:r>
          </a:p>
          <a:p>
            <a:r>
              <a:rPr lang="ru-RU" sz="2900" dirty="0">
                <a:solidFill>
                  <a:schemeClr val="bg1"/>
                </a:solidFill>
              </a:rPr>
              <a:t>3.10 История усадьбы </a:t>
            </a:r>
            <a:r>
              <a:rPr lang="ru-RU" sz="2900" dirty="0" err="1">
                <a:solidFill>
                  <a:schemeClr val="bg1"/>
                </a:solidFill>
              </a:rPr>
              <a:t>Следово</a:t>
            </a:r>
            <a:r>
              <a:rPr lang="ru-RU" sz="2900" dirty="0">
                <a:solidFill>
                  <a:schemeClr val="bg1"/>
                </a:solidFill>
              </a:rPr>
              <a:t> [Электронный ресурс] //</a:t>
            </a:r>
            <a:r>
              <a:rPr lang="ru-RU" sz="2900" dirty="0" err="1">
                <a:solidFill>
                  <a:schemeClr val="bg1"/>
                </a:solidFill>
              </a:rPr>
              <a:t>Следово</a:t>
            </a:r>
            <a:r>
              <a:rPr lang="ru-RU" sz="2900" dirty="0">
                <a:solidFill>
                  <a:schemeClr val="bg1"/>
                </a:solidFill>
              </a:rPr>
              <a:t> дворянская усадьба  – Режим  доступа: </a:t>
            </a:r>
            <a:r>
              <a:rPr lang="ru-RU" sz="2900" u="sng" dirty="0">
                <a:solidFill>
                  <a:schemeClr val="bg1"/>
                </a:solidFill>
                <a:hlinkClick r:id="rId6">
                  <a:extLst>
                    <a:ext uri="{A12FA001-AC4F-418D-AE19-62706E023703}">
                      <ahyp:hlinkClr xmlns:ahyp="http://schemas.microsoft.com/office/drawing/2018/hyperlinkcolor" xmlns="" val="tx"/>
                    </a:ext>
                  </a:extLst>
                </a:hlinkClick>
              </a:rPr>
              <a:t>http://usadba-sledovo.ru/index.php/istoriya-sledovo.html</a:t>
            </a:r>
            <a:r>
              <a:rPr lang="ru-RU" sz="2900" dirty="0">
                <a:solidFill>
                  <a:schemeClr val="bg1"/>
                </a:solidFill>
              </a:rPr>
              <a:t>. - Дата обращения:  10.12.2019.</a:t>
            </a:r>
          </a:p>
          <a:p>
            <a:r>
              <a:rPr lang="ru-RU" sz="2900" dirty="0">
                <a:solidFill>
                  <a:schemeClr val="bg1"/>
                </a:solidFill>
              </a:rPr>
              <a:t>3.11 Сборы в путь в Щелыково [Электронный ресурс] // Ревякин А.И.: А.Н. Островский в Щелыкове.– Режим  доступа: </a:t>
            </a:r>
            <a:r>
              <a:rPr lang="ru-RU" sz="2900" u="sng" dirty="0">
                <a:solidFill>
                  <a:schemeClr val="bg1"/>
                </a:solidFill>
                <a:hlinkClick r:id="rId7">
                  <a:extLst>
                    <a:ext uri="{A12FA001-AC4F-418D-AE19-62706E023703}">
                      <ahyp:hlinkClr xmlns:ahyp="http://schemas.microsoft.com/office/drawing/2018/hyperlinkcolor" xmlns="" val="tx"/>
                    </a:ext>
                  </a:extLst>
                </a:hlinkClick>
              </a:rPr>
              <a:t>http://ostrovskiy.lit-info.ru/ostrovskiy/biografiya/revyakin-ostrovskij-v-schelykove/sbory-i-put-v-schelykovo.htm</a:t>
            </a:r>
            <a:r>
              <a:rPr lang="ru-RU" sz="2900" dirty="0">
                <a:solidFill>
                  <a:schemeClr val="bg1"/>
                </a:solidFill>
              </a:rPr>
              <a:t>. - Дата обращения:  10.12.2019.</a:t>
            </a:r>
          </a:p>
          <a:p>
            <a:r>
              <a:rPr lang="ru-RU" sz="2900" dirty="0">
                <a:solidFill>
                  <a:schemeClr val="bg1"/>
                </a:solidFill>
              </a:rPr>
              <a:t>3.12 Костромская область. Место силы Ярилина долина [Электронный ресурс] //</a:t>
            </a:r>
            <a:r>
              <a:rPr lang="ru-RU" sz="2900" dirty="0" err="1">
                <a:solidFill>
                  <a:schemeClr val="bg1"/>
                </a:solidFill>
              </a:rPr>
              <a:t>Проза.ру</a:t>
            </a:r>
            <a:r>
              <a:rPr lang="ru-RU" sz="2900" dirty="0">
                <a:solidFill>
                  <a:schemeClr val="bg1"/>
                </a:solidFill>
              </a:rPr>
              <a:t> .– Режим  доступа: </a:t>
            </a:r>
            <a:r>
              <a:rPr lang="ru-RU" sz="2900" u="sng" dirty="0">
                <a:solidFill>
                  <a:schemeClr val="bg1"/>
                </a:solidFill>
                <a:hlinkClick r:id="rId8">
                  <a:extLst>
                    <a:ext uri="{A12FA001-AC4F-418D-AE19-62706E023703}">
                      <ahyp:hlinkClr xmlns:ahyp="http://schemas.microsoft.com/office/drawing/2018/hyperlinkcolor" xmlns="" val="tx"/>
                    </a:ext>
                  </a:extLst>
                </a:hlinkClick>
              </a:rPr>
              <a:t>http://proza.ru/2015/04/08/1307</a:t>
            </a:r>
            <a:r>
              <a:rPr lang="ru-RU" sz="2900" dirty="0">
                <a:solidFill>
                  <a:schemeClr val="bg1"/>
                </a:solidFill>
              </a:rPr>
              <a:t>.  - Дата обращения:  11.12.2019.</a:t>
            </a:r>
          </a:p>
          <a:p>
            <a:r>
              <a:rPr lang="ru-RU" sz="2900" dirty="0">
                <a:solidFill>
                  <a:schemeClr val="bg1"/>
                </a:solidFill>
              </a:rPr>
              <a:t>3.13 Кострома – царство Снегурочки  [Электронный ресурс] //Созвездие .– Режим  доступа: </a:t>
            </a:r>
            <a:r>
              <a:rPr lang="ru-RU" sz="2900" u="sng" dirty="0">
                <a:solidFill>
                  <a:schemeClr val="bg1"/>
                </a:solidFill>
                <a:hlinkClick r:id="rId9">
                  <a:extLst>
                    <a:ext uri="{A12FA001-AC4F-418D-AE19-62706E023703}">
                      <ahyp:hlinkClr xmlns:ahyp="http://schemas.microsoft.com/office/drawing/2018/hyperlinkcolor" xmlns="" val="tx"/>
                    </a:ext>
                  </a:extLst>
                </a:hlinkClick>
              </a:rPr>
              <a:t>http://sozvezdie-tour.ru/article/kostroma_-_carstvo_snegurochki</a:t>
            </a:r>
            <a:r>
              <a:rPr lang="ru-RU" sz="2900" dirty="0">
                <a:solidFill>
                  <a:schemeClr val="bg1"/>
                </a:solidFill>
              </a:rPr>
              <a:t>.  - Дата обращения:  11.12.2019.</a:t>
            </a:r>
          </a:p>
          <a:p>
            <a:r>
              <a:rPr lang="ru-RU" sz="2900" dirty="0">
                <a:solidFill>
                  <a:schemeClr val="bg1"/>
                </a:solidFill>
              </a:rPr>
              <a:t>3.14 Снегурочка  [Электронный ресурс] //</a:t>
            </a:r>
            <a:r>
              <a:rPr lang="ru-RU" sz="2900" dirty="0" err="1">
                <a:solidFill>
                  <a:schemeClr val="bg1"/>
                </a:solidFill>
              </a:rPr>
              <a:t>Брефли</a:t>
            </a:r>
            <a:r>
              <a:rPr lang="ru-RU" sz="2900" dirty="0">
                <a:solidFill>
                  <a:schemeClr val="bg1"/>
                </a:solidFill>
              </a:rPr>
              <a:t> .– Режим  доступа: </a:t>
            </a:r>
            <a:r>
              <a:rPr lang="ru-RU" sz="2900" u="sng" dirty="0">
                <a:solidFill>
                  <a:schemeClr val="bg1"/>
                </a:solidFill>
                <a:hlinkClick r:id="rId10">
                  <a:extLst>
                    <a:ext uri="{A12FA001-AC4F-418D-AE19-62706E023703}">
                      <ahyp:hlinkClr xmlns:ahyp="http://schemas.microsoft.com/office/drawing/2018/hyperlinkcolor" xmlns="" val="tx"/>
                    </a:ext>
                  </a:extLst>
                </a:hlinkClick>
              </a:rPr>
              <a:t>https://briefly.ru/ostrovskij/snegurochka/</a:t>
            </a:r>
            <a:r>
              <a:rPr lang="ru-RU" sz="2900" dirty="0">
                <a:solidFill>
                  <a:schemeClr val="bg1"/>
                </a:solidFill>
              </a:rPr>
              <a:t>. - Дата обращения:  12.12.2019.</a:t>
            </a:r>
          </a:p>
          <a:p>
            <a:r>
              <a:rPr lang="ru-RU" sz="2900" dirty="0">
                <a:solidFill>
                  <a:schemeClr val="bg1"/>
                </a:solidFill>
              </a:rPr>
              <a:t> </a:t>
            </a:r>
          </a:p>
          <a:p>
            <a:endParaRPr lang="ru-RU" dirty="0"/>
          </a:p>
        </p:txBody>
      </p:sp>
    </p:spTree>
    <p:extLst>
      <p:ext uri="{BB962C8B-B14F-4D97-AF65-F5344CB8AC3E}">
        <p14:creationId xmlns:p14="http://schemas.microsoft.com/office/powerpoint/2010/main" xmlns="" val="806325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xmlns="" id="{4EDD379C-BC11-4F86-8B5F-00C7E20D0712}"/>
              </a:ext>
            </a:extLst>
          </p:cNvPr>
          <p:cNvSpPr>
            <a:spLocks noGrp="1"/>
          </p:cNvSpPr>
          <p:nvPr>
            <p:ph idx="1"/>
          </p:nvPr>
        </p:nvSpPr>
        <p:spPr>
          <a:xfrm>
            <a:off x="457200" y="332656"/>
            <a:ext cx="8229600" cy="5976704"/>
          </a:xfrm>
        </p:spPr>
        <p:txBody>
          <a:bodyPr>
            <a:normAutofit fontScale="92500" lnSpcReduction="20000"/>
          </a:bodyPr>
          <a:lstStyle/>
          <a:p>
            <a:r>
              <a:rPr lang="ru-RU" dirty="0">
                <a:solidFill>
                  <a:schemeClr val="accent1"/>
                </a:solidFill>
                <a:latin typeface="Comic Sans MS" panose="030F0702030302020204" pitchFamily="66" charset="0"/>
              </a:rPr>
              <a:t>Целью данной экскурсии является знакомство  с  некоторыми усадьбами Костромской земли, их историей и биографией тех людей, которые в ней когда-либо проживали и были известными деятелями своего времени. Также, расширение знаний об истории Костромской области. За время экскурсии туристы знакомятся с дворянским бытом и жизнь обитателей усадьбы </a:t>
            </a:r>
          </a:p>
          <a:p>
            <a:r>
              <a:rPr lang="ru-RU" dirty="0">
                <a:solidFill>
                  <a:schemeClr val="accent1"/>
                </a:solidFill>
                <a:latin typeface="Comic Sans MS" panose="030F0702030302020204" pitchFamily="66" charset="0"/>
              </a:rPr>
              <a:t>Созданная нами экскурсия «Дворянские усадьбы костромского края» сможет разнообразить и пополнить рынок туристских услуг так, как до настоящего времени экскурсии по разработанному нами маршруту не существовало. </a:t>
            </a:r>
          </a:p>
          <a:p>
            <a:r>
              <a:rPr lang="ru-RU" dirty="0">
                <a:solidFill>
                  <a:schemeClr val="accent1"/>
                </a:solidFill>
                <a:latin typeface="Comic Sans MS" panose="030F0702030302020204" pitchFamily="66" charset="0"/>
              </a:rPr>
              <a:t>Экскурсия предназначена для круглогодичного проведения  </a:t>
            </a:r>
          </a:p>
        </p:txBody>
      </p:sp>
    </p:spTree>
    <p:extLst>
      <p:ext uri="{BB962C8B-B14F-4D97-AF65-F5344CB8AC3E}">
        <p14:creationId xmlns:p14="http://schemas.microsoft.com/office/powerpoint/2010/main" xmlns="" val="2276766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11562" y="-16527"/>
            <a:ext cx="8540215" cy="7407405"/>
          </a:xfrm>
          <a:prstGeom prst="rect">
            <a:avLst/>
          </a:prstGeom>
          <a:solidFill>
            <a:schemeClr val="tx1">
              <a:lumMod val="65000"/>
            </a:schemeClr>
          </a:solidFill>
          <a:ln>
            <a:noFill/>
          </a:ln>
          <a:effectLst/>
          <a:extLst/>
        </p:spPr>
      </p:pic>
      <p:pic>
        <p:nvPicPr>
          <p:cNvPr id="7" name="Рисунок 6">
            <a:extLst>
              <a:ext uri="{FF2B5EF4-FFF2-40B4-BE49-F238E27FC236}">
                <a16:creationId xmlns:a16="http://schemas.microsoft.com/office/drawing/2014/main" xmlns="" id="{078126E8-2F95-49AF-A456-6F0BC68029EB}"/>
              </a:ext>
            </a:extLst>
          </p:cNvPr>
          <p:cNvPicPr>
            <a:picLocks noChangeAspect="1"/>
          </p:cNvPicPr>
          <p:nvPr/>
        </p:nvPicPr>
        <p:blipFill>
          <a:blip r:embed="rId3" cstate="print">
            <a:extLst>
              <a:ext uri="{28A0092B-C50C-407E-A947-70E740481C1C}">
                <a14:useLocalDpi xmlns:a14="http://schemas.microsoft.com/office/drawing/2010/main" xmlns="" val="0"/>
              </a:ext>
              <a:ext uri="{837473B0-CC2E-450A-ABE3-18F120FF3D39}">
                <a1611:picAttrSrcUrl xmlns:a1611="http://schemas.microsoft.com/office/drawing/2016/11/main" xmlns="" r:id="rId4"/>
              </a:ext>
            </a:extLst>
          </a:blip>
          <a:stretch>
            <a:fillRect/>
          </a:stretch>
        </p:blipFill>
        <p:spPr>
          <a:xfrm>
            <a:off x="111562" y="3861048"/>
            <a:ext cx="5386471" cy="3590981"/>
          </a:xfrm>
          <a:prstGeom prst="rect">
            <a:avLst/>
          </a:prstGeom>
          <a:effectLst>
            <a:glow rad="139700">
              <a:schemeClr val="accent1">
                <a:satMod val="175000"/>
                <a:alpha val="40000"/>
              </a:schemeClr>
            </a:glow>
            <a:softEdge rad="63500"/>
          </a:effectLst>
        </p:spPr>
      </p:pic>
    </p:spTree>
    <p:extLst>
      <p:ext uri="{BB962C8B-B14F-4D97-AF65-F5344CB8AC3E}">
        <p14:creationId xmlns:p14="http://schemas.microsoft.com/office/powerpoint/2010/main" xmlns="" val="4063585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04664"/>
            <a:ext cx="7344816" cy="576064"/>
          </a:xfrm>
        </p:spPr>
        <p:txBody>
          <a:bodyPr>
            <a:normAutofit fontScale="90000"/>
          </a:bodyPr>
          <a:lstStyle/>
          <a:p>
            <a:r>
              <a:rPr lang="ru-RU" sz="2800" dirty="0">
                <a:latin typeface="Comic Sans MS" panose="030F0702030302020204" pitchFamily="66" charset="0"/>
              </a:rPr>
              <a:t>Экскурсия «Дворянские усадьбы Костромского края»</a:t>
            </a:r>
          </a:p>
        </p:txBody>
      </p:sp>
      <p:graphicFrame>
        <p:nvGraphicFramePr>
          <p:cNvPr id="3" name="Таблица 2"/>
          <p:cNvGraphicFramePr>
            <a:graphicFrameLocks noGrp="1"/>
          </p:cNvGraphicFramePr>
          <p:nvPr>
            <p:extLst>
              <p:ext uri="{D42A27DB-BD31-4B8C-83A1-F6EECF244321}">
                <p14:modId xmlns:p14="http://schemas.microsoft.com/office/powerpoint/2010/main" xmlns="" val="537032960"/>
              </p:ext>
            </p:extLst>
          </p:nvPr>
        </p:nvGraphicFramePr>
        <p:xfrm>
          <a:off x="1" y="1052736"/>
          <a:ext cx="9108504" cy="5994830"/>
        </p:xfrm>
        <a:graphic>
          <a:graphicData uri="http://schemas.openxmlformats.org/drawingml/2006/table">
            <a:tbl>
              <a:tblPr firstRow="1" firstCol="1" bandRow="1"/>
              <a:tblGrid>
                <a:gridCol w="2489165">
                  <a:extLst>
                    <a:ext uri="{9D8B030D-6E8A-4147-A177-3AD203B41FA5}">
                      <a16:colId xmlns:a16="http://schemas.microsoft.com/office/drawing/2014/main" xmlns="" val="20000"/>
                    </a:ext>
                  </a:extLst>
                </a:gridCol>
                <a:gridCol w="829722">
                  <a:extLst>
                    <a:ext uri="{9D8B030D-6E8A-4147-A177-3AD203B41FA5}">
                      <a16:colId xmlns:a16="http://schemas.microsoft.com/office/drawing/2014/main" xmlns="" val="20001"/>
                    </a:ext>
                  </a:extLst>
                </a:gridCol>
                <a:gridCol w="1034992">
                  <a:extLst>
                    <a:ext uri="{9D8B030D-6E8A-4147-A177-3AD203B41FA5}">
                      <a16:colId xmlns:a16="http://schemas.microsoft.com/office/drawing/2014/main" xmlns="" val="20002"/>
                    </a:ext>
                  </a:extLst>
                </a:gridCol>
                <a:gridCol w="666863">
                  <a:extLst>
                    <a:ext uri="{9D8B030D-6E8A-4147-A177-3AD203B41FA5}">
                      <a16:colId xmlns:a16="http://schemas.microsoft.com/office/drawing/2014/main" xmlns="" val="20003"/>
                    </a:ext>
                  </a:extLst>
                </a:gridCol>
                <a:gridCol w="787415">
                  <a:extLst>
                    <a:ext uri="{9D8B030D-6E8A-4147-A177-3AD203B41FA5}">
                      <a16:colId xmlns:a16="http://schemas.microsoft.com/office/drawing/2014/main" xmlns="" val="20004"/>
                    </a:ext>
                  </a:extLst>
                </a:gridCol>
                <a:gridCol w="1090922">
                  <a:extLst>
                    <a:ext uri="{9D8B030D-6E8A-4147-A177-3AD203B41FA5}">
                      <a16:colId xmlns:a16="http://schemas.microsoft.com/office/drawing/2014/main" xmlns="" val="20005"/>
                    </a:ext>
                  </a:extLst>
                </a:gridCol>
                <a:gridCol w="2209425">
                  <a:extLst>
                    <a:ext uri="{9D8B030D-6E8A-4147-A177-3AD203B41FA5}">
                      <a16:colId xmlns:a16="http://schemas.microsoft.com/office/drawing/2014/main" xmlns="" val="20006"/>
                    </a:ext>
                  </a:extLst>
                </a:gridCol>
              </a:tblGrid>
              <a:tr h="401121">
                <a:tc>
                  <a:txBody>
                    <a:bodyPr/>
                    <a:lstStyle/>
                    <a:p>
                      <a:pPr algn="l">
                        <a:lnSpc>
                          <a:spcPct val="115000"/>
                        </a:lnSpc>
                        <a:spcAft>
                          <a:spcPts val="0"/>
                        </a:spcAft>
                      </a:pPr>
                      <a:r>
                        <a:rPr lang="ru-RU" sz="800" b="1" dirty="0">
                          <a:solidFill>
                            <a:schemeClr val="bg1"/>
                          </a:solidFill>
                          <a:effectLst/>
                          <a:latin typeface="Times New Roman"/>
                          <a:ea typeface="Calibri"/>
                          <a:cs typeface="Times New Roman"/>
                        </a:rPr>
                        <a:t>Маршрут экскурсии</a:t>
                      </a:r>
                      <a:endParaRPr lang="ru-RU" sz="800" b="1" dirty="0">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Места остановок</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Объект показа</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Продолжительность просмотра</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Основное содержание информации</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Указания по организации</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dirty="0">
                          <a:solidFill>
                            <a:schemeClr val="bg1"/>
                          </a:solidFill>
                          <a:effectLst/>
                          <a:latin typeface="Times New Roman"/>
                          <a:ea typeface="Calibri"/>
                          <a:cs typeface="Times New Roman"/>
                        </a:rPr>
                        <a:t>Методические указания</a:t>
                      </a:r>
                      <a:endParaRPr lang="ru-RU" sz="800" b="1" dirty="0">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65287">
                <a:tc>
                  <a:txBody>
                    <a:bodyPr/>
                    <a:lstStyle/>
                    <a:p>
                      <a:pPr algn="l">
                        <a:lnSpc>
                          <a:spcPct val="115000"/>
                        </a:lnSpc>
                        <a:spcAft>
                          <a:spcPts val="0"/>
                        </a:spcAft>
                      </a:pPr>
                      <a:r>
                        <a:rPr lang="ru-RU" sz="800" b="1">
                          <a:solidFill>
                            <a:schemeClr val="bg1"/>
                          </a:solidFill>
                          <a:effectLst/>
                          <a:latin typeface="Times New Roman"/>
                          <a:ea typeface="Calibri"/>
                          <a:cs typeface="Times New Roman"/>
                        </a:rPr>
                        <a:t>Город Кострома</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Универмаг «Кострома»</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Вступление</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Прибытие к месту строго по времени</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357129">
                <a:tc>
                  <a:txBody>
                    <a:bodyPr/>
                    <a:lstStyle/>
                    <a:p>
                      <a:pPr algn="l">
                        <a:lnSpc>
                          <a:spcPct val="115000"/>
                        </a:lnSpc>
                        <a:spcAft>
                          <a:spcPts val="0"/>
                        </a:spcAft>
                      </a:pPr>
                      <a:r>
                        <a:rPr lang="ru-RU" sz="800" b="1">
                          <a:solidFill>
                            <a:schemeClr val="bg1"/>
                          </a:solidFill>
                          <a:effectLst/>
                          <a:latin typeface="Times New Roman"/>
                          <a:ea typeface="Calibri"/>
                          <a:cs typeface="Times New Roman"/>
                        </a:rPr>
                        <a:t>Поселок Кирово</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Левый поворот на аллею</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Захоронение Корнилова, парк, пруды, руины беседки.</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1 ч. 30 мин.</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dirty="0">
                          <a:solidFill>
                            <a:schemeClr val="bg1"/>
                          </a:solidFill>
                          <a:effectLst/>
                          <a:latin typeface="Times New Roman"/>
                          <a:ea typeface="Calibri"/>
                          <a:cs typeface="Times New Roman"/>
                        </a:rPr>
                        <a:t>Плеяда Костромских писателей и дворян</a:t>
                      </a:r>
                      <a:endParaRPr lang="ru-RU" sz="800" b="1" dirty="0">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Пешеходная экскурсия. Перемещение по территории памятника строго вместе с экскурсоводом, не отходя от группы, не бросать  мусор на территории</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dirty="0">
                          <a:solidFill>
                            <a:schemeClr val="bg1"/>
                          </a:solidFill>
                          <a:effectLst/>
                          <a:latin typeface="Times New Roman"/>
                          <a:ea typeface="Calibri"/>
                          <a:cs typeface="Times New Roman"/>
                        </a:rPr>
                        <a:t>Прием показа: Зрительная реконструкция, для описания беседки. Показ   фото бывших хозяев усадьбы</a:t>
                      </a:r>
                      <a:endParaRPr lang="ru-RU" sz="800" b="1" dirty="0">
                        <a:solidFill>
                          <a:schemeClr val="bg1"/>
                        </a:solidFill>
                        <a:effectLst/>
                        <a:latin typeface="Calibri"/>
                        <a:ea typeface="Calibri"/>
                        <a:cs typeface="Times New Roman"/>
                      </a:endParaRPr>
                    </a:p>
                    <a:p>
                      <a:pPr algn="l">
                        <a:lnSpc>
                          <a:spcPct val="115000"/>
                        </a:lnSpc>
                        <a:spcAft>
                          <a:spcPts val="0"/>
                        </a:spcAft>
                      </a:pPr>
                      <a:r>
                        <a:rPr lang="ru-RU" sz="800" b="1" dirty="0">
                          <a:solidFill>
                            <a:schemeClr val="bg1"/>
                          </a:solidFill>
                          <a:effectLst/>
                          <a:latin typeface="Times New Roman"/>
                          <a:ea typeface="Calibri"/>
                          <a:cs typeface="Times New Roman"/>
                        </a:rPr>
                        <a:t>Прием рассказа:</a:t>
                      </a:r>
                      <a:endParaRPr lang="ru-RU" sz="800" b="1" dirty="0">
                        <a:solidFill>
                          <a:schemeClr val="bg1"/>
                        </a:solidFill>
                        <a:effectLst/>
                        <a:latin typeface="Calibri"/>
                        <a:ea typeface="Calibri"/>
                        <a:cs typeface="Times New Roman"/>
                      </a:endParaRPr>
                    </a:p>
                    <a:p>
                      <a:pPr algn="l">
                        <a:lnSpc>
                          <a:spcPct val="115000"/>
                        </a:lnSpc>
                        <a:spcAft>
                          <a:spcPts val="0"/>
                        </a:spcAft>
                      </a:pPr>
                      <a:r>
                        <a:rPr lang="ru-RU" sz="800" b="1" dirty="0">
                          <a:solidFill>
                            <a:schemeClr val="bg1"/>
                          </a:solidFill>
                          <a:effectLst/>
                          <a:latin typeface="Times New Roman"/>
                          <a:ea typeface="Calibri"/>
                          <a:cs typeface="Times New Roman"/>
                        </a:rPr>
                        <a:t>Репортаж при описании парков прудов и захоронения Корнилова</a:t>
                      </a:r>
                      <a:endParaRPr lang="ru-RU" sz="800" b="1" dirty="0">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449710">
                <a:tc>
                  <a:txBody>
                    <a:bodyPr/>
                    <a:lstStyle/>
                    <a:p>
                      <a:pPr algn="l">
                        <a:lnSpc>
                          <a:spcPct val="115000"/>
                        </a:lnSpc>
                        <a:spcAft>
                          <a:spcPts val="0"/>
                        </a:spcAft>
                      </a:pPr>
                      <a:r>
                        <a:rPr lang="ru-RU" sz="800" b="1">
                          <a:solidFill>
                            <a:schemeClr val="bg1"/>
                          </a:solidFill>
                          <a:effectLst/>
                          <a:latin typeface="Times New Roman"/>
                          <a:ea typeface="Calibri"/>
                          <a:cs typeface="Times New Roman"/>
                        </a:rPr>
                        <a:t>Судиславский район, Калинковское сельское поселение</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У въезда в усадьбу</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Русский сад, альпинарий, французский сад, красный садик</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1 ч. 15 мин.</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Образец усадебного парка</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dirty="0">
                          <a:solidFill>
                            <a:schemeClr val="bg1"/>
                          </a:solidFill>
                          <a:effectLst/>
                          <a:latin typeface="Times New Roman"/>
                          <a:ea typeface="Calibri"/>
                          <a:cs typeface="Times New Roman"/>
                        </a:rPr>
                        <a:t>Пешеходная экскурсия.  На территории парка не бросать мусор, не рвать цветы в саду, перемещаться по территории вместе с группой, по разрешению экскурсовода возможность свободного перемещения по территории. Передача группы местному экскурсоводу</a:t>
                      </a:r>
                      <a:endParaRPr lang="ru-RU" sz="800" b="1" dirty="0">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dirty="0">
                          <a:solidFill>
                            <a:schemeClr val="bg1"/>
                          </a:solidFill>
                          <a:effectLst/>
                          <a:latin typeface="Times New Roman"/>
                          <a:ea typeface="Calibri"/>
                          <a:cs typeface="Times New Roman"/>
                        </a:rPr>
                        <a:t>Показ фото бывших хозяев усадьбы. Прием описания используется в момент, когда туристы едут к месту для создания правильного образа усадьбы. Прием характеристики используется, чтобы дать более полное представление об усадьбе и ее истории.</a:t>
                      </a:r>
                      <a:endParaRPr lang="ru-RU" sz="800" b="1" dirty="0">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57129">
                <a:tc>
                  <a:txBody>
                    <a:bodyPr/>
                    <a:lstStyle/>
                    <a:p>
                      <a:pPr algn="l">
                        <a:lnSpc>
                          <a:spcPct val="115000"/>
                        </a:lnSpc>
                        <a:spcAft>
                          <a:spcPts val="0"/>
                        </a:spcAft>
                      </a:pPr>
                      <a:r>
                        <a:rPr lang="ru-RU" sz="800" b="1">
                          <a:solidFill>
                            <a:schemeClr val="bg1"/>
                          </a:solidFill>
                          <a:effectLst/>
                          <a:latin typeface="Times New Roman"/>
                          <a:ea typeface="Calibri"/>
                          <a:cs typeface="Times New Roman"/>
                        </a:rPr>
                        <a:t>Островский район, поселок Щелыково</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На стоянке</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Дом писателя, Голубой дом,</a:t>
                      </a:r>
                      <a:r>
                        <a:rPr lang="ru-RU" sz="800" b="1">
                          <a:solidFill>
                            <a:schemeClr val="bg1"/>
                          </a:solidFill>
                          <a:effectLst/>
                          <a:latin typeface="Calibri"/>
                          <a:ea typeface="Calibri"/>
                          <a:cs typeface="Times New Roman"/>
                        </a:rPr>
                        <a:t> </a:t>
                      </a:r>
                      <a:r>
                        <a:rPr lang="ru-RU" sz="800" b="1">
                          <a:solidFill>
                            <a:schemeClr val="bg1"/>
                          </a:solidFill>
                          <a:effectLst/>
                          <a:latin typeface="Times New Roman"/>
                          <a:ea typeface="Calibri"/>
                          <a:cs typeface="Times New Roman"/>
                        </a:rPr>
                        <a:t>Литературно-театральный музей в усадьбе</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2 ч. 30 мин.</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Островский в Щелыково</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a:solidFill>
                            <a:schemeClr val="bg1"/>
                          </a:solidFill>
                          <a:effectLst/>
                          <a:latin typeface="Times New Roman"/>
                          <a:ea typeface="Calibri"/>
                          <a:cs typeface="Times New Roman"/>
                        </a:rPr>
                        <a:t>Автобус остается на стоянке, экскурсанты дальше передвигаются вместе с местным экскурсоводом</a:t>
                      </a:r>
                      <a:endParaRPr lang="ru-RU" sz="800" b="1">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800" b="1" dirty="0">
                          <a:solidFill>
                            <a:schemeClr val="bg1"/>
                          </a:solidFill>
                          <a:effectLst/>
                          <a:latin typeface="Times New Roman"/>
                          <a:ea typeface="Calibri"/>
                          <a:cs typeface="Times New Roman"/>
                        </a:rPr>
                        <a:t>Используются фото для показа Островского и его семьи. Используется прием локализации во время прохождения от автобуса до дома Островского, для показания сопричастности к событиям, каждого из экскурсантов. Возможно, литературный монтаж, зачитывание цитат из произведений Островского , которые были написаны в </a:t>
                      </a:r>
                      <a:r>
                        <a:rPr lang="ru-RU" sz="800" b="1" dirty="0" err="1">
                          <a:solidFill>
                            <a:schemeClr val="bg1"/>
                          </a:solidFill>
                          <a:effectLst/>
                          <a:latin typeface="Times New Roman"/>
                          <a:ea typeface="Calibri"/>
                          <a:cs typeface="Times New Roman"/>
                        </a:rPr>
                        <a:t>Щелыково</a:t>
                      </a:r>
                      <a:endParaRPr lang="ru-RU" sz="800" b="1" dirty="0">
                        <a:solidFill>
                          <a:schemeClr val="bg1"/>
                        </a:solidFill>
                        <a:effectLst/>
                        <a:latin typeface="Calibri"/>
                        <a:ea typeface="Calibri"/>
                        <a:cs typeface="Times New Roman"/>
                      </a:endParaRPr>
                    </a:p>
                  </a:txBody>
                  <a:tcPr marL="28001" marR="280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xmlns="" val="3879100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628800"/>
            <a:ext cx="5626968" cy="4680560"/>
          </a:xfrm>
        </p:spPr>
        <p:txBody>
          <a:bodyPr>
            <a:normAutofit fontScale="77500" lnSpcReduction="20000"/>
          </a:bodyPr>
          <a:lstStyle/>
          <a:p>
            <a:pPr marL="137160" indent="0">
              <a:buNone/>
            </a:pPr>
            <a:r>
              <a:rPr lang="ru-RU" dirty="0"/>
              <a:t> </a:t>
            </a:r>
            <a:r>
              <a:rPr lang="ru-RU" dirty="0">
                <a:solidFill>
                  <a:schemeClr val="bg1"/>
                </a:solidFill>
                <a:latin typeface="Comic Sans MS" panose="030F0702030302020204" pitchFamily="66" charset="0"/>
              </a:rPr>
              <a:t>Поселок </a:t>
            </a:r>
            <a:r>
              <a:rPr lang="ru-RU" dirty="0" err="1">
                <a:solidFill>
                  <a:schemeClr val="bg1"/>
                </a:solidFill>
                <a:latin typeface="Comic Sans MS" panose="030F0702030302020204" pitchFamily="66" charset="0"/>
              </a:rPr>
              <a:t>Кирово</a:t>
            </a:r>
            <a:r>
              <a:rPr lang="ru-RU" dirty="0">
                <a:solidFill>
                  <a:schemeClr val="bg1"/>
                </a:solidFill>
                <a:latin typeface="Comic Sans MS" panose="030F0702030302020204" pitchFamily="66" charset="0"/>
              </a:rPr>
              <a:t> – бывшее  </a:t>
            </a:r>
            <a:r>
              <a:rPr lang="ru-RU" dirty="0" err="1">
                <a:solidFill>
                  <a:schemeClr val="bg1"/>
                </a:solidFill>
                <a:latin typeface="Comic Sans MS" panose="030F0702030302020204" pitchFamily="66" charset="0"/>
              </a:rPr>
              <a:t>Зиновьево</a:t>
            </a:r>
            <a:r>
              <a:rPr lang="ru-RU" dirty="0">
                <a:solidFill>
                  <a:schemeClr val="bg1"/>
                </a:solidFill>
                <a:latin typeface="Comic Sans MS" panose="030F0702030302020204" pitchFamily="66" charset="0"/>
              </a:rPr>
              <a:t>,  было переименовано в 1935 году. </a:t>
            </a:r>
            <a:r>
              <a:rPr lang="en-US" dirty="0">
                <a:solidFill>
                  <a:schemeClr val="bg1"/>
                </a:solidFill>
                <a:latin typeface="Comic Sans MS" panose="030F0702030302020204" pitchFamily="66" charset="0"/>
              </a:rPr>
              <a:t>C</a:t>
            </a:r>
            <a:r>
              <a:rPr lang="ru-RU" dirty="0">
                <a:solidFill>
                  <a:schemeClr val="bg1"/>
                </a:solidFill>
                <a:latin typeface="Comic Sans MS" panose="030F0702030302020204" pitchFamily="66" charset="0"/>
              </a:rPr>
              <a:t> 1724 г. являлось вотчиной дворян Аристовых. В 1802 году имение перешло к П.Я. Корнилову в качестве приданого за его женой М.Ф. Аристовой. Корниловы владели им  до 1917 г.   От усадьбы Корнилова до сегодняшних дней сохранился парк, пруды и  флигель 18 века.  Генерал-</a:t>
            </a:r>
            <a:r>
              <a:rPr lang="ru-RU" dirty="0" err="1">
                <a:solidFill>
                  <a:schemeClr val="bg1"/>
                </a:solidFill>
                <a:latin typeface="Comic Sans MS" panose="030F0702030302020204" pitchFamily="66" charset="0"/>
              </a:rPr>
              <a:t>лейтинант</a:t>
            </a:r>
            <a:r>
              <a:rPr lang="ru-RU" dirty="0">
                <a:solidFill>
                  <a:schemeClr val="bg1"/>
                </a:solidFill>
                <a:latin typeface="Comic Sans MS" panose="030F0702030302020204" pitchFamily="66" charset="0"/>
              </a:rPr>
              <a:t> Петр Яковлевич Корнилов (1770-1828) — участник итальянского похода А. В. Суворова 1799 г. (Приложение 1), русско-турецких войн 1806-1812 гг., герой Отечественной войны 1812 г. </a:t>
            </a:r>
          </a:p>
        </p:txBody>
      </p:sp>
      <p:sp>
        <p:nvSpPr>
          <p:cNvPr id="4" name="Прямоугольник 3"/>
          <p:cNvSpPr/>
          <p:nvPr/>
        </p:nvSpPr>
        <p:spPr>
          <a:xfrm>
            <a:off x="434118" y="476672"/>
            <a:ext cx="5633273" cy="707886"/>
          </a:xfrm>
          <a:prstGeom prst="rect">
            <a:avLst/>
          </a:prstGeom>
        </p:spPr>
        <p:txBody>
          <a:bodyPr wrap="none">
            <a:spAutoFit/>
          </a:bodyPr>
          <a:lstStyle/>
          <a:p>
            <a:r>
              <a:rPr lang="ru-RU" sz="40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rPr>
              <a:t>Усадьба </a:t>
            </a:r>
            <a:r>
              <a:rPr lang="ru-RU" sz="4000" b="1"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rPr>
              <a:t>Зиновьево</a:t>
            </a:r>
            <a:endParaRPr lang="ru-RU" sz="4000" b="1" i="0"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panose="030F0702030302020204" pitchFamily="66"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67391" y="45138"/>
            <a:ext cx="3406499" cy="4103942"/>
          </a:xfrm>
          <a:prstGeom prst="rect">
            <a:avLst/>
          </a:prstGeom>
          <a:noFill/>
          <a:ln w="57150">
            <a:solidFill>
              <a:srgbClr val="8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3980800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16632"/>
            <a:ext cx="8229600" cy="6192728"/>
          </a:xfrm>
        </p:spPr>
        <p:txBody>
          <a:bodyPr>
            <a:normAutofit lnSpcReduction="10000"/>
          </a:bodyPr>
          <a:lstStyle/>
          <a:p>
            <a:pPr marL="137160" indent="0">
              <a:buNone/>
            </a:pPr>
            <a:r>
              <a:rPr lang="ru-RU" dirty="0">
                <a:solidFill>
                  <a:schemeClr val="bg1"/>
                </a:solidFill>
                <a:latin typeface="Comic Sans MS" panose="030F0702030302020204" pitchFamily="66" charset="0"/>
                <a:ea typeface="Calibri"/>
              </a:rPr>
              <a:t>На территорию усадьбы Корнилова,  с бывшего кладбища при Введенской церкви, которое не сохранилось до нашего времени,   было перенесено два надгробия: одно с могилы М.Ф. Аристовой (1785-1825), на котором в 1882 г. Федор Петрович и Иван Петрович Корниловы сделали надпись в память о своем отце П.Я. Корнилове, умершем под крепостью </a:t>
            </a:r>
            <a:r>
              <a:rPr lang="ru-RU" dirty="0" err="1">
                <a:solidFill>
                  <a:schemeClr val="bg1"/>
                </a:solidFill>
                <a:latin typeface="Comic Sans MS" panose="030F0702030302020204" pitchFamily="66" charset="0"/>
                <a:ea typeface="Calibri"/>
              </a:rPr>
              <a:t>Журжа</a:t>
            </a:r>
            <a:r>
              <a:rPr lang="ru-RU" dirty="0">
                <a:solidFill>
                  <a:schemeClr val="bg1"/>
                </a:solidFill>
                <a:latin typeface="Comic Sans MS" panose="030F0702030302020204" pitchFamily="66" charset="0"/>
                <a:ea typeface="Calibri"/>
              </a:rPr>
              <a:t> на Дунае и похороненном в г. Бухаресте,  а другое — с могилы Н.П. Корнилова (1836-1872).  И по сей день в поле за усадьбой лежит обнесенная деревянным штакетником массивная плита — памятник славному воину</a:t>
            </a:r>
            <a:r>
              <a:rPr lang="ru-RU" dirty="0">
                <a:latin typeface="Comic Sans MS" panose="030F0702030302020204" pitchFamily="66" charset="0"/>
                <a:ea typeface="Calibri"/>
              </a:rPr>
              <a:t>. </a:t>
            </a:r>
            <a:endParaRPr lang="ru-RU" dirty="0">
              <a:latin typeface="Comic Sans MS" panose="030F0702030302020204" pitchFamily="66" charset="0"/>
            </a:endParaRPr>
          </a:p>
        </p:txBody>
      </p:sp>
    </p:spTree>
    <p:extLst>
      <p:ext uri="{BB962C8B-B14F-4D97-AF65-F5344CB8AC3E}">
        <p14:creationId xmlns:p14="http://schemas.microsoft.com/office/powerpoint/2010/main" xmlns="" val="1115073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4624"/>
            <a:ext cx="5208815" cy="6264736"/>
          </a:xfrm>
        </p:spPr>
        <p:txBody>
          <a:bodyPr>
            <a:normAutofit/>
          </a:bodyPr>
          <a:lstStyle/>
          <a:p>
            <a:pPr marL="137160" indent="0">
              <a:buNone/>
            </a:pPr>
            <a:r>
              <a:rPr lang="ru-RU" sz="2000" dirty="0">
                <a:solidFill>
                  <a:srgbClr val="464647"/>
                </a:solidFill>
                <a:latin typeface="Verdana"/>
              </a:rPr>
              <a:t> </a:t>
            </a:r>
            <a:r>
              <a:rPr lang="ru-RU" sz="2000" dirty="0">
                <a:solidFill>
                  <a:schemeClr val="bg1"/>
                </a:solidFill>
                <a:latin typeface="Comic Sans MS" panose="030F0702030302020204" pitchFamily="66" charset="0"/>
              </a:rPr>
              <a:t>В настоящее время существует проект «Туристический комплекс в </a:t>
            </a:r>
            <a:r>
              <a:rPr lang="ru-RU" sz="2000" dirty="0" err="1">
                <a:solidFill>
                  <a:schemeClr val="bg1"/>
                </a:solidFill>
                <a:latin typeface="Comic Sans MS" panose="030F0702030302020204" pitchFamily="66" charset="0"/>
              </a:rPr>
              <a:t>п.Кирово</a:t>
            </a:r>
            <a:r>
              <a:rPr lang="ru-RU" sz="2000" dirty="0">
                <a:solidFill>
                  <a:schemeClr val="bg1"/>
                </a:solidFill>
                <a:latin typeface="Comic Sans MS" panose="030F0702030302020204" pitchFamily="66" charset="0"/>
              </a:rPr>
              <a:t> Костромского района (</a:t>
            </a:r>
            <a:r>
              <a:rPr lang="ru-RU" sz="2000" dirty="0" err="1">
                <a:solidFill>
                  <a:schemeClr val="bg1"/>
                </a:solidFill>
                <a:latin typeface="Comic Sans MS" panose="030F0702030302020204" pitchFamily="66" charset="0"/>
              </a:rPr>
              <a:t>ус.Корнилова</a:t>
            </a:r>
            <a:r>
              <a:rPr lang="ru-RU" sz="2000" dirty="0">
                <a:solidFill>
                  <a:schemeClr val="bg1"/>
                </a:solidFill>
                <a:latin typeface="Comic Sans MS" panose="030F0702030302020204" pitchFamily="66" charset="0"/>
              </a:rPr>
              <a:t>). Он очень интересный и вполне может стать перспективным для дальнейшего развития сельского поселения. </a:t>
            </a:r>
            <a:br>
              <a:rPr lang="ru-RU" sz="2000" dirty="0">
                <a:solidFill>
                  <a:schemeClr val="bg1"/>
                </a:solidFill>
                <a:latin typeface="Comic Sans MS" panose="030F0702030302020204" pitchFamily="66" charset="0"/>
              </a:rPr>
            </a:br>
            <a:r>
              <a:rPr lang="ru-RU" sz="2000" dirty="0">
                <a:solidFill>
                  <a:schemeClr val="bg1"/>
                </a:solidFill>
                <a:latin typeface="Comic Sans MS" panose="030F0702030302020204" pitchFamily="66" charset="0"/>
              </a:rPr>
              <a:t>В парке до сих пор растут деревья, посаженные еще его хозяевами, — двухсотлетний дуб, несколько сосен, две лиственницы. Кроме того, здесь еще были два пруда, между которыми проложен мостик, в них плавали лебеди</a:t>
            </a:r>
            <a:r>
              <a:rPr lang="ru-RU" sz="1800" dirty="0">
                <a:solidFill>
                  <a:schemeClr val="bg1"/>
                </a:solidFill>
                <a:latin typeface="Comic Sans MS" panose="030F0702030302020204" pitchFamily="66" charset="0"/>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666015" y="44624"/>
            <a:ext cx="3477985" cy="3814564"/>
          </a:xfrm>
          <a:prstGeom prst="rect">
            <a:avLst/>
          </a:prstGeom>
          <a:noFill/>
          <a:ln>
            <a:noFill/>
          </a:ln>
          <a:effectLst>
            <a:glow rad="139700">
              <a:schemeClr val="accent1">
                <a:satMod val="175000"/>
                <a:alpha val="40000"/>
              </a:scheme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32801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188640"/>
            <a:ext cx="4402832" cy="6120720"/>
          </a:xfrm>
        </p:spPr>
        <p:txBody>
          <a:bodyPr>
            <a:normAutofit/>
          </a:bodyPr>
          <a:lstStyle/>
          <a:p>
            <a:pPr marL="137160" indent="0" algn="just">
              <a:buNone/>
            </a:pPr>
            <a:r>
              <a:rPr lang="ru-RU" sz="2000" dirty="0">
                <a:solidFill>
                  <a:schemeClr val="bg1"/>
                </a:solidFill>
                <a:latin typeface="Comic Sans MS" panose="030F0702030302020204" pitchFamily="66" charset="0"/>
              </a:rPr>
              <a:t>В Зиновьеве в 1801 г. родился художник </a:t>
            </a:r>
            <a:r>
              <a:rPr lang="ru-RU" sz="2000" dirty="0" err="1">
                <a:solidFill>
                  <a:schemeClr val="bg1"/>
                </a:solidFill>
                <a:latin typeface="Comic Sans MS" panose="030F0702030302020204" pitchFamily="66" charset="0"/>
              </a:rPr>
              <a:t>А.В.Поляков</a:t>
            </a:r>
            <a:r>
              <a:rPr lang="ru-RU" sz="2000" dirty="0">
                <a:solidFill>
                  <a:schemeClr val="bg1"/>
                </a:solidFill>
                <a:latin typeface="Comic Sans MS" panose="030F0702030302020204" pitchFamily="66" charset="0"/>
              </a:rPr>
              <a:t>, крепостной </a:t>
            </a:r>
            <a:r>
              <a:rPr lang="ru-RU" sz="2000" dirty="0" err="1">
                <a:solidFill>
                  <a:schemeClr val="bg1"/>
                </a:solidFill>
                <a:latin typeface="Comic Sans MS" panose="030F0702030302020204" pitchFamily="66" charset="0"/>
              </a:rPr>
              <a:t>П.Я.Корнилова</a:t>
            </a:r>
            <a:r>
              <a:rPr lang="ru-RU" sz="2000" dirty="0">
                <a:solidFill>
                  <a:schemeClr val="bg1"/>
                </a:solidFill>
                <a:latin typeface="Comic Sans MS" panose="030F0702030302020204" pitchFamily="66" charset="0"/>
              </a:rPr>
              <a:t>. </a:t>
            </a:r>
          </a:p>
          <a:p>
            <a:pPr marL="137160" indent="0" algn="just">
              <a:buNone/>
            </a:pPr>
            <a:r>
              <a:rPr lang="ru-RU" sz="2000" dirty="0">
                <a:solidFill>
                  <a:schemeClr val="bg1"/>
                </a:solidFill>
                <a:latin typeface="Comic Sans MS" panose="030F0702030302020204" pitchFamily="66" charset="0"/>
              </a:rPr>
              <a:t>Заметив способности мальчика, Корнилов отдал его учиться в Кострому, затем в Москву, а потом для усовершенствования определил в мастерскую знаменитого художника Доу. Доу писал портреты для Военной галереи героев Отечественной войны 1812 г. Некоторые из этих портретов писал Поляков, но подписывался под ними сам Доу. Умер Поляков от чахотки в бедности в Петербурге, так и не получив звания и диплома художника</a:t>
            </a:r>
          </a:p>
        </p:txBody>
      </p:sp>
      <p:pic>
        <p:nvPicPr>
          <p:cNvPr id="4" name="Рисунок 3" descr="http://www.artsait.ru/art/p/polykov/img/1sm.jpg"/>
          <p:cNvPicPr/>
          <p:nvPr/>
        </p:nvPicPr>
        <p:blipFill>
          <a:blip r:embed="rId2">
            <a:extLst>
              <a:ext uri="{28A0092B-C50C-407E-A947-70E740481C1C}">
                <a14:useLocalDpi xmlns:a14="http://schemas.microsoft.com/office/drawing/2010/main" xmlns="" val="0"/>
              </a:ext>
            </a:extLst>
          </a:blip>
          <a:srcRect/>
          <a:stretch>
            <a:fillRect/>
          </a:stretch>
        </p:blipFill>
        <p:spPr bwMode="auto">
          <a:xfrm>
            <a:off x="5292080" y="44624"/>
            <a:ext cx="3644004" cy="4536504"/>
          </a:xfrm>
          <a:prstGeom prst="rect">
            <a:avLst/>
          </a:prstGeom>
          <a:noFill/>
          <a:ln w="57150">
            <a:solidFill>
              <a:srgbClr val="800000"/>
            </a:solidFill>
          </a:ln>
        </p:spPr>
      </p:pic>
    </p:spTree>
    <p:extLst>
      <p:ext uri="{BB962C8B-B14F-4D97-AF65-F5344CB8AC3E}">
        <p14:creationId xmlns:p14="http://schemas.microsoft.com/office/powerpoint/2010/main" xmlns="" val="649895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tretch>
            <a:fillRect/>
          </a:stretch>
        </p:blipFill>
        <p:spPr bwMode="auto">
          <a:xfrm>
            <a:off x="1031756" y="1600200"/>
            <a:ext cx="7080488" cy="4708525"/>
          </a:xfrm>
          <a:prstGeom prst="rect">
            <a:avLst/>
          </a:prstGeom>
          <a:noFill/>
          <a:ln>
            <a:noFill/>
          </a:ln>
          <a:effectLst>
            <a:glow rad="101600">
              <a:schemeClr val="accent1">
                <a:satMod val="175000"/>
                <a:alpha val="40000"/>
              </a:scheme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552" y="188640"/>
            <a:ext cx="5145088" cy="3858816"/>
          </a:xfrm>
          <a:prstGeom prst="rect">
            <a:avLst/>
          </a:prstGeom>
          <a:noFill/>
          <a:ln>
            <a:noFill/>
          </a:ln>
          <a:effectLst>
            <a:glow rad="139700">
              <a:schemeClr val="accent1">
                <a:satMod val="175000"/>
                <a:alpha val="40000"/>
              </a:scheme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67944" y="188640"/>
            <a:ext cx="4912560" cy="3689573"/>
          </a:xfrm>
          <a:prstGeom prst="rect">
            <a:avLst/>
          </a:prstGeom>
          <a:noFill/>
          <a:ln>
            <a:noFill/>
          </a:ln>
          <a:effectLst>
            <a:glow rad="101600">
              <a:schemeClr val="accent1">
                <a:satMod val="175000"/>
                <a:alpha val="40000"/>
              </a:schemeClr>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701988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TM10001115[[fn=Посылка]]</Template>
  <TotalTime>440</TotalTime>
  <Words>964</Words>
  <Application>Microsoft Office PowerPoint</Application>
  <PresentationFormat>Экран (4:3)</PresentationFormat>
  <Paragraphs>89</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Апекс</vt:lpstr>
      <vt:lpstr>Слайд 1</vt:lpstr>
      <vt:lpstr>Слайд 2</vt:lpstr>
      <vt:lpstr>Слайд 3</vt:lpstr>
      <vt:lpstr>Экскурсия «Дворянские усадьбы Костромского края»</vt:lpstr>
      <vt:lpstr>Слайд 5</vt:lpstr>
      <vt:lpstr>Слайд 6</vt:lpstr>
      <vt:lpstr>Слайд 7</vt:lpstr>
      <vt:lpstr>Слайд 8</vt:lpstr>
      <vt:lpstr>Слайд 9</vt:lpstr>
      <vt:lpstr>         Владелец усадьбы Карцев Николай Павлович был Костромским губернским предводителем дворянства. Род Карцевых обосновался на Костромской земле в 16 в. Большинство представителей этой фамилии входили в состав свиты российских императоров. Хозяйка усадьбы Александра Федоровна Сумарокова, дочь Елизаветы Николаевны Лермонтовой, племянница поэта, стояла у истоков создания первой в России женской гимназии, была ее начальницей и вложила много сил в создании места отдыха и обучения детей. Они превратили усадьбу Следово в дендрарий, в учебный центр, в котором отдыхали дети и обучались биологии. В настоящее время здесь расположен учебный эколого-биологический центр. Экскурсия познакомит с богатой историей усадьбы, вкладом рода Карцевых в могущество российской империи. </vt:lpstr>
      <vt:lpstr>Прием у Карцевых   Бал цветов</vt:lpstr>
      <vt:lpstr>Слайд 12</vt:lpstr>
      <vt:lpstr>«Государственный мемориальный и природный музей-заповедник А.Н.Островского «Щелыково» </vt:lpstr>
      <vt:lpstr> Памятник знаменитому русскому  драматургу А.Н. Островскому</vt:lpstr>
      <vt:lpstr>Список использованной литературы </vt:lpstr>
      <vt:lpstr>Слайд 16</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ChechushkinaMV</cp:lastModifiedBy>
  <cp:revision>44</cp:revision>
  <dcterms:created xsi:type="dcterms:W3CDTF">2017-08-13T05:47:37Z</dcterms:created>
  <dcterms:modified xsi:type="dcterms:W3CDTF">2019-04-17T08:35:36Z</dcterms:modified>
</cp:coreProperties>
</file>