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88" r:id="rId2"/>
    <p:sldId id="414" r:id="rId3"/>
    <p:sldId id="391" r:id="rId4"/>
    <p:sldId id="321" r:id="rId5"/>
    <p:sldId id="393" r:id="rId6"/>
    <p:sldId id="403" r:id="rId7"/>
    <p:sldId id="400" r:id="rId8"/>
    <p:sldId id="402" r:id="rId9"/>
    <p:sldId id="360" r:id="rId10"/>
    <p:sldId id="395" r:id="rId11"/>
    <p:sldId id="404" r:id="rId12"/>
    <p:sldId id="405" r:id="rId13"/>
    <p:sldId id="325" r:id="rId14"/>
    <p:sldId id="327" r:id="rId15"/>
    <p:sldId id="406" r:id="rId16"/>
    <p:sldId id="413" r:id="rId17"/>
    <p:sldId id="407" r:id="rId18"/>
    <p:sldId id="410" r:id="rId19"/>
    <p:sldId id="411" r:id="rId20"/>
    <p:sldId id="415" r:id="rId21"/>
    <p:sldId id="345" r:id="rId22"/>
    <p:sldId id="29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548E013-2D0A-49B5-9A1E-16F59969F2D5}">
          <p14:sldIdLst>
            <p14:sldId id="288"/>
            <p14:sldId id="414"/>
            <p14:sldId id="391"/>
            <p14:sldId id="321"/>
            <p14:sldId id="393"/>
            <p14:sldId id="403"/>
            <p14:sldId id="400"/>
            <p14:sldId id="402"/>
            <p14:sldId id="360"/>
            <p14:sldId id="395"/>
            <p14:sldId id="404"/>
            <p14:sldId id="405"/>
            <p14:sldId id="325"/>
            <p14:sldId id="327"/>
            <p14:sldId id="406"/>
            <p14:sldId id="413"/>
            <p14:sldId id="407"/>
            <p14:sldId id="410"/>
            <p14:sldId id="411"/>
            <p14:sldId id="415"/>
            <p14:sldId id="345"/>
            <p14:sldId id="29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77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617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pos="483" userDrawn="1">
          <p15:clr>
            <a:srgbClr val="A4A3A4"/>
          </p15:clr>
        </p15:guide>
        <p15:guide id="6" orient="horz" pos="1956" userDrawn="1">
          <p15:clr>
            <a:srgbClr val="A4A3A4"/>
          </p15:clr>
        </p15:guide>
        <p15:guide id="7" orient="horz" pos="2750" userDrawn="1">
          <p15:clr>
            <a:srgbClr val="A4A3A4"/>
          </p15:clr>
        </p15:guide>
        <p15:guide id="8" pos="4430" userDrawn="1">
          <p15:clr>
            <a:srgbClr val="A4A3A4"/>
          </p15:clr>
        </p15:guide>
        <p15:guide id="9" pos="960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  <p15:guide id="11" orient="horz" pos="4178" userDrawn="1">
          <p15:clr>
            <a:srgbClr val="A4A3A4"/>
          </p15:clr>
        </p15:guide>
        <p15:guide id="12" orient="horz" pos="10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035"/>
    <a:srgbClr val="0033E7"/>
    <a:srgbClr val="2034E2"/>
    <a:srgbClr val="2B9184"/>
    <a:srgbClr val="D9D9D9"/>
    <a:srgbClr val="0070C0"/>
    <a:srgbClr val="1D4990"/>
    <a:srgbClr val="ED7D31"/>
    <a:srgbClr val="043F2D"/>
    <a:srgbClr val="223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86400" autoAdjust="0"/>
  </p:normalViewPr>
  <p:slideViewPr>
    <p:cSldViewPr snapToGrid="0" showGuides="1">
      <p:cViewPr>
        <p:scale>
          <a:sx n="107" d="100"/>
          <a:sy n="107" d="100"/>
        </p:scale>
        <p:origin x="-990" y="-66"/>
      </p:cViewPr>
      <p:guideLst>
        <p:guide orient="horz" pos="3770"/>
        <p:guide orient="horz" pos="1956"/>
        <p:guide orient="horz" pos="2750"/>
        <p:guide orient="horz" pos="2160"/>
        <p:guide orient="horz" pos="4178"/>
        <p:guide orient="horz" pos="1049"/>
        <p:guide pos="3840"/>
        <p:guide pos="1617"/>
        <p:guide pos="7242"/>
        <p:guide pos="483"/>
        <p:guide pos="4430"/>
        <p:guide pos="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23-4AC4-BFA7-627737A086C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623-4AC4-BFA7-627737A086C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FC-4A4C-82DD-F2A3354579C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FC-4A4C-82DD-F2A3354579CE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9FC-4A4C-82DD-F2A3354579CE}"/>
              </c:ext>
            </c:extLst>
          </c:dPt>
          <c:dLbls>
            <c:dLbl>
              <c:idx val="0"/>
              <c:layout>
                <c:manualLayout>
                  <c:x val="-0.23130351870078741"/>
                  <c:y val="-0.266114156858135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dirty="0" err="1" smtClean="0"/>
                      <a:t>Бакалавриат</a:t>
                    </a:r>
                    <a:r>
                      <a:rPr lang="ru-RU" sz="1600" baseline="0" dirty="0" smtClean="0"/>
                      <a:t> -</a:t>
                    </a:r>
                    <a:r>
                      <a:rPr lang="ru-RU" sz="1600" dirty="0" smtClean="0"/>
                      <a:t> 4741 (77%)</a:t>
                    </a:r>
                    <a:endParaRPr lang="ru-RU" sz="11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623-4AC4-BFA7-627737A086C9}"/>
                </c:ext>
              </c:extLst>
            </c:dLbl>
            <c:dLbl>
              <c:idx val="1"/>
              <c:layout>
                <c:manualLayout>
                  <c:x val="-6.4259350393699359E-4"/>
                  <c:y val="0.115580640035639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dirty="0" smtClean="0"/>
                      <a:t>Магистратура-807 (13%)</a:t>
                    </a:r>
                    <a:endParaRPr lang="ru-RU" sz="105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623-4AC4-BFA7-627737A086C9}"/>
                </c:ext>
              </c:extLst>
            </c:dLbl>
            <c:dLbl>
              <c:idx val="2"/>
              <c:layout>
                <c:manualLayout>
                  <c:x val="-9.7164124015748018E-2"/>
                  <c:y val="5.44777894637186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Специалитет-205 (3%)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9FC-4A4C-82DD-F2A3354579CE}"/>
                </c:ext>
              </c:extLst>
            </c:dLbl>
            <c:dLbl>
              <c:idx val="3"/>
              <c:layout>
                <c:manualLayout>
                  <c:x val="-1.314591535433068E-2"/>
                  <c:y val="-1.569205120004606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Аспирантура- 133 (2%)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9FC-4A4C-82DD-F2A3354579C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СПО- 279 (5%)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9FC-4A4C-82DD-F2A3354579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Бакалавриат</c:v>
                </c:pt>
                <c:pt idx="1">
                  <c:v>Магистратура</c:v>
                </c:pt>
                <c:pt idx="2">
                  <c:v>Специалитет</c:v>
                </c:pt>
                <c:pt idx="3">
                  <c:v>Аспирантура</c:v>
                </c:pt>
                <c:pt idx="4">
                  <c:v>СПО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4741</c:v>
                </c:pt>
                <c:pt idx="1">
                  <c:v>807</c:v>
                </c:pt>
                <c:pt idx="2">
                  <c:v>205</c:v>
                </c:pt>
                <c:pt idx="3">
                  <c:v>133</c:v>
                </c:pt>
                <c:pt idx="4">
                  <c:v>279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23-4AC4-BFA7-627737A08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606251102522563E-2"/>
          <c:y val="2.3259358874653583E-2"/>
          <c:w val="0.86937173586499239"/>
          <c:h val="0.90125816248708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ИДТ</c:v>
                </c:pt>
                <c:pt idx="1">
                  <c:v>ИАСТ</c:v>
                </c:pt>
                <c:pt idx="2">
                  <c:v>ИФМЕН</c:v>
                </c:pt>
                <c:pt idx="3">
                  <c:v>ИУЭФ</c:v>
                </c:pt>
                <c:pt idx="4">
                  <c:v>ИГНИСТ</c:v>
                </c:pt>
                <c:pt idx="5">
                  <c:v>ИКИ</c:v>
                </c:pt>
                <c:pt idx="6">
                  <c:v>ИПП</c:v>
                </c:pt>
                <c:pt idx="7">
                  <c:v>ЮИН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61</c:v>
                </c:pt>
                <c:pt idx="1">
                  <c:v>64</c:v>
                </c:pt>
                <c:pt idx="2">
                  <c:v>70</c:v>
                </c:pt>
                <c:pt idx="3">
                  <c:v>84</c:v>
                </c:pt>
                <c:pt idx="4">
                  <c:v>58</c:v>
                </c:pt>
                <c:pt idx="5">
                  <c:v>45</c:v>
                </c:pt>
                <c:pt idx="6">
                  <c:v>92</c:v>
                </c:pt>
                <c:pt idx="7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89-461B-8F3D-A7E423EDC4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ИДТ</c:v>
                </c:pt>
                <c:pt idx="1">
                  <c:v>ИАСТ</c:v>
                </c:pt>
                <c:pt idx="2">
                  <c:v>ИФМЕН</c:v>
                </c:pt>
                <c:pt idx="3">
                  <c:v>ИУЭФ</c:v>
                </c:pt>
                <c:pt idx="4">
                  <c:v>ИГНИСТ</c:v>
                </c:pt>
                <c:pt idx="5">
                  <c:v>ИКИ</c:v>
                </c:pt>
                <c:pt idx="6">
                  <c:v>ИПП</c:v>
                </c:pt>
                <c:pt idx="7">
                  <c:v>ЮИН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71</c:v>
                </c:pt>
                <c:pt idx="1">
                  <c:v>61</c:v>
                </c:pt>
                <c:pt idx="2">
                  <c:v>58</c:v>
                </c:pt>
                <c:pt idx="3">
                  <c:v>61</c:v>
                </c:pt>
                <c:pt idx="4">
                  <c:v>56</c:v>
                </c:pt>
                <c:pt idx="5">
                  <c:v>53</c:v>
                </c:pt>
                <c:pt idx="6">
                  <c:v>71</c:v>
                </c:pt>
                <c:pt idx="7">
                  <c:v>138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89-461B-8F3D-A7E423EDC4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ИДТ</c:v>
                </c:pt>
                <c:pt idx="1">
                  <c:v>ИАСТ</c:v>
                </c:pt>
                <c:pt idx="2">
                  <c:v>ИФМЕН</c:v>
                </c:pt>
                <c:pt idx="3">
                  <c:v>ИУЭФ</c:v>
                </c:pt>
                <c:pt idx="4">
                  <c:v>ИГНИСТ</c:v>
                </c:pt>
                <c:pt idx="5">
                  <c:v>ИКИ</c:v>
                </c:pt>
                <c:pt idx="6">
                  <c:v>ИПП</c:v>
                </c:pt>
                <c:pt idx="7">
                  <c:v>ЮИН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70</c:v>
                </c:pt>
                <c:pt idx="1">
                  <c:v>68</c:v>
                </c:pt>
                <c:pt idx="2">
                  <c:v>59</c:v>
                </c:pt>
                <c:pt idx="3">
                  <c:v>84</c:v>
                </c:pt>
                <c:pt idx="4">
                  <c:v>63</c:v>
                </c:pt>
                <c:pt idx="5">
                  <c:v>92</c:v>
                </c:pt>
                <c:pt idx="6">
                  <c:v>89</c:v>
                </c:pt>
                <c:pt idx="7">
                  <c:v>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689-461B-8F3D-A7E423EDC42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ИДТ</c:v>
                </c:pt>
                <c:pt idx="1">
                  <c:v>ИАСТ</c:v>
                </c:pt>
                <c:pt idx="2">
                  <c:v>ИФМЕН</c:v>
                </c:pt>
                <c:pt idx="3">
                  <c:v>ИУЭФ</c:v>
                </c:pt>
                <c:pt idx="4">
                  <c:v>ИГНИСТ</c:v>
                </c:pt>
                <c:pt idx="5">
                  <c:v>ИКИ</c:v>
                </c:pt>
                <c:pt idx="6">
                  <c:v>ИПП</c:v>
                </c:pt>
                <c:pt idx="7">
                  <c:v>ЮИН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68</c:v>
                </c:pt>
                <c:pt idx="1">
                  <c:v>71</c:v>
                </c:pt>
                <c:pt idx="2">
                  <c:v>73</c:v>
                </c:pt>
                <c:pt idx="3">
                  <c:v>91</c:v>
                </c:pt>
                <c:pt idx="4">
                  <c:v>69</c:v>
                </c:pt>
                <c:pt idx="5">
                  <c:v>80</c:v>
                </c:pt>
                <c:pt idx="6">
                  <c:v>78</c:v>
                </c:pt>
                <c:pt idx="7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689-461B-8F3D-A7E423EDC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625856"/>
        <c:axId val="44255488"/>
      </c:barChart>
      <c:catAx>
        <c:axId val="4562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255488"/>
        <c:crosses val="autoZero"/>
        <c:auto val="1"/>
        <c:lblAlgn val="ctr"/>
        <c:lblOffset val="100"/>
        <c:noMultiLvlLbl val="0"/>
      </c:catAx>
      <c:valAx>
        <c:axId val="44255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62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378287269735789E-2"/>
          <c:y val="2.3673733521347291E-2"/>
          <c:w val="0.92604137216331051"/>
          <c:h val="0.90860981920778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зима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DA-4B61-8367-372D4D2CC732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3DA-4B61-8367-372D4D2CC732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3DA-4B61-8367-372D4D2CC732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3DA-4B61-8367-372D4D2CC732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3DA-4B61-8367-372D4D2CC732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3DA-4B61-8367-372D4D2CC732}"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3DA-4B61-8367-372D4D2CC732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3DA-4B61-8367-372D4D2CC7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Лист1!$A$2:$A$9</c:f>
              <c:strCache>
                <c:ptCount val="8"/>
                <c:pt idx="0">
                  <c:v>ИАСТ</c:v>
                </c:pt>
                <c:pt idx="1">
                  <c:v>ИГНИСТ</c:v>
                </c:pt>
                <c:pt idx="2">
                  <c:v>ИДТ</c:v>
                </c:pt>
                <c:pt idx="3">
                  <c:v>ИПП</c:v>
                </c:pt>
                <c:pt idx="4">
                  <c:v>ИФМЕН</c:v>
                </c:pt>
                <c:pt idx="5">
                  <c:v>ИКИ</c:v>
                </c:pt>
                <c:pt idx="6">
                  <c:v>ЮИН</c:v>
                </c:pt>
                <c:pt idx="7">
                  <c:v>ИУЭФ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1">
                  <c:v>40</c:v>
                </c:pt>
                <c:pt idx="2">
                  <c:v>16</c:v>
                </c:pt>
                <c:pt idx="3">
                  <c:v>162</c:v>
                </c:pt>
                <c:pt idx="4">
                  <c:v>14</c:v>
                </c:pt>
                <c:pt idx="5">
                  <c:v>72</c:v>
                </c:pt>
                <c:pt idx="6">
                  <c:v>58</c:v>
                </c:pt>
                <c:pt idx="7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7D-4E0C-8763-D48E327A7E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лето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Лист1!$A$2:$A$9</c:f>
              <c:strCache>
                <c:ptCount val="8"/>
                <c:pt idx="0">
                  <c:v>ИАСТ</c:v>
                </c:pt>
                <c:pt idx="1">
                  <c:v>ИГНИСТ</c:v>
                </c:pt>
                <c:pt idx="2">
                  <c:v>ИДТ</c:v>
                </c:pt>
                <c:pt idx="3">
                  <c:v>ИПП</c:v>
                </c:pt>
                <c:pt idx="4">
                  <c:v>ИФМЕН</c:v>
                </c:pt>
                <c:pt idx="5">
                  <c:v>ИКИ</c:v>
                </c:pt>
                <c:pt idx="6">
                  <c:v>ЮИН</c:v>
                </c:pt>
                <c:pt idx="7">
                  <c:v>ИУЭФ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154</c:v>
                </c:pt>
                <c:pt idx="1">
                  <c:v>133</c:v>
                </c:pt>
                <c:pt idx="2">
                  <c:v>122</c:v>
                </c:pt>
                <c:pt idx="3">
                  <c:v>130</c:v>
                </c:pt>
                <c:pt idx="4">
                  <c:v>117</c:v>
                </c:pt>
                <c:pt idx="5">
                  <c:v>38</c:v>
                </c:pt>
                <c:pt idx="6">
                  <c:v>49</c:v>
                </c:pt>
                <c:pt idx="7">
                  <c:v>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7D-4E0C-8763-D48E327A7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776896"/>
        <c:axId val="44257792"/>
      </c:barChart>
      <c:catAx>
        <c:axId val="4577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257792"/>
        <c:crosses val="autoZero"/>
        <c:auto val="1"/>
        <c:lblAlgn val="ctr"/>
        <c:lblOffset val="100"/>
        <c:noMultiLvlLbl val="0"/>
      </c:catAx>
      <c:valAx>
        <c:axId val="44257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77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14680123704847"/>
          <c:y val="7.7409796425387187E-2"/>
          <c:w val="0.13281520652732262"/>
          <c:h val="0.164551936369903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бакалавриат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ИАСТ</c:v>
                </c:pt>
                <c:pt idx="1">
                  <c:v>ИГНИСТ</c:v>
                </c:pt>
                <c:pt idx="2">
                  <c:v>ИДТ</c:v>
                </c:pt>
                <c:pt idx="3">
                  <c:v>ИПП</c:v>
                </c:pt>
                <c:pt idx="4">
                  <c:v>ИУЭФ</c:v>
                </c:pt>
                <c:pt idx="5">
                  <c:v>ИФМЕН</c:v>
                </c:pt>
                <c:pt idx="6">
                  <c:v>ИКИ</c:v>
                </c:pt>
                <c:pt idx="7">
                  <c:v>ЮИН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127</c:v>
                </c:pt>
                <c:pt idx="1">
                  <c:v>131</c:v>
                </c:pt>
                <c:pt idx="2">
                  <c:v>110</c:v>
                </c:pt>
                <c:pt idx="3">
                  <c:v>224</c:v>
                </c:pt>
                <c:pt idx="4">
                  <c:v>153</c:v>
                </c:pt>
                <c:pt idx="5">
                  <c:v>80</c:v>
                </c:pt>
                <c:pt idx="6">
                  <c:v>110</c:v>
                </c:pt>
                <c:pt idx="7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D4-4B9E-902E-8F50BA34BC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магистратура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ИАСТ</c:v>
                </c:pt>
                <c:pt idx="1">
                  <c:v>ИГНИСТ</c:v>
                </c:pt>
                <c:pt idx="2">
                  <c:v>ИДТ</c:v>
                </c:pt>
                <c:pt idx="3">
                  <c:v>ИПП</c:v>
                </c:pt>
                <c:pt idx="4">
                  <c:v>ИУЭФ</c:v>
                </c:pt>
                <c:pt idx="5">
                  <c:v>ИФМЕН</c:v>
                </c:pt>
                <c:pt idx="6">
                  <c:v>ИКИ</c:v>
                </c:pt>
                <c:pt idx="7">
                  <c:v>ЮИН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27</c:v>
                </c:pt>
                <c:pt idx="1">
                  <c:v>21</c:v>
                </c:pt>
                <c:pt idx="2">
                  <c:v>28</c:v>
                </c:pt>
                <c:pt idx="3">
                  <c:v>68</c:v>
                </c:pt>
                <c:pt idx="4">
                  <c:v>16</c:v>
                </c:pt>
                <c:pt idx="5">
                  <c:v>51</c:v>
                </c:pt>
                <c:pt idx="7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D4-4B9E-902E-8F50BA34BC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ИАСТ</c:v>
                </c:pt>
                <c:pt idx="1">
                  <c:v>ИГНИСТ</c:v>
                </c:pt>
                <c:pt idx="2">
                  <c:v>ИДТ</c:v>
                </c:pt>
                <c:pt idx="3">
                  <c:v>ИПП</c:v>
                </c:pt>
                <c:pt idx="4">
                  <c:v>ИУЭФ</c:v>
                </c:pt>
                <c:pt idx="5">
                  <c:v>ИФМЕН</c:v>
                </c:pt>
                <c:pt idx="6">
                  <c:v>ИКИ</c:v>
                </c:pt>
                <c:pt idx="7">
                  <c:v>ЮИН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1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0D4-4B9E-902E-8F50BA34BC7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специалитет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ИАСТ</c:v>
                </c:pt>
                <c:pt idx="1">
                  <c:v>ИГНИСТ</c:v>
                </c:pt>
                <c:pt idx="2">
                  <c:v>ИДТ</c:v>
                </c:pt>
                <c:pt idx="3">
                  <c:v>ИПП</c:v>
                </c:pt>
                <c:pt idx="4">
                  <c:v>ИУЭФ</c:v>
                </c:pt>
                <c:pt idx="5">
                  <c:v>ИФМЕН</c:v>
                </c:pt>
                <c:pt idx="6">
                  <c:v>ИКИ</c:v>
                </c:pt>
                <c:pt idx="7">
                  <c:v>ЮИН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4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0D4-4B9E-902E-8F50BA34B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777920"/>
        <c:axId val="44260096"/>
      </c:barChart>
      <c:catAx>
        <c:axId val="45777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44260096"/>
        <c:crosses val="autoZero"/>
        <c:auto val="1"/>
        <c:lblAlgn val="ctr"/>
        <c:lblOffset val="100"/>
        <c:noMultiLvlLbl val="0"/>
      </c:catAx>
      <c:valAx>
        <c:axId val="442600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457779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91</c:v>
                </c:pt>
                <c:pt idx="2">
                  <c:v>149</c:v>
                </c:pt>
                <c:pt idx="3">
                  <c:v>223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69-4ADD-830A-66512A6CE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588288"/>
        <c:axId val="42563200"/>
      </c:barChart>
      <c:catAx>
        <c:axId val="9658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563200"/>
        <c:crosses val="autoZero"/>
        <c:auto val="1"/>
        <c:lblAlgn val="ctr"/>
        <c:lblOffset val="100"/>
        <c:noMultiLvlLbl val="0"/>
      </c:catAx>
      <c:valAx>
        <c:axId val="4256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58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/>
              <a:t>Удовлетворенность обучающихся СПО качеством образовательного процесса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1421136848957338"/>
          <c:y val="0.19897807495528064"/>
          <c:w val="0.44896395016631735"/>
          <c:h val="0.6752605635674688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Удовлетворенность выбранной профессией</c:v>
                </c:pt>
                <c:pt idx="1">
                  <c:v>Удовлетворенность оснащенностью учебного процесса и состоянием учебных аудиторий</c:v>
                </c:pt>
                <c:pt idx="2">
                  <c:v>Удовлетворенность содержанием учебной программы</c:v>
                </c:pt>
                <c:pt idx="3">
                  <c:v>Удовлетворенность учебно-методическим обеспечением программы</c:v>
                </c:pt>
                <c:pt idx="4">
                  <c:v>Удовлетворенность условиями организации обучения со стороны кафедр и дирекции</c:v>
                </c:pt>
                <c:pt idx="5">
                  <c:v>Удовлетворенность условиями для внеучебной деятельности</c:v>
                </c:pt>
                <c:pt idx="6">
                  <c:v>Удовлетворенность качеством образовательного процесса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0.87000000000000011</c:v>
                </c:pt>
                <c:pt idx="1">
                  <c:v>0.87000000000000011</c:v>
                </c:pt>
                <c:pt idx="2">
                  <c:v>0.92</c:v>
                </c:pt>
                <c:pt idx="3">
                  <c:v>0.92</c:v>
                </c:pt>
                <c:pt idx="4">
                  <c:v>0.91</c:v>
                </c:pt>
                <c:pt idx="5">
                  <c:v>0.93</c:v>
                </c:pt>
                <c:pt idx="6">
                  <c:v>0.93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C0-43E2-8D89-9B0A8FEED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625408"/>
        <c:axId val="42582016"/>
        <c:axId val="0"/>
      </c:bar3DChart>
      <c:catAx>
        <c:axId val="108625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42582016"/>
        <c:crosses val="autoZero"/>
        <c:auto val="1"/>
        <c:lblAlgn val="ctr"/>
        <c:lblOffset val="100"/>
        <c:noMultiLvlLbl val="0"/>
      </c:catAx>
      <c:valAx>
        <c:axId val="42582016"/>
        <c:scaling>
          <c:orientation val="minMax"/>
          <c:min val="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862540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/>
              <a:t>Удовлетворенность ППС организацией образовательной деятельности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9050671489667858"/>
          <c:y val="0.21310873132024091"/>
          <c:w val="0.47301384281279568"/>
          <c:h val="0.6908452049207622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87E-4908-9F4E-A99C1B918B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Удовлетворенность условиями для повышения квалификации</c:v>
                </c:pt>
                <c:pt idx="1">
                  <c:v>Удовлетворенность учебно-методическим обеспечением образовательной программы</c:v>
                </c:pt>
                <c:pt idx="2">
                  <c:v>Удовлетворенность условиями реализации образовательной программы</c:v>
                </c:pt>
                <c:pt idx="3">
                  <c:v>Удовлетворенность качеством контингента студентов по образовательной программе</c:v>
                </c:pt>
                <c:pt idx="4">
                  <c:v>Удовлетворенность состоянием учебных аудиторий и оснащенностью учебного процесса</c:v>
                </c:pt>
                <c:pt idx="5">
                  <c:v>Удовлетворенность организацией образовательного процесса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0.98</c:v>
                </c:pt>
                <c:pt idx="1">
                  <c:v>0.97000000000000008</c:v>
                </c:pt>
                <c:pt idx="2">
                  <c:v>0.98</c:v>
                </c:pt>
                <c:pt idx="3">
                  <c:v>0.92</c:v>
                </c:pt>
                <c:pt idx="4">
                  <c:v>0.94000000000000006</c:v>
                </c:pt>
                <c:pt idx="5">
                  <c:v>0.99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7E-4908-9F4E-A99C1B918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592128"/>
        <c:axId val="42583168"/>
        <c:axId val="0"/>
      </c:bar3DChart>
      <c:catAx>
        <c:axId val="1165921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42583168"/>
        <c:crosses val="autoZero"/>
        <c:auto val="1"/>
        <c:lblAlgn val="ctr"/>
        <c:lblOffset val="100"/>
        <c:noMultiLvlLbl val="0"/>
      </c:catAx>
      <c:valAx>
        <c:axId val="42583168"/>
        <c:scaling>
          <c:orientation val="minMax"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6592128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Средний балл ППС по каждому показателю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159470343936038"/>
          <c:y val="0.11497089255677125"/>
          <c:w val="0.45547914813693863"/>
          <c:h val="0.778816587214867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ППС по университету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7908700762181664E-3"/>
                  <c:y val="-7.67895208303669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E20-41D4-8F56-04B94D8C82D3}"/>
                </c:ext>
              </c:extLst>
            </c:dLbl>
            <c:dLbl>
              <c:idx val="1"/>
              <c:layout>
                <c:manualLayout>
                  <c:x val="7.010199564374063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E20-41D4-8F56-04B94D8C82D3}"/>
                </c:ext>
              </c:extLst>
            </c:dLbl>
            <c:dLbl>
              <c:idx val="2"/>
              <c:layout>
                <c:manualLayout>
                  <c:x val="1.1683665940623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E20-41D4-8F56-04B94D8C82D3}"/>
                </c:ext>
              </c:extLst>
            </c:dLbl>
            <c:dLbl>
              <c:idx val="3"/>
              <c:layout>
                <c:manualLayout>
                  <c:x val="1.168366594062344E-2"/>
                  <c:y val="7.035552775833257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E20-41D4-8F56-04B94D8C82D3}"/>
                </c:ext>
              </c:extLst>
            </c:dLbl>
            <c:dLbl>
              <c:idx val="4"/>
              <c:layout>
                <c:manualLayout>
                  <c:x val="9.34693275249875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E20-41D4-8F56-04B94D8C82D3}"/>
                </c:ext>
              </c:extLst>
            </c:dLbl>
            <c:dLbl>
              <c:idx val="5"/>
              <c:layout>
                <c:manualLayout>
                  <c:x val="9.34693275249875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E20-41D4-8F56-04B94D8C82D3}"/>
                </c:ext>
              </c:extLst>
            </c:dLbl>
            <c:dLbl>
              <c:idx val="6"/>
              <c:layout>
                <c:manualLayout>
                  <c:x val="1.40203991287481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E20-41D4-8F56-04B94D8C82D3}"/>
                </c:ext>
              </c:extLst>
            </c:dLbl>
            <c:dLbl>
              <c:idx val="7"/>
              <c:layout>
                <c:manualLayout>
                  <c:x val="1.168366594062344E-2"/>
                  <c:y val="-3.83761857334867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E20-41D4-8F56-04B94D8C82D3}"/>
                </c:ext>
              </c:extLst>
            </c:dLbl>
            <c:dLbl>
              <c:idx val="8"/>
              <c:layout>
                <c:manualLayout>
                  <c:x val="1.1683665940623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E20-41D4-8F56-04B94D8C82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Компетентность в преподаваемой области</c:v>
                </c:pt>
                <c:pt idx="1">
                  <c:v>Готовность к оказанию помощи в связи с ликвидацией задолженности</c:v>
                </c:pt>
                <c:pt idx="2">
                  <c:v>Применение современных технологий в обучении</c:v>
                </c:pt>
                <c:pt idx="3">
                  <c:v>Знание современных тенденций в преподаваемой области</c:v>
                </c:pt>
                <c:pt idx="4">
                  <c:v>Умение излагать материал ясно, доступно, интересно</c:v>
                </c:pt>
                <c:pt idx="5">
                  <c:v>Доброжелательность и тактичность со студентами</c:v>
                </c:pt>
                <c:pt idx="6">
                  <c:v>Пунктуальность (проводит занятия без опозданий)</c:v>
                </c:pt>
                <c:pt idx="7">
                  <c:v>Использование понятной системы оценивания</c:v>
                </c:pt>
                <c:pt idx="8">
                  <c:v>Практикоориентированность учебного материала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4.8</c:v>
                </c:pt>
                <c:pt idx="1">
                  <c:v>4.7</c:v>
                </c:pt>
                <c:pt idx="2">
                  <c:v>4.5999999999999996</c:v>
                </c:pt>
                <c:pt idx="3">
                  <c:v>4.7</c:v>
                </c:pt>
                <c:pt idx="4">
                  <c:v>4.7</c:v>
                </c:pt>
                <c:pt idx="5">
                  <c:v>4.7</c:v>
                </c:pt>
                <c:pt idx="6">
                  <c:v>4.7</c:v>
                </c:pt>
                <c:pt idx="7">
                  <c:v>4.7</c:v>
                </c:pt>
                <c:pt idx="8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E20-41D4-8F56-04B94D8C8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762624"/>
        <c:axId val="42586624"/>
        <c:axId val="0"/>
      </c:bar3DChart>
      <c:catAx>
        <c:axId val="1167626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42586624"/>
        <c:crosses val="autoZero"/>
        <c:auto val="1"/>
        <c:lblAlgn val="ctr"/>
        <c:lblOffset val="100"/>
        <c:noMultiLvlLbl val="0"/>
      </c:catAx>
      <c:valAx>
        <c:axId val="4258662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67626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ИПП</c:v>
                </c:pt>
                <c:pt idx="1">
                  <c:v>ИПТД</c:v>
                </c:pt>
                <c:pt idx="2">
                  <c:v>ИГНИСТ</c:v>
                </c:pt>
                <c:pt idx="3">
                  <c:v>ИУЭФ</c:v>
                </c:pt>
                <c:pt idx="4">
                  <c:v>ИВИТШ</c:v>
                </c:pt>
                <c:pt idx="5">
                  <c:v>ЮИН</c:v>
                </c:pt>
                <c:pt idx="6">
                  <c:v>ИКИ</c:v>
                </c:pt>
                <c:pt idx="7">
                  <c:v>ИФМЕН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1341</c:v>
                </c:pt>
                <c:pt idx="1">
                  <c:v>1181</c:v>
                </c:pt>
                <c:pt idx="2">
                  <c:v>701</c:v>
                </c:pt>
                <c:pt idx="3">
                  <c:v>679</c:v>
                </c:pt>
                <c:pt idx="4">
                  <c:v>567</c:v>
                </c:pt>
                <c:pt idx="5">
                  <c:v>543</c:v>
                </c:pt>
                <c:pt idx="6">
                  <c:v>510</c:v>
                </c:pt>
                <c:pt idx="7">
                  <c:v>447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48-4A60-98F8-B0C2820BD0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ИПП</c:v>
                </c:pt>
                <c:pt idx="1">
                  <c:v>ИПТД</c:v>
                </c:pt>
                <c:pt idx="2">
                  <c:v>ИГНИСТ</c:v>
                </c:pt>
                <c:pt idx="3">
                  <c:v>ИУЭФ</c:v>
                </c:pt>
                <c:pt idx="4">
                  <c:v>ИВИТШ</c:v>
                </c:pt>
                <c:pt idx="5">
                  <c:v>ЮИН</c:v>
                </c:pt>
                <c:pt idx="6">
                  <c:v>ИКИ</c:v>
                </c:pt>
                <c:pt idx="7">
                  <c:v>ИФМЕН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48-4A60-98F8-B0C2820BD05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ИПП</c:v>
                </c:pt>
                <c:pt idx="1">
                  <c:v>ИПТД</c:v>
                </c:pt>
                <c:pt idx="2">
                  <c:v>ИГНИСТ</c:v>
                </c:pt>
                <c:pt idx="3">
                  <c:v>ИУЭФ</c:v>
                </c:pt>
                <c:pt idx="4">
                  <c:v>ИВИТШ</c:v>
                </c:pt>
                <c:pt idx="5">
                  <c:v>ЮИН</c:v>
                </c:pt>
                <c:pt idx="6">
                  <c:v>ИКИ</c:v>
                </c:pt>
                <c:pt idx="7">
                  <c:v>ИФМЕН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48-4A60-98F8-B0C2820BD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840512"/>
        <c:axId val="38869184"/>
      </c:barChart>
      <c:catAx>
        <c:axId val="43840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869184"/>
        <c:crosses val="autoZero"/>
        <c:auto val="1"/>
        <c:lblAlgn val="ctr"/>
        <c:lblOffset val="100"/>
        <c:noMultiLvlLbl val="0"/>
      </c:catAx>
      <c:valAx>
        <c:axId val="3886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4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/>
              <a:t>зимняя </a:t>
            </a:r>
            <a:r>
              <a:rPr lang="ru-RU" sz="2000" b="1" dirty="0" smtClean="0"/>
              <a:t>сессия</a:t>
            </a:r>
            <a:endParaRPr lang="ru-RU" sz="20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B1E-43A4-8EE8-F2CB313678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B1E-43A4-8EE8-F2CB3136788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1E-43A4-8EE8-F2CB31367887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1E-43A4-8EE8-F2CB31367887}"/>
              </c:ext>
            </c:extLst>
          </c:dPt>
          <c:dLbls>
            <c:dLbl>
              <c:idx val="0"/>
              <c:layout>
                <c:manualLayout>
                  <c:x val="-3.512389341162863E-3"/>
                  <c:y val="0.114084871576877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dirty="0" smtClean="0"/>
                      <a:t>отлично-</a:t>
                    </a:r>
                    <a:r>
                      <a:rPr lang="ru-RU" sz="1200" baseline="0" dirty="0" smtClean="0"/>
                      <a:t> </a:t>
                    </a:r>
                  </a:p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aseline="0" dirty="0" smtClean="0"/>
                      <a:t>17 %</a:t>
                    </a:r>
                    <a:endParaRPr lang="ru-RU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968948796654654"/>
                      <c:h val="0.162183304141016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B1E-43A4-8EE8-F2CB31367887}"/>
                </c:ext>
              </c:extLst>
            </c:dLbl>
            <c:dLbl>
              <c:idx val="1"/>
              <c:layout>
                <c:manualLayout>
                  <c:x val="-3.1161365454645221E-2"/>
                  <c:y val="-0.131056552137877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aseline="0" dirty="0" smtClean="0"/>
                      <a:t>хорошо – </a:t>
                    </a:r>
                  </a:p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aseline="0" dirty="0" smtClean="0"/>
                      <a:t>38 %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436607500333646"/>
                      <c:h val="0.159232632127558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B1E-43A4-8EE8-F2CB31367887}"/>
                </c:ext>
              </c:extLst>
            </c:dLbl>
            <c:dLbl>
              <c:idx val="2"/>
              <c:layout>
                <c:manualLayout>
                  <c:x val="3.5850340337728868E-3"/>
                  <c:y val="-0.114808873670250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aseline="0" dirty="0" smtClean="0"/>
                      <a:t>удовлетворительно – 16%</a:t>
                    </a:r>
                    <a:endParaRPr lang="ru-RU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501222903424722"/>
                      <c:h val="0.125355677854416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B1E-43A4-8EE8-F2CB31367887}"/>
                </c:ext>
              </c:extLst>
            </c:dLbl>
            <c:dLbl>
              <c:idx val="3"/>
              <c:layout>
                <c:manualLayout>
                  <c:x val="-6.0485341874638677E-3"/>
                  <c:y val="2.49120287045081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aseline="0" dirty="0" smtClean="0"/>
                      <a:t>долги-  29 %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134608315150364"/>
                      <c:h val="9.64998223110557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B1E-43A4-8EE8-F2CB313678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Отлично</c:v>
                </c:pt>
                <c:pt idx="1">
                  <c:v>Хорошо</c:v>
                </c:pt>
                <c:pt idx="2">
                  <c:v>Удовлетворительно</c:v>
                </c:pt>
                <c:pt idx="3">
                  <c:v>Долги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38</c:v>
                </c:pt>
                <c:pt idx="2">
                  <c:v>16</c:v>
                </c:pt>
                <c:pt idx="3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1E-43A4-8EE8-F2CB31367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/>
              <a:t>летняя сессия</a:t>
            </a:r>
            <a:endParaRPr lang="ru-RU" sz="20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летняя сессия, 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23-47CD-ADE2-4A079D767E8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23-47CD-ADE2-4A079D767E8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423-47CD-ADE2-4A079D767E8B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423-47CD-ADE2-4A079D767E8B}"/>
              </c:ext>
            </c:extLst>
          </c:dPt>
          <c:dLbls>
            <c:dLbl>
              <c:idx val="0"/>
              <c:layout>
                <c:manualLayout>
                  <c:x val="1.0611930656698521E-2"/>
                  <c:y val="0.109996428331480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dirty="0" smtClean="0"/>
                      <a:t>отлично-</a:t>
                    </a:r>
                    <a:r>
                      <a:rPr lang="ru-RU" sz="1200" baseline="0" dirty="0" smtClean="0"/>
                      <a:t> </a:t>
                    </a:r>
                  </a:p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aseline="0" dirty="0" smtClean="0"/>
                      <a:t>18 %</a:t>
                    </a:r>
                    <a:endParaRPr lang="ru-RU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1663864050891943"/>
                      <c:h val="0.154006665570009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423-47CD-ADE2-4A079D767E8B}"/>
                </c:ext>
              </c:extLst>
            </c:dLbl>
            <c:dLbl>
              <c:idx val="1"/>
              <c:layout>
                <c:manualLayout>
                  <c:x val="-2.6924109198244936E-2"/>
                  <c:y val="-0.171939703383175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aseline="0" dirty="0" smtClean="0"/>
                      <a:t>хорошо –36%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1284058751613703"/>
                      <c:h val="7.74663296369626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423-47CD-ADE2-4A079D767E8B}"/>
                </c:ext>
              </c:extLst>
            </c:dLbl>
            <c:dLbl>
              <c:idx val="2"/>
              <c:layout>
                <c:manualLayout>
                  <c:x val="3.5850340337728868E-3"/>
                  <c:y val="-0.114808873670250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aseline="0" dirty="0" smtClean="0"/>
                      <a:t>удовлетворительно – 16%</a:t>
                    </a:r>
                    <a:endParaRPr lang="ru-RU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501222903424722"/>
                      <c:h val="0.125355677854416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423-47CD-ADE2-4A079D767E8B}"/>
                </c:ext>
              </c:extLst>
            </c:dLbl>
            <c:dLbl>
              <c:idx val="3"/>
              <c:layout>
                <c:manualLayout>
                  <c:x val="2.2200069964898959E-2"/>
                  <c:y val="4.5353657719826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aseline="0" dirty="0" smtClean="0"/>
                      <a:t>долги- 30%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134608315150364"/>
                      <c:h val="9.64998223110557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423-47CD-ADE2-4A079D767E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Отлично</c:v>
                </c:pt>
                <c:pt idx="1">
                  <c:v>Хорошо</c:v>
                </c:pt>
                <c:pt idx="2">
                  <c:v>Удовлетворительно</c:v>
                </c:pt>
                <c:pt idx="3">
                  <c:v>Долги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36</c:v>
                </c:pt>
                <c:pt idx="2">
                  <c:v>16</c:v>
                </c:pt>
                <c:pt idx="3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423-47CD-ADE2-4A079D767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Количество студентов с долгами, %</a:t>
            </a:r>
            <a:endParaRPr lang="ru-RU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одна задолженность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ИВИТШ</c:v>
                </c:pt>
                <c:pt idx="1">
                  <c:v>ИГНИСТ</c:v>
                </c:pt>
                <c:pt idx="2">
                  <c:v>ИПТД</c:v>
                </c:pt>
                <c:pt idx="3">
                  <c:v>ЮИН</c:v>
                </c:pt>
                <c:pt idx="4">
                  <c:v>ИФМЕН</c:v>
                </c:pt>
                <c:pt idx="5">
                  <c:v>ИПП</c:v>
                </c:pt>
                <c:pt idx="6">
                  <c:v>ИУЭФ</c:v>
                </c:pt>
                <c:pt idx="7">
                  <c:v>ИКИ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</c:v>
                </c:pt>
                <c:pt idx="1">
                  <c:v>10</c:v>
                </c:pt>
                <c:pt idx="2">
                  <c:v>6</c:v>
                </c:pt>
                <c:pt idx="3">
                  <c:v>5</c:v>
                </c:pt>
                <c:pt idx="4">
                  <c:v>9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23-4EB7-B2F6-BC31F437F3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2-5 задолженностей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ИВИТШ</c:v>
                </c:pt>
                <c:pt idx="1">
                  <c:v>ИГНИСТ</c:v>
                </c:pt>
                <c:pt idx="2">
                  <c:v>ИПТД</c:v>
                </c:pt>
                <c:pt idx="3">
                  <c:v>ЮИН</c:v>
                </c:pt>
                <c:pt idx="4">
                  <c:v>ИФМЕН</c:v>
                </c:pt>
                <c:pt idx="5">
                  <c:v>ИПП</c:v>
                </c:pt>
                <c:pt idx="6">
                  <c:v>ИУЭФ</c:v>
                </c:pt>
                <c:pt idx="7">
                  <c:v>ИКИ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14</c:v>
                </c:pt>
                <c:pt idx="1">
                  <c:v>10</c:v>
                </c:pt>
                <c:pt idx="2">
                  <c:v>9</c:v>
                </c:pt>
                <c:pt idx="3">
                  <c:v>10</c:v>
                </c:pt>
                <c:pt idx="4">
                  <c:v>9</c:v>
                </c:pt>
                <c:pt idx="5">
                  <c:v>8</c:v>
                </c:pt>
                <c:pt idx="6">
                  <c:v>8</c:v>
                </c:pt>
                <c:pt idx="7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23-4EB7-B2F6-BC31F437F3F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более 5 задолженностей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ИВИТШ</c:v>
                </c:pt>
                <c:pt idx="1">
                  <c:v>ИГНИСТ</c:v>
                </c:pt>
                <c:pt idx="2">
                  <c:v>ИПТД</c:v>
                </c:pt>
                <c:pt idx="3">
                  <c:v>ЮИН</c:v>
                </c:pt>
                <c:pt idx="4">
                  <c:v>ИФМЕН</c:v>
                </c:pt>
                <c:pt idx="5">
                  <c:v>ИПП</c:v>
                </c:pt>
                <c:pt idx="6">
                  <c:v>ИУЭФ</c:v>
                </c:pt>
                <c:pt idx="7">
                  <c:v>ИКИ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15</c:v>
                </c:pt>
                <c:pt idx="1">
                  <c:v>13</c:v>
                </c:pt>
                <c:pt idx="2">
                  <c:v>15</c:v>
                </c:pt>
                <c:pt idx="3">
                  <c:v>13</c:v>
                </c:pt>
                <c:pt idx="4">
                  <c:v>10</c:v>
                </c:pt>
                <c:pt idx="5">
                  <c:v>9</c:v>
                </c:pt>
                <c:pt idx="6">
                  <c:v>9</c:v>
                </c:pt>
                <c:pt idx="7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23-4EB7-B2F6-BC31F437F3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203520"/>
        <c:axId val="76780032"/>
      </c:barChart>
      <c:catAx>
        <c:axId val="4420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780032"/>
        <c:crosses val="autoZero"/>
        <c:auto val="1"/>
        <c:lblAlgn val="ctr"/>
        <c:lblOffset val="100"/>
        <c:noMultiLvlLbl val="0"/>
      </c:catAx>
      <c:valAx>
        <c:axId val="7678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20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Аттестованные </a:t>
            </a:r>
            <a:r>
              <a:rPr lang="ru-RU" sz="1800" dirty="0" smtClean="0"/>
              <a:t>студенты  ВО, </a:t>
            </a:r>
            <a:r>
              <a:rPr lang="ru-RU" sz="1800" dirty="0"/>
              <a:t>%</a:t>
            </a:r>
          </a:p>
        </c:rich>
      </c:tx>
      <c:layout>
        <c:manualLayout>
          <c:xMode val="edge"/>
          <c:yMode val="edge"/>
          <c:x val="0.23190796108609113"/>
          <c:y val="2.624718927736872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Аттестованные студенты, 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Лист1!$A$2:$A$9</c:f>
              <c:strCache>
                <c:ptCount val="8"/>
                <c:pt idx="0">
                  <c:v>ИФМЕН</c:v>
                </c:pt>
                <c:pt idx="1">
                  <c:v>ИКИ</c:v>
                </c:pt>
                <c:pt idx="2">
                  <c:v>ИПП</c:v>
                </c:pt>
                <c:pt idx="3">
                  <c:v>ИГНИСТ</c:v>
                </c:pt>
                <c:pt idx="4">
                  <c:v>ИУЭФ</c:v>
                </c:pt>
                <c:pt idx="5">
                  <c:v>ВИТШ</c:v>
                </c:pt>
                <c:pt idx="6">
                  <c:v>ИПТД</c:v>
                </c:pt>
                <c:pt idx="7">
                  <c:v>ЮИН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60</c:v>
                </c:pt>
                <c:pt idx="1">
                  <c:v>62</c:v>
                </c:pt>
                <c:pt idx="2">
                  <c:v>64</c:v>
                </c:pt>
                <c:pt idx="3">
                  <c:v>74</c:v>
                </c:pt>
                <c:pt idx="4">
                  <c:v>72</c:v>
                </c:pt>
                <c:pt idx="5">
                  <c:v>65</c:v>
                </c:pt>
                <c:pt idx="6">
                  <c:v>72</c:v>
                </c:pt>
                <c:pt idx="7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CE-474F-B02E-B59A92C7B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82720"/>
        <c:axId val="76781760"/>
      </c:barChart>
      <c:catAx>
        <c:axId val="4438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6781760"/>
        <c:crosses val="autoZero"/>
        <c:auto val="1"/>
        <c:lblAlgn val="ctr"/>
        <c:lblOffset val="100"/>
        <c:noMultiLvlLbl val="0"/>
      </c:catAx>
      <c:valAx>
        <c:axId val="76781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4382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Аттестованные студенты СПО, </a:t>
            </a:r>
            <a:r>
              <a:rPr lang="ru-RU" sz="1800" dirty="0"/>
              <a:t>%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Положительная аттестация, 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ИПП</c:v>
                </c:pt>
                <c:pt idx="1">
                  <c:v>ИГНИСТ</c:v>
                </c:pt>
                <c:pt idx="2">
                  <c:v>ИПТД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</c:v>
                </c:pt>
                <c:pt idx="1">
                  <c:v>22</c:v>
                </c:pt>
                <c:pt idx="2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13-40D0-AAA3-9E9C073EB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93984"/>
        <c:axId val="39141952"/>
      </c:barChart>
      <c:catAx>
        <c:axId val="44393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9141952"/>
        <c:crosses val="autoZero"/>
        <c:auto val="1"/>
        <c:lblAlgn val="ctr"/>
        <c:lblOffset val="100"/>
        <c:noMultiLvlLbl val="0"/>
      </c:catAx>
      <c:valAx>
        <c:axId val="39141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4393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причины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Лист1!$A$2:$A$16</c:f>
              <c:numCache>
                <c:formatCode>dd\.mm\.yyyy</c:formatCode>
                <c:ptCount val="15"/>
                <c:pt idx="0">
                  <c:v>45170</c:v>
                </c:pt>
                <c:pt idx="1">
                  <c:v>45200</c:v>
                </c:pt>
                <c:pt idx="2">
                  <c:v>45231</c:v>
                </c:pt>
                <c:pt idx="3">
                  <c:v>45261</c:v>
                </c:pt>
                <c:pt idx="4">
                  <c:v>45292</c:v>
                </c:pt>
                <c:pt idx="5">
                  <c:v>45323</c:v>
                </c:pt>
                <c:pt idx="6">
                  <c:v>45352</c:v>
                </c:pt>
                <c:pt idx="7">
                  <c:v>45383</c:v>
                </c:pt>
                <c:pt idx="8">
                  <c:v>45413</c:v>
                </c:pt>
                <c:pt idx="9">
                  <c:v>45444</c:v>
                </c:pt>
                <c:pt idx="10">
                  <c:v>45474</c:v>
                </c:pt>
                <c:pt idx="11">
                  <c:v>45505</c:v>
                </c:pt>
                <c:pt idx="12">
                  <c:v>45536</c:v>
                </c:pt>
                <c:pt idx="13">
                  <c:v>45566</c:v>
                </c:pt>
                <c:pt idx="14">
                  <c:v>45597</c:v>
                </c:pt>
              </c:numCache>
            </c:num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15</c:v>
                </c:pt>
                <c:pt idx="1">
                  <c:v>25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  <c:pt idx="5">
                  <c:v>18</c:v>
                </c:pt>
                <c:pt idx="6">
                  <c:v>16</c:v>
                </c:pt>
                <c:pt idx="7">
                  <c:v>12</c:v>
                </c:pt>
                <c:pt idx="8">
                  <c:v>11</c:v>
                </c:pt>
                <c:pt idx="9">
                  <c:v>12</c:v>
                </c:pt>
                <c:pt idx="10">
                  <c:v>6</c:v>
                </c:pt>
                <c:pt idx="11">
                  <c:v>10</c:v>
                </c:pt>
                <c:pt idx="12">
                  <c:v>13</c:v>
                </c:pt>
                <c:pt idx="13">
                  <c:v>8</c:v>
                </c:pt>
                <c:pt idx="1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45-4601-8C2F-DA55BFDF8E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невыполнение учебного плана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Лист1!$A$2:$A$16</c:f>
              <c:numCache>
                <c:formatCode>dd\.mm\.yyyy</c:formatCode>
                <c:ptCount val="15"/>
                <c:pt idx="0">
                  <c:v>45170</c:v>
                </c:pt>
                <c:pt idx="1">
                  <c:v>45200</c:v>
                </c:pt>
                <c:pt idx="2">
                  <c:v>45231</c:v>
                </c:pt>
                <c:pt idx="3">
                  <c:v>45261</c:v>
                </c:pt>
                <c:pt idx="4">
                  <c:v>45292</c:v>
                </c:pt>
                <c:pt idx="5">
                  <c:v>45323</c:v>
                </c:pt>
                <c:pt idx="6">
                  <c:v>45352</c:v>
                </c:pt>
                <c:pt idx="7">
                  <c:v>45383</c:v>
                </c:pt>
                <c:pt idx="8">
                  <c:v>45413</c:v>
                </c:pt>
                <c:pt idx="9">
                  <c:v>45444</c:v>
                </c:pt>
                <c:pt idx="10">
                  <c:v>45474</c:v>
                </c:pt>
                <c:pt idx="11">
                  <c:v>45505</c:v>
                </c:pt>
                <c:pt idx="12">
                  <c:v>45536</c:v>
                </c:pt>
                <c:pt idx="13">
                  <c:v>45566</c:v>
                </c:pt>
                <c:pt idx="14">
                  <c:v>45597</c:v>
                </c:pt>
              </c:numCache>
            </c:num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0</c:v>
                </c:pt>
                <c:pt idx="1">
                  <c:v>7</c:v>
                </c:pt>
                <c:pt idx="2">
                  <c:v>21</c:v>
                </c:pt>
                <c:pt idx="3">
                  <c:v>9</c:v>
                </c:pt>
                <c:pt idx="4">
                  <c:v>24</c:v>
                </c:pt>
                <c:pt idx="5">
                  <c:v>5</c:v>
                </c:pt>
                <c:pt idx="6">
                  <c:v>13</c:v>
                </c:pt>
                <c:pt idx="7">
                  <c:v>24</c:v>
                </c:pt>
                <c:pt idx="8">
                  <c:v>16</c:v>
                </c:pt>
                <c:pt idx="9">
                  <c:v>21</c:v>
                </c:pt>
                <c:pt idx="10">
                  <c:v>5</c:v>
                </c:pt>
                <c:pt idx="11">
                  <c:v>3</c:v>
                </c:pt>
                <c:pt idx="12">
                  <c:v>2</c:v>
                </c:pt>
                <c:pt idx="13">
                  <c:v>5</c:v>
                </c:pt>
                <c:pt idx="1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45-4601-8C2F-DA55BFDF8ED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 собственному желанию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Лист1!$A$2:$A$16</c:f>
              <c:numCache>
                <c:formatCode>dd\.mm\.yyyy</c:formatCode>
                <c:ptCount val="15"/>
                <c:pt idx="0">
                  <c:v>45170</c:v>
                </c:pt>
                <c:pt idx="1">
                  <c:v>45200</c:v>
                </c:pt>
                <c:pt idx="2">
                  <c:v>45231</c:v>
                </c:pt>
                <c:pt idx="3">
                  <c:v>45261</c:v>
                </c:pt>
                <c:pt idx="4">
                  <c:v>45292</c:v>
                </c:pt>
                <c:pt idx="5">
                  <c:v>45323</c:v>
                </c:pt>
                <c:pt idx="6">
                  <c:v>45352</c:v>
                </c:pt>
                <c:pt idx="7">
                  <c:v>45383</c:v>
                </c:pt>
                <c:pt idx="8">
                  <c:v>45413</c:v>
                </c:pt>
                <c:pt idx="9">
                  <c:v>45444</c:v>
                </c:pt>
                <c:pt idx="10">
                  <c:v>45474</c:v>
                </c:pt>
                <c:pt idx="11">
                  <c:v>45505</c:v>
                </c:pt>
                <c:pt idx="12">
                  <c:v>45536</c:v>
                </c:pt>
                <c:pt idx="13">
                  <c:v>45566</c:v>
                </c:pt>
                <c:pt idx="14">
                  <c:v>45597</c:v>
                </c:pt>
              </c:numCache>
            </c:numRef>
          </c:cat>
          <c:val>
            <c:numRef>
              <c:f>Лист1!$D$2:$D$16</c:f>
              <c:numCache>
                <c:formatCode>General</c:formatCode>
                <c:ptCount val="15"/>
                <c:pt idx="0">
                  <c:v>10</c:v>
                </c:pt>
                <c:pt idx="1">
                  <c:v>25</c:v>
                </c:pt>
                <c:pt idx="2">
                  <c:v>21</c:v>
                </c:pt>
                <c:pt idx="3">
                  <c:v>33</c:v>
                </c:pt>
                <c:pt idx="4">
                  <c:v>25</c:v>
                </c:pt>
                <c:pt idx="5">
                  <c:v>22</c:v>
                </c:pt>
                <c:pt idx="6">
                  <c:v>27</c:v>
                </c:pt>
                <c:pt idx="7">
                  <c:v>21</c:v>
                </c:pt>
                <c:pt idx="8">
                  <c:v>33</c:v>
                </c:pt>
                <c:pt idx="9">
                  <c:v>29</c:v>
                </c:pt>
                <c:pt idx="10">
                  <c:v>10</c:v>
                </c:pt>
                <c:pt idx="11">
                  <c:v>9</c:v>
                </c:pt>
                <c:pt idx="12">
                  <c:v>17</c:v>
                </c:pt>
                <c:pt idx="13">
                  <c:v>29</c:v>
                </c:pt>
                <c:pt idx="1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845-4601-8C2F-DA55BFDF8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571136"/>
        <c:axId val="39145408"/>
      </c:barChart>
      <c:dateAx>
        <c:axId val="44571136"/>
        <c:scaling>
          <c:orientation val="minMax"/>
        </c:scaling>
        <c:delete val="0"/>
        <c:axPos val="b"/>
        <c:numFmt formatCode="dd\.mm\.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145408"/>
        <c:crosses val="autoZero"/>
        <c:auto val="1"/>
        <c:lblOffset val="100"/>
        <c:baseTimeUnit val="months"/>
      </c:dateAx>
      <c:valAx>
        <c:axId val="3914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57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50-4207-96E1-75F3309CB66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50-4207-96E1-75F3309CB66F}"/>
              </c:ext>
            </c:extLst>
          </c:dPt>
          <c:dLbls>
            <c:dLbl>
              <c:idx val="0"/>
              <c:layout>
                <c:manualLayout>
                  <c:x val="-0.25479838431750118"/>
                  <c:y val="-5.36586237201426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50-4207-96E1-75F3309CB66F}"/>
                </c:ext>
              </c:extLst>
            </c:dLbl>
            <c:dLbl>
              <c:idx val="2"/>
              <c:layout>
                <c:manualLayout>
                  <c:x val="0.25250037079285437"/>
                  <c:y val="0.1312338789771144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950-4207-96E1-75F3309CB6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по собственному желания</c:v>
                </c:pt>
                <c:pt idx="1">
                  <c:v>невыполнение учебного плана</c:v>
                </c:pt>
                <c:pt idx="2">
                  <c:v>др. причины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</c:v>
                </c:pt>
                <c:pt idx="1">
                  <c:v>7</c:v>
                </c:pt>
                <c:pt idx="2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950-4207-96E1-75F3309CB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C56A1-7A97-497C-B84F-7D965888682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48292-4087-41A7-8A02-73C6B8E24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9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48292-4087-41A7-8A02-73C6B8E241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4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Сейчас уже идет государственная итоговая аттестация 2024/2025 уч.</a:t>
            </a:r>
            <a:r>
              <a:rPr lang="ru-RU" baseline="0" dirty="0" smtClean="0"/>
              <a:t> г.  Уже состоялся выпуск 34 магистров по 5 направлениям подготовки, 14 из них закончили «с отличием».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48292-4087-41A7-8A02-73C6B8E241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549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48292-4087-41A7-8A02-73C6B8E241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029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48292-4087-41A7-8A02-73C6B8E241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54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48292-4087-41A7-8A02-73C6B8E241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01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48292-4087-41A7-8A02-73C6B8E241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42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целях совершенствования качества образовательных программ и формирования обратной связи от участников образовательного процесса КГУ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проводились различные анкетирования.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smtClean="0"/>
              <a:t>Охват</a:t>
            </a:r>
            <a:r>
              <a:rPr lang="ru-RU" baseline="0" dirty="0" smtClean="0"/>
              <a:t> анкетирования по ОП СПО составлял 160 студентов СПО и 79 ППС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48292-4087-41A7-8A02-73C6B8E241F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741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2024 году охват опроса составил 86 % ППС университета. Получено 4771 ответ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48292-4087-41A7-8A02-73C6B8E241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741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8292-4087-41A7-8A02-73C6B8E241F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112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8292-4087-41A7-8A02-73C6B8E241F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008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Получены следующие ответы: полностью соответствуют выбрали – 9 участников, частично соответствуют – 14 участников. Вариант ответа «Полностью не соответствуют» не был выбран ни одним из участников, и один из опрашиваемых затруднился с ответом.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8292-4087-41A7-8A02-73C6B8E241F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704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48292-4087-41A7-8A02-73C6B8E241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029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8292-4087-41A7-8A02-73C6B8E241F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774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48292-4087-41A7-8A02-73C6B8E241F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111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48292-4087-41A7-8A02-73C6B8E241F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07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очной форме – 4119 чел., по заочной – 1785 чел, по очно/заочной – 261 чел.</a:t>
            </a:r>
          </a:p>
          <a:p>
            <a:r>
              <a:rPr lang="ru-RU" dirty="0" smtClean="0"/>
              <a:t>Порядка 7 % от контингента обучающихся находятся в академическом отпуске, на настоящий момент 347 чел.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8292-4087-41A7-8A02-73C6B8E241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72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55 % учатся</a:t>
            </a:r>
            <a:r>
              <a:rPr lang="ru-RU" baseline="0" dirty="0" smtClean="0"/>
              <a:t> на отлично и хорошо и отлично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48292-4087-41A7-8A02-73C6B8E241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254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ВИТШ</a:t>
            </a:r>
            <a:r>
              <a:rPr lang="ru-RU" baseline="0" dirty="0" smtClean="0"/>
              <a:t> – 38 % с долгами</a:t>
            </a:r>
          </a:p>
          <a:p>
            <a:r>
              <a:rPr lang="ru-RU" baseline="0" dirty="0" smtClean="0"/>
              <a:t>ИГНИСТ – 33 % с долгами</a:t>
            </a:r>
          </a:p>
          <a:p>
            <a:r>
              <a:rPr lang="ru-RU" baseline="0" dirty="0" smtClean="0"/>
              <a:t>ИУЭФ и ИКИ – 23 %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48292-4087-41A7-8A02-73C6B8E241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254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В рамках межсессионной аттестации проверялось также посещаемость студентов, по данным данным дирекций институтов срывов учебных занятий зафиксировано не было. Процент посещаемости</a:t>
            </a:r>
            <a:r>
              <a:rPr lang="ru-RU" baseline="0" dirty="0" smtClean="0"/>
              <a:t> занятий колеблется от 60 до 85%.</a:t>
            </a:r>
          </a:p>
          <a:p>
            <a:r>
              <a:rPr lang="ru-RU" baseline="0" dirty="0" smtClean="0"/>
              <a:t>По итогам аттестации в дирекциях институтов обозначены проблемные дисциплины, проводятся собрания со старостами групп, кураторами, индивидуальные беседы с злостными прогульщиками.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48292-4087-41A7-8A02-73C6B8E241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254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48292-4087-41A7-8A02-73C6B8E241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59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48292-4087-41A7-8A02-73C6B8E241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59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48292-4087-41A7-8A02-73C6B8E241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5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B72221-CF8A-47CB-B647-0788CA231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FFA189C-A5A2-4B25-A285-089CED506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BABFFB-9605-409B-856E-6F28A6FE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56A1-F51A-405B-8137-99CAC414C4B7}" type="datetime1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02E4F1-0180-4A75-A33A-FD4B36888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7E06C9-6C0A-4950-B1D0-EDF6DD5B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3CD6-D02B-4AE7-B77B-0888C5F0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07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591763-E632-43DC-BE6D-467086CC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5C4D78E-4359-42A3-8286-22A20BAD2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0C9675-E901-4FE4-975E-12B8BAED0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A3F-17A9-4E24-BE7E-4D8B39A3E560}" type="datetime1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9BFBEA-4505-4A5D-8A27-4825FC07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FFFD60-68DA-47DD-B4A1-43BE05F4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3CD6-D02B-4AE7-B77B-0888C5F0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92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777A22F-C79B-42E2-8B31-F73094A0E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5EB6F7F-482B-40DA-B0E7-037CF0ED4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CC9B77-3755-4BC2-9C1E-1EA8667D4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4B5D-2270-476F-B7B4-05D024B6F510}" type="datetime1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047234-3129-4C8D-A6B3-3E171EB7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736158-C38F-4495-B64C-4C252CAB9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3CD6-D02B-4AE7-B77B-0888C5F0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2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26CD6C-A5CD-4905-8A72-18564CDC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C8A6FA-95CA-401B-BB6E-8506CE0EA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5462D8-49C6-40D3-81BC-99CFB196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9773-E29A-49FD-8047-9907874C171C}" type="datetime1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6BC10D-0ABF-4D50-B2DB-AA4586DC9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5980F3-E69B-415D-AADE-3841BB7F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3CD6-D02B-4AE7-B77B-0888C5F0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1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C379D1-F082-41F0-B302-6DCE2361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F35DB7D-E2EA-4086-8B5C-55B114A5D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1F0B7F-6C6D-44C3-B3FE-63852633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1038-29CC-4961-B2DE-5D646C3766F1}" type="datetime1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6303EB-B6E4-4F99-B2EE-3EFADCA07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F2328F-0A9C-4A75-992A-3A0585FA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3CD6-D02B-4AE7-B77B-0888C5F0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46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C6FF29-03C9-48B1-9431-06A24B573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8EF37E-9273-4DB7-AF75-86DBCE337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D3DE2B3-149F-4C13-B0AC-5B8F91248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0964BB3-5CA7-4B2C-BAAE-1E9E046D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883E-5DDD-4AC5-B8F1-324881B4D770}" type="datetime1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9ADD133-1CDB-4B94-8421-F70D13D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EE2B8BE-65E5-4F46-8B36-19B6AA38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3CD6-D02B-4AE7-B77B-0888C5F0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09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17DD9A-CC9D-42AE-9CFE-B8F21F1F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4F3DD23-7630-4114-8CE6-796636FE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117FBA9-4C21-4684-9B60-82FD9A95F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32497C6-C4F5-4650-9467-77EB28285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D8669B7-986E-4609-866A-F0CE621C4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938F2B3-BC47-4BC0-9547-7D6AAD9D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1A3C-968E-4D63-A0A2-164BA8C9D712}" type="datetime1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211F49E-EC49-42E9-8CA0-5DD108AD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EA5346B-9EE7-4516-821B-B5B37CFB0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3CD6-D02B-4AE7-B77B-0888C5F0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67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9E0299-259E-4EEA-868E-C90B913BE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C0D6F37-E43B-476A-900B-3EB5BC200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6946-9173-42E5-B600-45B4382F98D0}" type="datetime1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BD83F7-AD59-4809-9392-095079AFE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68DBB2E-F4E6-4AF7-A7A1-D2427779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3CD6-D02B-4AE7-B77B-0888C5F0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5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35D8EA9-7ADF-4185-84AB-52E4CF6D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8875-ABB3-4B57-8673-2D410B05D54A}" type="datetime1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FFD8C52-903F-4094-979B-78C38FB2A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E17592A-53CE-4E16-8668-992E6DEF8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3CD6-D02B-4AE7-B77B-0888C5F0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5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B597F9-F91B-492C-9F67-BC24924D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9FD9C0-E1AD-4434-9F31-E14611D04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0422E81-7759-42D6-85D3-CC2B9A73E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742A781-3BEE-4F6F-863B-9E2C46DAB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30B3-C16A-4460-ADF4-412618158A7C}" type="datetime1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18A4BA2-3885-48BB-B8D3-0BB259BF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43C766-A331-4561-9C82-B9D3264D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3CD6-D02B-4AE7-B77B-0888C5F0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89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371221-D444-45FD-B571-A8A226B6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43508CA-8DA1-4273-BC08-33D721513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FFE73D3-E305-4B1B-BBC8-43D0327D5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853305E-E020-41FC-9C27-670A9902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C44-9EE7-4B1D-99DE-630925817612}" type="datetime1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AF9A26B-D7AB-44E4-8EBA-B8AE7E86D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D059D1B-098C-48C6-90F4-9C026FB8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3CD6-D02B-4AE7-B77B-0888C5F0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16FC09-32C2-4813-93EA-50C2C2E7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D68AD72-83C5-4E0D-B0EC-36140F8E4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6B637E-794B-4783-8874-E3EB95BA6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4EB43-7826-40F7-9609-4A32E6E9467B}" type="datetime1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767F54-8D58-4E19-B119-7EA240E0C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00F1DD-03AC-4246-AB0A-BED160602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D3CD6-D02B-4AE7-B77B-0888C5F0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68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onsultant.ru/document/cons_doc_LAW_140174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B06887-781F-45D4-A332-139E3366BA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7939" r="5722" b="8800"/>
          <a:stretch/>
        </p:blipFill>
        <p:spPr>
          <a:xfrm>
            <a:off x="704850" y="0"/>
            <a:ext cx="11487150" cy="6858000"/>
          </a:xfrm>
          <a:prstGeom prst="rect">
            <a:avLst/>
          </a:prstGeom>
          <a:solidFill>
            <a:srgbClr val="0033E7"/>
          </a:solid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B3C2EFF-C16A-4785-9FDC-BEA106BCAC14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3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CC60B19A-00C7-4933-A030-4F5CE46D13DC}"/>
              </a:ext>
            </a:extLst>
          </p:cNvPr>
          <p:cNvCxnSpPr>
            <a:cxnSpLocks/>
          </p:cNvCxnSpPr>
          <p:nvPr/>
        </p:nvCxnSpPr>
        <p:spPr>
          <a:xfrm>
            <a:off x="766763" y="3746695"/>
            <a:ext cx="40544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A120EEE-0FE4-4805-9C9D-BCCE7A736662}"/>
              </a:ext>
            </a:extLst>
          </p:cNvPr>
          <p:cNvSpPr txBox="1"/>
          <p:nvPr/>
        </p:nvSpPr>
        <p:spPr>
          <a:xfrm>
            <a:off x="708025" y="3929481"/>
            <a:ext cx="4654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начальник УМУ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Е. Е. Хохлова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4A4F58E-2BFB-4846-8DBB-798972A2018F}"/>
              </a:ext>
            </a:extLst>
          </p:cNvPr>
          <p:cNvSpPr txBox="1"/>
          <p:nvPr/>
        </p:nvSpPr>
        <p:spPr>
          <a:xfrm>
            <a:off x="708025" y="2117205"/>
            <a:ext cx="501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КАЧЕСТВО  ОБРАЗОВАНИЯ  В  УНИВЕРСИТЕТЕ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25C361F-C72A-46BD-A220-0540989C14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606274"/>
            <a:ext cx="1087437" cy="85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8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E69DFAB-3728-4A01-AB5B-CD00B72C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CAD3CD6-D02B-4AE7-B77B-0888C5F0496D}" type="slidenum">
              <a:rPr lang="ru-RU" smtClean="0"/>
              <a:t>10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0BB1A28-B9CE-47DF-B359-970081A18A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550" y="-9525"/>
            <a:ext cx="806449" cy="806449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63519490"/>
              </p:ext>
            </p:extLst>
          </p:nvPr>
        </p:nvGraphicFramePr>
        <p:xfrm>
          <a:off x="740158" y="1510392"/>
          <a:ext cx="5423878" cy="39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FF4136-C8D2-4535-8526-2BEAEDDA60CF}"/>
              </a:ext>
            </a:extLst>
          </p:cNvPr>
          <p:cNvSpPr/>
          <p:nvPr/>
        </p:nvSpPr>
        <p:spPr>
          <a:xfrm>
            <a:off x="6861961" y="1045001"/>
            <a:ext cx="3844137" cy="1119513"/>
          </a:xfrm>
          <a:prstGeom prst="rect">
            <a:avLst/>
          </a:prstGeom>
          <a:solidFill>
            <a:srgbClr val="003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1F61C09-861E-4D6B-97F2-3179F798231D}"/>
              </a:ext>
            </a:extLst>
          </p:cNvPr>
          <p:cNvSpPr/>
          <p:nvPr/>
        </p:nvSpPr>
        <p:spPr>
          <a:xfrm>
            <a:off x="6992590" y="1216465"/>
            <a:ext cx="38441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1323 </a:t>
            </a:r>
            <a:r>
              <a:rPr lang="ru-RU" b="1" dirty="0" smtClean="0">
                <a:solidFill>
                  <a:schemeClr val="bg1"/>
                </a:solidFill>
              </a:rPr>
              <a:t>чел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из них   22 %  с отличием</a:t>
            </a:r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 </a:t>
            </a:r>
          </a:p>
          <a:p>
            <a:endParaRPr lang="ru-RU" sz="7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4D21F11-7EC9-4A24-8764-52B1303C17B4}"/>
              </a:ext>
            </a:extLst>
          </p:cNvPr>
          <p:cNvSpPr txBox="1">
            <a:spLocks/>
          </p:cNvSpPr>
          <p:nvPr/>
        </p:nvSpPr>
        <p:spPr>
          <a:xfrm>
            <a:off x="666750" y="578477"/>
            <a:ext cx="9791700" cy="7956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+mn-lt"/>
              </a:rPr>
              <a:t>ВЫПУСК  2023/2024 уч. г.</a:t>
            </a:r>
            <a:endParaRPr lang="ru-RU" dirty="0">
              <a:latin typeface="+mn-lt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22715870"/>
              </p:ext>
            </p:extLst>
          </p:nvPr>
        </p:nvGraphicFramePr>
        <p:xfrm>
          <a:off x="7066069" y="3008089"/>
          <a:ext cx="4633352" cy="3334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DA07E85-80BF-406C-AD07-F461D9291280}"/>
              </a:ext>
            </a:extLst>
          </p:cNvPr>
          <p:cNvSpPr/>
          <p:nvPr/>
        </p:nvSpPr>
        <p:spPr>
          <a:xfrm>
            <a:off x="7119257" y="2451783"/>
            <a:ext cx="4696614" cy="41172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0937550-026C-4928-9E2B-A9E91B6352B9}"/>
              </a:ext>
            </a:extLst>
          </p:cNvPr>
          <p:cNvSpPr/>
          <p:nvPr/>
        </p:nvSpPr>
        <p:spPr>
          <a:xfrm>
            <a:off x="7119257" y="2483038"/>
            <a:ext cx="47492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ea typeface="Calibri" panose="020F0502020204030204" pitchFamily="34" charset="0"/>
              </a:rPr>
              <a:t>Количество выпускников по уровням обучения, чел.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227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4D21F11-7EC9-4A24-8764-52B1303C17B4}"/>
              </a:ext>
            </a:extLst>
          </p:cNvPr>
          <p:cNvSpPr txBox="1">
            <a:spLocks/>
          </p:cNvSpPr>
          <p:nvPr/>
        </p:nvSpPr>
        <p:spPr>
          <a:xfrm>
            <a:off x="666750" y="578477"/>
            <a:ext cx="9791700" cy="7956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+mn-lt"/>
              </a:rPr>
              <a:t> ЗАМЕЧАНИЯ  ГЭК</a:t>
            </a:r>
            <a:endParaRPr lang="ru-RU" dirty="0">
              <a:latin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790A5E5-364C-4EA4-9AD8-5756B11D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CAD3CD6-D02B-4AE7-B77B-0888C5F0496D}" type="slidenum">
              <a:rPr lang="ru-RU" smtClean="0"/>
              <a:t>11</a:t>
            </a:fld>
            <a:endParaRPr lang="ru-RU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48A4E5EB-E113-48D3-A30D-465833766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550" y="-9525"/>
            <a:ext cx="806449" cy="80644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DFF4136-C8D2-4535-8526-2BEAEDDA60CF}"/>
              </a:ext>
            </a:extLst>
          </p:cNvPr>
          <p:cNvSpPr/>
          <p:nvPr/>
        </p:nvSpPr>
        <p:spPr>
          <a:xfrm>
            <a:off x="951382" y="1399267"/>
            <a:ext cx="5036180" cy="754052"/>
          </a:xfrm>
          <a:prstGeom prst="rect">
            <a:avLst/>
          </a:prstGeom>
          <a:solidFill>
            <a:srgbClr val="003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1F61C09-861E-4D6B-97F2-3179F798231D}"/>
              </a:ext>
            </a:extLst>
          </p:cNvPr>
          <p:cNvSpPr/>
          <p:nvPr/>
        </p:nvSpPr>
        <p:spPr>
          <a:xfrm>
            <a:off x="951382" y="1372094"/>
            <a:ext cx="472844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ГОС. ЭКЗАМЕН</a:t>
            </a:r>
            <a:endParaRPr lang="ru-RU" sz="1600" dirty="0" smtClean="0">
              <a:solidFill>
                <a:schemeClr val="bg1"/>
              </a:solidFill>
            </a:endParaRPr>
          </a:p>
          <a:p>
            <a:endParaRPr lang="ru-RU" sz="7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DFF4136-C8D2-4535-8526-2BEAEDDA60CF}"/>
              </a:ext>
            </a:extLst>
          </p:cNvPr>
          <p:cNvSpPr/>
          <p:nvPr/>
        </p:nvSpPr>
        <p:spPr>
          <a:xfrm>
            <a:off x="6365631" y="1374150"/>
            <a:ext cx="5125915" cy="795671"/>
          </a:xfrm>
          <a:prstGeom prst="rect">
            <a:avLst/>
          </a:prstGeom>
          <a:solidFill>
            <a:srgbClr val="003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1F61C09-861E-4D6B-97F2-3179F798231D}"/>
              </a:ext>
            </a:extLst>
          </p:cNvPr>
          <p:cNvSpPr/>
          <p:nvPr/>
        </p:nvSpPr>
        <p:spPr>
          <a:xfrm>
            <a:off x="6734908" y="1374149"/>
            <a:ext cx="456613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ВКР</a:t>
            </a:r>
            <a:endParaRPr lang="ru-RU" sz="1600" dirty="0" smtClean="0">
              <a:solidFill>
                <a:schemeClr val="bg1"/>
              </a:solidFill>
            </a:endParaRPr>
          </a:p>
          <a:p>
            <a:endParaRPr lang="ru-RU" sz="7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1382" y="2400301"/>
            <a:ext cx="503618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dirty="0" smtClean="0"/>
              <a:t>нет четкой логики </a:t>
            </a:r>
            <a:r>
              <a:rPr lang="ru-RU" altLang="ru-RU" dirty="0"/>
              <a:t>ответа, студенты теряются в обилии имеющейся информации по проблеме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ru-RU" altLang="ru-RU" dirty="0"/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dirty="0" smtClean="0"/>
              <a:t>не </a:t>
            </a:r>
            <a:r>
              <a:rPr lang="ru-RU" altLang="ru-RU" dirty="0"/>
              <a:t>корректно цитируются или недостоверно цитируются положения из нормативно-правовых документов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ru-RU" altLang="ru-RU" dirty="0"/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dirty="0" smtClean="0"/>
              <a:t>решение производственных ситуаций не всегда происходит с опорой на имеющийся практический опыт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410498" y="2403381"/>
            <a:ext cx="5036180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нет </a:t>
            </a:r>
            <a:r>
              <a:rPr lang="ru-RU" dirty="0"/>
              <a:t>четкой аргументации актуальности выбранной темы  </a:t>
            </a:r>
          </a:p>
          <a:p>
            <a:endParaRPr lang="ru-RU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усилить </a:t>
            </a:r>
            <a:r>
              <a:rPr lang="ru-RU" dirty="0" err="1"/>
              <a:t>инновационность</a:t>
            </a:r>
            <a:r>
              <a:rPr lang="ru-RU" dirty="0"/>
              <a:t> работ</a:t>
            </a:r>
          </a:p>
          <a:p>
            <a:endParaRPr lang="ru-RU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усилить </a:t>
            </a:r>
            <a:r>
              <a:rPr lang="ru-RU" dirty="0"/>
              <a:t>и вывести на более высокий уровень экономическую составляющую ВКР</a:t>
            </a:r>
          </a:p>
          <a:p>
            <a:endParaRPr lang="ru-RU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некоторые </a:t>
            </a:r>
            <a:r>
              <a:rPr lang="ru-RU" dirty="0"/>
              <a:t>исследования </a:t>
            </a:r>
            <a:r>
              <a:rPr lang="ru-RU" dirty="0" smtClean="0"/>
              <a:t>недостаточно </a:t>
            </a:r>
            <a:r>
              <a:rPr lang="ru-RU" dirty="0"/>
              <a:t>апробированы</a:t>
            </a:r>
            <a:endParaRPr lang="ru-RU" altLang="ru-RU" dirty="0"/>
          </a:p>
          <a:p>
            <a:pPr algn="just">
              <a:spcBef>
                <a:spcPct val="0"/>
              </a:spcBef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295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4D21F11-7EC9-4A24-8764-52B1303C17B4}"/>
              </a:ext>
            </a:extLst>
          </p:cNvPr>
          <p:cNvSpPr txBox="1">
            <a:spLocks/>
          </p:cNvSpPr>
          <p:nvPr/>
        </p:nvSpPr>
        <p:spPr>
          <a:xfrm>
            <a:off x="754673" y="399088"/>
            <a:ext cx="9791700" cy="7956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+mn-lt"/>
              </a:rPr>
              <a:t>РЕКОМЕНДАЦИИ  ГЭК</a:t>
            </a:r>
            <a:endParaRPr lang="ru-RU" dirty="0">
              <a:latin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790A5E5-364C-4EA4-9AD8-5756B11D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CAD3CD6-D02B-4AE7-B77B-0888C5F0496D}" type="slidenum">
              <a:rPr lang="ru-RU" smtClean="0"/>
              <a:t>12</a:t>
            </a:fld>
            <a:endParaRPr lang="ru-RU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48A4E5EB-E113-48D3-A30D-465833766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550" y="-9525"/>
            <a:ext cx="806449" cy="8064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28700" y="1327282"/>
            <a:ext cx="10172700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увеличить </a:t>
            </a:r>
            <a:r>
              <a:rPr lang="ru-RU" sz="2000" dirty="0"/>
              <a:t>количество ВКР по заказам предприятий или выполняемых совместно с </a:t>
            </a:r>
            <a:r>
              <a:rPr lang="ru-RU" sz="2000" dirty="0" smtClean="0"/>
              <a:t>предприятиями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расширить </a:t>
            </a:r>
            <a:r>
              <a:rPr lang="ru-RU" sz="2000" dirty="0"/>
              <a:t>тематику ВКР с учетом заявок организаций,  Управления образования и Администрации г. Костромы, Департамента образования и науки Костромской </a:t>
            </a:r>
            <a:r>
              <a:rPr lang="ru-RU" sz="2000" dirty="0" smtClean="0"/>
              <a:t>области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обратить </a:t>
            </a:r>
            <a:r>
              <a:rPr lang="ru-RU" sz="2000" dirty="0"/>
              <a:t>внимание научных руководителей на соответствие работ требованиям к оформлению </a:t>
            </a:r>
            <a:r>
              <a:rPr lang="ru-RU" sz="2000" dirty="0" smtClean="0"/>
              <a:t>ВКР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обратить </a:t>
            </a:r>
            <a:r>
              <a:rPr lang="ru-RU" sz="2000" dirty="0"/>
              <a:t>внимание на подготовку краткого, но емкого, аргументированного выступления при защите </a:t>
            </a:r>
            <a:r>
              <a:rPr lang="ru-RU" sz="2000" dirty="0" smtClean="0"/>
              <a:t>ВКР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рекомендуется на </a:t>
            </a:r>
            <a:r>
              <a:rPr lang="ru-RU" sz="2000" dirty="0"/>
              <a:t>завершающем этапе исследований проводить апробацию в лабораториях предприятий или непосредственно на производстве</a:t>
            </a:r>
          </a:p>
        </p:txBody>
      </p:sp>
    </p:spTree>
    <p:extLst>
      <p:ext uri="{BB962C8B-B14F-4D97-AF65-F5344CB8AC3E}">
        <p14:creationId xmlns:p14="http://schemas.microsoft.com/office/powerpoint/2010/main" val="710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4D21F11-7EC9-4A24-8764-52B1303C17B4}"/>
              </a:ext>
            </a:extLst>
          </p:cNvPr>
          <p:cNvSpPr txBox="1">
            <a:spLocks/>
          </p:cNvSpPr>
          <p:nvPr/>
        </p:nvSpPr>
        <p:spPr>
          <a:xfrm>
            <a:off x="666750" y="578477"/>
            <a:ext cx="9791700" cy="79567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+mn-lt"/>
              </a:rPr>
              <a:t>ОЦЕНКА  КАЧЕСТВА  УСЛОВИЙ  ОБУЧЕНИЯ</a:t>
            </a:r>
            <a:endParaRPr lang="ru-RU" dirty="0">
              <a:latin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790A5E5-364C-4EA4-9AD8-5756B11D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CAD3CD6-D02B-4AE7-B77B-0888C5F0496D}" type="slidenum">
              <a:rPr lang="ru-RU" smtClean="0"/>
              <a:t>13</a:t>
            </a:fld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12BD998-80A5-4D5A-9C10-70566E7519CE}"/>
              </a:ext>
            </a:extLst>
          </p:cNvPr>
          <p:cNvSpPr/>
          <p:nvPr/>
        </p:nvSpPr>
        <p:spPr>
          <a:xfrm>
            <a:off x="695326" y="1302611"/>
            <a:ext cx="5907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В рамках данного проекта реализованы мероприятия</a:t>
            </a:r>
            <a:r>
              <a:rPr lang="en-US" sz="1600" dirty="0" smtClean="0">
                <a:solidFill>
                  <a:srgbClr val="0070C0"/>
                </a:solidFill>
              </a:rPr>
              <a:t>:</a:t>
            </a:r>
            <a:endParaRPr lang="ru-RU" sz="7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DFF4136-C8D2-4535-8526-2BEAEDDA60CF}"/>
              </a:ext>
            </a:extLst>
          </p:cNvPr>
          <p:cNvSpPr/>
          <p:nvPr/>
        </p:nvSpPr>
        <p:spPr>
          <a:xfrm>
            <a:off x="6759819" y="1754758"/>
            <a:ext cx="4933950" cy="2368834"/>
          </a:xfrm>
          <a:prstGeom prst="rect">
            <a:avLst/>
          </a:prstGeom>
          <a:solidFill>
            <a:srgbClr val="003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1F61C09-861E-4D6B-97F2-3179F798231D}"/>
              </a:ext>
            </a:extLst>
          </p:cNvPr>
          <p:cNvSpPr/>
          <p:nvPr/>
        </p:nvSpPr>
        <p:spPr>
          <a:xfrm>
            <a:off x="7014613" y="1868277"/>
            <a:ext cx="4476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 1 марта по 30 июня 2024 г.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AA89E1-8CA5-4FAC-9E52-A164277EF2BB}"/>
              </a:ext>
            </a:extLst>
          </p:cNvPr>
          <p:cNvSpPr txBox="1"/>
          <p:nvPr/>
        </p:nvSpPr>
        <p:spPr>
          <a:xfrm>
            <a:off x="7069381" y="2496925"/>
            <a:ext cx="4624388" cy="1347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КГУ стал участником федеральной независимой оценки качества  (НОК) условий осуществления образовательной деятельности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362CB34-E828-4B8B-A4B9-C2ED426322D5}"/>
              </a:ext>
            </a:extLst>
          </p:cNvPr>
          <p:cNvSpPr/>
          <p:nvPr/>
        </p:nvSpPr>
        <p:spPr>
          <a:xfrm>
            <a:off x="695326" y="2081426"/>
            <a:ext cx="52922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анализ информации о реализации образовательной деятельности на официальном сайте КГУ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</a:rPr>
              <a:t>выезд эксперта 20 марта 2024 г. в КГУ для оценки качества условий осуществления образовательной деятельности (осмотр объектов, проверка документов)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</a:rPr>
              <a:t>анкетирование получателей образовательных услуг о качестве условий осуществления образовательной деятельности (опрос прошли 518 студентов)</a:t>
            </a:r>
            <a:endParaRPr lang="ru-RU" sz="1600" dirty="0">
              <a:latin typeface="Calibri" panose="020F050202020403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A98E1C0-F384-4BBD-9F56-629A09168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550" y="-9525"/>
            <a:ext cx="806449" cy="806449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DFF4136-C8D2-4535-8526-2BEAEDDA60CF}"/>
              </a:ext>
            </a:extLst>
          </p:cNvPr>
          <p:cNvSpPr/>
          <p:nvPr/>
        </p:nvSpPr>
        <p:spPr>
          <a:xfrm>
            <a:off x="766763" y="4868863"/>
            <a:ext cx="4933950" cy="1728786"/>
          </a:xfrm>
          <a:prstGeom prst="rect">
            <a:avLst/>
          </a:prstGeom>
          <a:solidFill>
            <a:srgbClr val="003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1F61C09-861E-4D6B-97F2-3179F798231D}"/>
              </a:ext>
            </a:extLst>
          </p:cNvPr>
          <p:cNvSpPr/>
          <p:nvPr/>
        </p:nvSpPr>
        <p:spPr>
          <a:xfrm>
            <a:off x="938789" y="5103916"/>
            <a:ext cx="4476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РЕЗУЛЬТАТ</a:t>
            </a:r>
            <a:endParaRPr lang="ru-RU" sz="7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5AA89E1-8CA5-4FAC-9E52-A164277EF2BB}"/>
              </a:ext>
            </a:extLst>
          </p:cNvPr>
          <p:cNvSpPr txBox="1"/>
          <p:nvPr/>
        </p:nvSpPr>
        <p:spPr>
          <a:xfrm>
            <a:off x="938789" y="5555389"/>
            <a:ext cx="462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Результаты </a:t>
            </a:r>
            <a:r>
              <a:rPr lang="ru-RU" sz="1600" dirty="0" smtClean="0">
                <a:solidFill>
                  <a:schemeClr val="bg1"/>
                </a:solidFill>
              </a:rPr>
              <a:t>НОК </a:t>
            </a:r>
            <a:r>
              <a:rPr lang="ru-RU" sz="1600" dirty="0">
                <a:solidFill>
                  <a:schemeClr val="bg1"/>
                </a:solidFill>
              </a:rPr>
              <a:t>в процессе подготовки </a:t>
            </a:r>
            <a:br>
              <a:rPr lang="ru-RU" sz="1600" dirty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1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4D21F11-7EC9-4A24-8764-52B1303C17B4}"/>
              </a:ext>
            </a:extLst>
          </p:cNvPr>
          <p:cNvSpPr txBox="1">
            <a:spLocks/>
          </p:cNvSpPr>
          <p:nvPr/>
        </p:nvSpPr>
        <p:spPr>
          <a:xfrm>
            <a:off x="666750" y="578477"/>
            <a:ext cx="9791700" cy="79567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+mn-lt"/>
              </a:rPr>
              <a:t>ИТОГИ НЕЗАВИСИМОГО КОНТРОЛЯ КАЧЕСТВА (СПО)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790A5E5-364C-4EA4-9AD8-5756B11D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CAD3CD6-D02B-4AE7-B77B-0888C5F0496D}" type="slidenum">
              <a:rPr lang="ru-RU" smtClean="0"/>
              <a:t>14</a:t>
            </a:fld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12BD998-80A5-4D5A-9C10-70566E7519CE}"/>
              </a:ext>
            </a:extLst>
          </p:cNvPr>
          <p:cNvSpPr/>
          <p:nvPr/>
        </p:nvSpPr>
        <p:spPr>
          <a:xfrm>
            <a:off x="695325" y="1302611"/>
            <a:ext cx="10829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Приняли участие в ВПР СПО</a:t>
            </a:r>
            <a:r>
              <a:rPr lang="en-US" sz="1600" dirty="0"/>
              <a:t>:</a:t>
            </a:r>
            <a:endParaRPr lang="ru-RU" sz="7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DFF4136-C8D2-4535-8526-2BEAEDDA60CF}"/>
              </a:ext>
            </a:extLst>
          </p:cNvPr>
          <p:cNvSpPr/>
          <p:nvPr/>
        </p:nvSpPr>
        <p:spPr>
          <a:xfrm>
            <a:off x="766763" y="4868863"/>
            <a:ext cx="4933950" cy="1728786"/>
          </a:xfrm>
          <a:prstGeom prst="rect">
            <a:avLst/>
          </a:prstGeom>
          <a:solidFill>
            <a:srgbClr val="003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1F61C09-861E-4D6B-97F2-3179F798231D}"/>
              </a:ext>
            </a:extLst>
          </p:cNvPr>
          <p:cNvSpPr/>
          <p:nvPr/>
        </p:nvSpPr>
        <p:spPr>
          <a:xfrm>
            <a:off x="938789" y="5103916"/>
            <a:ext cx="4476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РЕЗУЛЬТАТ</a:t>
            </a:r>
            <a:endParaRPr lang="ru-RU" sz="7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AA89E1-8CA5-4FAC-9E52-A164277EF2BB}"/>
              </a:ext>
            </a:extLst>
          </p:cNvPr>
          <p:cNvSpPr txBox="1"/>
          <p:nvPr/>
        </p:nvSpPr>
        <p:spPr>
          <a:xfrm>
            <a:off x="938789" y="5555389"/>
            <a:ext cx="4624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Результаты ВПР в процессе подготовки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в </a:t>
            </a:r>
            <a:r>
              <a:rPr lang="ru-RU" sz="1600" dirty="0" smtClean="0">
                <a:solidFill>
                  <a:schemeClr val="bg1"/>
                </a:solidFill>
              </a:rPr>
              <a:t>Региональном </a:t>
            </a:r>
            <a:r>
              <a:rPr lang="ru-RU" sz="1600" dirty="0">
                <a:solidFill>
                  <a:schemeClr val="bg1"/>
                </a:solidFill>
              </a:rPr>
              <a:t>центре оценки качества «Эксперт</a:t>
            </a:r>
            <a:r>
              <a:rPr lang="ru-RU" sz="1600" dirty="0" smtClean="0">
                <a:solidFill>
                  <a:schemeClr val="bg1"/>
                </a:solidFill>
              </a:rPr>
              <a:t>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DE0A2ED-2D1E-42BF-92AE-9F37DC4E2074}"/>
              </a:ext>
            </a:extLst>
          </p:cNvPr>
          <p:cNvSpPr/>
          <p:nvPr/>
        </p:nvSpPr>
        <p:spPr>
          <a:xfrm>
            <a:off x="6354491" y="1844502"/>
            <a:ext cx="3457724" cy="39429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BAE32EAD-28D7-4EA3-8242-D84B0230AA33}"/>
              </a:ext>
            </a:extLst>
          </p:cNvPr>
          <p:cNvSpPr/>
          <p:nvPr/>
        </p:nvSpPr>
        <p:spPr>
          <a:xfrm>
            <a:off x="6354491" y="1900238"/>
            <a:ext cx="3538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Динамика участия КГУ в ВПР </a:t>
            </a:r>
            <a:r>
              <a:rPr lang="ru-RU" sz="1600" dirty="0" smtClean="0"/>
              <a:t>СПО, чел.</a:t>
            </a:r>
            <a:endParaRPr lang="ru-RU" sz="16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362CB34-E828-4B8B-A4B9-C2ED426322D5}"/>
              </a:ext>
            </a:extLst>
          </p:cNvPr>
          <p:cNvSpPr/>
          <p:nvPr/>
        </p:nvSpPr>
        <p:spPr>
          <a:xfrm>
            <a:off x="695324" y="1608294"/>
            <a:ext cx="4437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33E7"/>
                </a:solidFill>
              </a:rPr>
              <a:t>223 </a:t>
            </a:r>
            <a:r>
              <a:rPr lang="ru-RU" sz="1600" dirty="0"/>
              <a:t>обучающихся 4-х специальностей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600" dirty="0" smtClean="0">
                <a:latin typeface="Calibri" panose="020F0502020204030204" pitchFamily="34" charset="0"/>
              </a:rPr>
              <a:t>(114 </a:t>
            </a:r>
            <a:r>
              <a:rPr lang="ru-RU" sz="1600" dirty="0">
                <a:latin typeface="Calibri" panose="020F0502020204030204" pitchFamily="34" charset="0"/>
              </a:rPr>
              <a:t>– студенты 1 курса и </a:t>
            </a:r>
            <a:r>
              <a:rPr lang="ru-RU" sz="1600" dirty="0" smtClean="0">
                <a:latin typeface="Calibri" panose="020F0502020204030204" pitchFamily="34" charset="0"/>
              </a:rPr>
              <a:t>109 </a:t>
            </a:r>
            <a:r>
              <a:rPr lang="ru-RU" sz="1600" dirty="0">
                <a:latin typeface="Calibri" panose="020F0502020204030204" pitchFamily="34" charset="0"/>
              </a:rPr>
              <a:t>– студенты 2 курса)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3BA3F00-4B79-423E-B473-0B3A6C8BEA68}"/>
              </a:ext>
            </a:extLst>
          </p:cNvPr>
          <p:cNvSpPr/>
          <p:nvPr/>
        </p:nvSpPr>
        <p:spPr>
          <a:xfrm>
            <a:off x="710189" y="2427214"/>
            <a:ext cx="493395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</a:rPr>
              <a:t>– у студентов </a:t>
            </a:r>
            <a:r>
              <a:rPr lang="ru-RU" sz="1600" dirty="0" smtClean="0">
                <a:latin typeface="Calibri" panose="020F0502020204030204" pitchFamily="34" charset="0"/>
              </a:rPr>
              <a:t>оценивались </a:t>
            </a:r>
            <a:r>
              <a:rPr lang="ru-RU" sz="1600" dirty="0">
                <a:latin typeface="Calibri" panose="020F0502020204030204" pitchFamily="34" charset="0"/>
              </a:rPr>
              <a:t>знания </a:t>
            </a:r>
            <a:br>
              <a:rPr lang="ru-RU" sz="1600" dirty="0">
                <a:latin typeface="Calibri" panose="020F0502020204030204" pitchFamily="34" charset="0"/>
              </a:rPr>
            </a:br>
            <a:r>
              <a:rPr lang="ru-RU" sz="1600" dirty="0">
                <a:latin typeface="Calibri" panose="020F0502020204030204" pitchFamily="34" charset="0"/>
              </a:rPr>
              <a:t>по школьным предметам в формате </a:t>
            </a:r>
            <a:endParaRPr lang="ru-RU" sz="1600" dirty="0" smtClean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600" dirty="0" err="1" smtClean="0">
                <a:latin typeface="Calibri" panose="020F0502020204030204" pitchFamily="34" charset="0"/>
              </a:rPr>
              <a:t>Метапредмета</a:t>
            </a:r>
            <a:endParaRPr lang="ru-RU" sz="1600" dirty="0" smtClean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</a:rPr>
              <a:t>Обществознание </a:t>
            </a:r>
          </a:p>
          <a:p>
            <a:pPr marL="742950" lvl="1" indent="-28575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</a:rPr>
              <a:t>Русский </a:t>
            </a:r>
            <a:r>
              <a:rPr lang="ru-RU" sz="1600" dirty="0">
                <a:latin typeface="Calibri" panose="020F0502020204030204" pitchFamily="34" charset="0"/>
              </a:rPr>
              <a:t>язык </a:t>
            </a:r>
            <a:endParaRPr lang="ru-RU" sz="1600" dirty="0" smtClean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</a:rPr>
              <a:t>Иностранный язык</a:t>
            </a:r>
            <a:endParaRPr lang="ru-RU" sz="1600" dirty="0">
              <a:latin typeface="Calibri" panose="020F050202020403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CFBC738-2653-4C20-BD11-F1EEA1649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550" y="-9525"/>
            <a:ext cx="806449" cy="806449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00915197"/>
              </p:ext>
            </p:extLst>
          </p:nvPr>
        </p:nvGraphicFramePr>
        <p:xfrm>
          <a:off x="7130562" y="2505808"/>
          <a:ext cx="3327888" cy="363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09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4D21F11-7EC9-4A24-8764-52B1303C17B4}"/>
              </a:ext>
            </a:extLst>
          </p:cNvPr>
          <p:cNvSpPr txBox="1">
            <a:spLocks/>
          </p:cNvSpPr>
          <p:nvPr/>
        </p:nvSpPr>
        <p:spPr>
          <a:xfrm>
            <a:off x="754673" y="399088"/>
            <a:ext cx="9791700" cy="7956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+mn-lt"/>
              </a:rPr>
              <a:t>АНКЕТИРОВАНИЕ ПО  ОП  СПО</a:t>
            </a:r>
            <a:endParaRPr lang="ru-RU" dirty="0">
              <a:latin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790A5E5-364C-4EA4-9AD8-5756B11D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CAD3CD6-D02B-4AE7-B77B-0888C5F0496D}" type="slidenum">
              <a:rPr lang="ru-RU" smtClean="0"/>
              <a:t>15</a:t>
            </a:fld>
            <a:endParaRPr lang="ru-RU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48A4E5EB-E113-48D3-A30D-465833766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550" y="-9525"/>
            <a:ext cx="806449" cy="806449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70425321"/>
              </p:ext>
            </p:extLst>
          </p:nvPr>
        </p:nvGraphicFramePr>
        <p:xfrm>
          <a:off x="589165" y="1291498"/>
          <a:ext cx="5061358" cy="4489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31558479"/>
              </p:ext>
            </p:extLst>
          </p:nvPr>
        </p:nvGraphicFramePr>
        <p:xfrm>
          <a:off x="6098720" y="1366883"/>
          <a:ext cx="5815693" cy="441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DFF4136-C8D2-4535-8526-2BEAEDDA60CF}"/>
              </a:ext>
            </a:extLst>
          </p:cNvPr>
          <p:cNvSpPr/>
          <p:nvPr/>
        </p:nvSpPr>
        <p:spPr>
          <a:xfrm>
            <a:off x="2143398" y="6127689"/>
            <a:ext cx="1691550" cy="559757"/>
          </a:xfrm>
          <a:prstGeom prst="rect">
            <a:avLst/>
          </a:prstGeom>
          <a:solidFill>
            <a:srgbClr val="003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91 %</a:t>
            </a:r>
            <a:endParaRPr lang="ru-RU" sz="2800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1F61C09-861E-4D6B-97F2-3179F798231D}"/>
              </a:ext>
            </a:extLst>
          </p:cNvPr>
          <p:cNvSpPr/>
          <p:nvPr/>
        </p:nvSpPr>
        <p:spPr>
          <a:xfrm>
            <a:off x="996043" y="5961292"/>
            <a:ext cx="165481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 </a:t>
            </a:r>
          </a:p>
          <a:p>
            <a:endParaRPr lang="ru-RU" sz="7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DFF4136-C8D2-4535-8526-2BEAEDDA60CF}"/>
              </a:ext>
            </a:extLst>
          </p:cNvPr>
          <p:cNvSpPr/>
          <p:nvPr/>
        </p:nvSpPr>
        <p:spPr>
          <a:xfrm>
            <a:off x="8712382" y="6017664"/>
            <a:ext cx="1691550" cy="559757"/>
          </a:xfrm>
          <a:prstGeom prst="rect">
            <a:avLst/>
          </a:prstGeom>
          <a:solidFill>
            <a:srgbClr val="003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96 %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321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4D21F11-7EC9-4A24-8764-52B1303C17B4}"/>
              </a:ext>
            </a:extLst>
          </p:cNvPr>
          <p:cNvSpPr txBox="1">
            <a:spLocks/>
          </p:cNvSpPr>
          <p:nvPr/>
        </p:nvSpPr>
        <p:spPr>
          <a:xfrm>
            <a:off x="754673" y="399088"/>
            <a:ext cx="9791700" cy="7956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+mn-lt"/>
              </a:rPr>
              <a:t>АНКЕТИРОВАНИЕ «ПРЕПОДАВАТЕЛЬ  ГЛАЗАМИ  </a:t>
            </a:r>
            <a:r>
              <a:rPr lang="ru-RU" sz="4600" dirty="0" smtClean="0">
                <a:latin typeface="+mn-lt"/>
              </a:rPr>
              <a:t>СТУДЕНТОВ</a:t>
            </a:r>
            <a:r>
              <a:rPr lang="ru-RU" dirty="0" smtClean="0">
                <a:latin typeface="+mn-lt"/>
              </a:rPr>
              <a:t>»</a:t>
            </a:r>
            <a:endParaRPr lang="ru-RU" dirty="0">
              <a:latin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790A5E5-364C-4EA4-9AD8-5756B11D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CAD3CD6-D02B-4AE7-B77B-0888C5F0496D}" type="slidenum">
              <a:rPr lang="ru-RU" smtClean="0"/>
              <a:t>16</a:t>
            </a:fld>
            <a:endParaRPr lang="ru-RU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48A4E5EB-E113-48D3-A30D-465833766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550" y="-9525"/>
            <a:ext cx="806449" cy="80644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1F61C09-861E-4D6B-97F2-3179F798231D}"/>
              </a:ext>
            </a:extLst>
          </p:cNvPr>
          <p:cNvSpPr/>
          <p:nvPr/>
        </p:nvSpPr>
        <p:spPr>
          <a:xfrm>
            <a:off x="996043" y="5961292"/>
            <a:ext cx="165481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 </a:t>
            </a:r>
          </a:p>
          <a:p>
            <a:endParaRPr lang="ru-RU" sz="7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720430850"/>
              </p:ext>
            </p:extLst>
          </p:nvPr>
        </p:nvGraphicFramePr>
        <p:xfrm>
          <a:off x="996043" y="1452608"/>
          <a:ext cx="6039485" cy="512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DFF4136-C8D2-4535-8526-2BEAEDDA60CF}"/>
              </a:ext>
            </a:extLst>
          </p:cNvPr>
          <p:cNvSpPr/>
          <p:nvPr/>
        </p:nvSpPr>
        <p:spPr>
          <a:xfrm>
            <a:off x="7005473" y="1803434"/>
            <a:ext cx="4688506" cy="3418806"/>
          </a:xfrm>
          <a:prstGeom prst="rect">
            <a:avLst/>
          </a:prstGeom>
          <a:solidFill>
            <a:srgbClr val="003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1F61C09-861E-4D6B-97F2-3179F798231D}"/>
              </a:ext>
            </a:extLst>
          </p:cNvPr>
          <p:cNvSpPr/>
          <p:nvPr/>
        </p:nvSpPr>
        <p:spPr>
          <a:xfrm>
            <a:off x="7005473" y="1943853"/>
            <a:ext cx="4688506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>
                <a:solidFill>
                  <a:schemeClr val="bg1"/>
                </a:solidFill>
              </a:rPr>
              <a:t>Лучшие преподаватели:</a:t>
            </a:r>
          </a:p>
          <a:p>
            <a:pPr algn="just"/>
            <a:endParaRPr lang="ru-RU" sz="1600" dirty="0">
              <a:solidFill>
                <a:schemeClr val="bg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Александрова Е. В. (ИКИ)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Крылов Л. В. (ИКИ)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Жезлова С. А. (ИГНИСТ)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Орловская И. В. (ЮИН)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Иванова Н. М. (ИПП)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Онегина М. Д. (ИФМЕН) И.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err="1" smtClean="0">
                <a:solidFill>
                  <a:schemeClr val="bg1"/>
                </a:solidFill>
              </a:rPr>
              <a:t>Щербенина</a:t>
            </a:r>
            <a:r>
              <a:rPr lang="ru-RU" sz="1600" dirty="0" smtClean="0">
                <a:solidFill>
                  <a:schemeClr val="bg1"/>
                </a:solidFill>
              </a:rPr>
              <a:t> О. С. (ИПП)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err="1" smtClean="0">
                <a:solidFill>
                  <a:schemeClr val="bg1"/>
                </a:solidFill>
              </a:rPr>
              <a:t>Кусманова</a:t>
            </a:r>
            <a:r>
              <a:rPr lang="ru-RU" sz="1600" dirty="0" smtClean="0">
                <a:solidFill>
                  <a:schemeClr val="bg1"/>
                </a:solidFill>
              </a:rPr>
              <a:t> И. А. (ИФМЕН)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Вишневская О. Н. (ИПП)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Сутягина Т. В. (ИПП)</a:t>
            </a:r>
            <a:endParaRPr lang="ru-RU" sz="1600" b="1" dirty="0">
              <a:solidFill>
                <a:schemeClr val="bg1"/>
              </a:solidFill>
            </a:endParaRPr>
          </a:p>
          <a:p>
            <a:endParaRPr lang="ru-RU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E69DFAB-3728-4A01-AB5B-CD00B72C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CAD3CD6-D02B-4AE7-B77B-0888C5F0496D}" type="slidenum">
              <a:rPr lang="ru-RU" smtClean="0"/>
              <a:t>17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6C4B622-2A58-48BE-8A88-FC15CEE1CB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237" y="0"/>
            <a:ext cx="766763" cy="766763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42EE13E-9D0D-BD2C-92BE-1FBA6D1A2E4E}"/>
              </a:ext>
            </a:extLst>
          </p:cNvPr>
          <p:cNvSpPr/>
          <p:nvPr/>
        </p:nvSpPr>
        <p:spPr>
          <a:xfrm>
            <a:off x="303621" y="369323"/>
            <a:ext cx="10643054" cy="79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3600" dirty="0" smtClean="0">
                <a:ea typeface="+mj-ea"/>
                <a:cs typeface="+mj-cs"/>
                <a:sym typeface="Trebuchet MS" panose="020B0603020202020204" pitchFamily="34" charset="0"/>
              </a:rPr>
              <a:t>АНКЕТИРОВАНИЕ «УДОВЛЕТВОРЕННОСТЬ  СТУДЕНТОВ  ОБРАЗОВАТЕЛЬНОЙ  ПРОГРАММОЙ</a:t>
            </a:r>
            <a:r>
              <a:rPr lang="ru-RU" altLang="ru-RU" sz="4400" dirty="0" smtClean="0">
                <a:ea typeface="+mj-ea"/>
                <a:cs typeface="+mj-cs"/>
                <a:sym typeface="Trebuchet MS" panose="020B0603020202020204" pitchFamily="34" charset="0"/>
              </a:rPr>
              <a:t>»</a:t>
            </a:r>
            <a:endParaRPr lang="ru-RU" altLang="ru-RU" sz="2400" dirty="0"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C552E11-189A-469A-812F-F2D3CC48B446}"/>
              </a:ext>
            </a:extLst>
          </p:cNvPr>
          <p:cNvSpPr/>
          <p:nvPr/>
        </p:nvSpPr>
        <p:spPr>
          <a:xfrm>
            <a:off x="6022519" y="2362113"/>
            <a:ext cx="5673022" cy="432874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</a:rPr>
              <a:t>01.03.02 Прикладная математика и информатика – 10 чел. </a:t>
            </a:r>
          </a:p>
          <a:p>
            <a:r>
              <a:rPr lang="ru-RU" sz="1100" dirty="0">
                <a:solidFill>
                  <a:schemeClr val="tx1"/>
                </a:solidFill>
              </a:rPr>
              <a:t>03.03.02 Физика – 40 чел. 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04.03.01 Химия – 76 чел. </a:t>
            </a:r>
            <a:endParaRPr lang="ru-RU" sz="1100" dirty="0">
              <a:solidFill>
                <a:schemeClr val="tx1"/>
              </a:solidFill>
            </a:endParaRPr>
          </a:p>
          <a:p>
            <a:r>
              <a:rPr lang="ru-RU" sz="1100" dirty="0">
                <a:solidFill>
                  <a:schemeClr val="tx1"/>
                </a:solidFill>
              </a:rPr>
              <a:t>06.03.01 Биология – 41 </a:t>
            </a:r>
            <a:r>
              <a:rPr lang="ru-RU" sz="1100" dirty="0" smtClean="0">
                <a:solidFill>
                  <a:schemeClr val="tx1"/>
                </a:solidFill>
              </a:rPr>
              <a:t>чел.</a:t>
            </a:r>
            <a:endParaRPr lang="ru-RU" sz="1100" dirty="0">
              <a:solidFill>
                <a:schemeClr val="tx1"/>
              </a:solidFill>
            </a:endParaRPr>
          </a:p>
          <a:p>
            <a:r>
              <a:rPr lang="ru-RU" sz="1100" b="1" dirty="0">
                <a:solidFill>
                  <a:schemeClr val="tx1"/>
                </a:solidFill>
              </a:rPr>
              <a:t>09.03.02 Информационные системы и технологии – 124 чел. </a:t>
            </a:r>
            <a:endParaRPr lang="ru-RU" sz="1100" dirty="0">
              <a:solidFill>
                <a:schemeClr val="tx1"/>
              </a:solidFill>
            </a:endParaRPr>
          </a:p>
          <a:p>
            <a:r>
              <a:rPr lang="ru-RU" sz="1100" dirty="0">
                <a:solidFill>
                  <a:schemeClr val="tx1"/>
                </a:solidFill>
              </a:rPr>
              <a:t>10.03.01 Информационная безопасность – 22 чел. </a:t>
            </a:r>
          </a:p>
          <a:p>
            <a:r>
              <a:rPr lang="ru-RU" sz="1100" dirty="0">
                <a:solidFill>
                  <a:schemeClr val="tx1"/>
                </a:solidFill>
              </a:rPr>
              <a:t>15.03.02 Технологические машины и оборудование – 31 чел. </a:t>
            </a:r>
          </a:p>
          <a:p>
            <a:r>
              <a:rPr lang="ru-RU" sz="1100" dirty="0">
                <a:solidFill>
                  <a:schemeClr val="tx1"/>
                </a:solidFill>
              </a:rPr>
              <a:t>15.03.05 Конструкторско-технологическое обеспечение машиностроительных производств – 5 чел. </a:t>
            </a:r>
          </a:p>
          <a:p>
            <a:r>
              <a:rPr lang="ru-RU" sz="1100" dirty="0">
                <a:solidFill>
                  <a:schemeClr val="tx1"/>
                </a:solidFill>
              </a:rPr>
              <a:t>20.03.01 </a:t>
            </a:r>
            <a:r>
              <a:rPr lang="ru-RU" sz="1100" dirty="0" err="1">
                <a:solidFill>
                  <a:schemeClr val="tx1"/>
                </a:solidFill>
              </a:rPr>
              <a:t>Техносферная</a:t>
            </a:r>
            <a:r>
              <a:rPr lang="ru-RU" sz="1100" dirty="0">
                <a:solidFill>
                  <a:schemeClr val="tx1"/>
                </a:solidFill>
              </a:rPr>
              <a:t> безопасность – 39 чел. </a:t>
            </a:r>
          </a:p>
          <a:p>
            <a:r>
              <a:rPr lang="ru-RU" sz="1100" dirty="0">
                <a:solidFill>
                  <a:schemeClr val="tx1"/>
                </a:solidFill>
              </a:rPr>
              <a:t>27.03.02 Управление качеством – 5 чел. </a:t>
            </a:r>
          </a:p>
          <a:p>
            <a:r>
              <a:rPr lang="ru-RU" sz="1100" dirty="0">
                <a:solidFill>
                  <a:schemeClr val="tx1"/>
                </a:solidFill>
              </a:rPr>
              <a:t>27.03.04 Управление в технических системах – 26 чел. </a:t>
            </a:r>
          </a:p>
          <a:p>
            <a:r>
              <a:rPr lang="ru-RU" sz="1100" dirty="0">
                <a:solidFill>
                  <a:schemeClr val="tx1"/>
                </a:solidFill>
              </a:rPr>
              <a:t>29.03.02 Технологии и проектирование текстильных изделий – 15 чел. 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29.03.04 Технология художественной обработки материалов – 71 чел. </a:t>
            </a:r>
            <a:endParaRPr lang="ru-RU" sz="1100" dirty="0">
              <a:solidFill>
                <a:schemeClr val="tx1"/>
              </a:solidFill>
            </a:endParaRPr>
          </a:p>
          <a:p>
            <a:r>
              <a:rPr lang="ru-RU" sz="1100" dirty="0">
                <a:solidFill>
                  <a:schemeClr val="tx1"/>
                </a:solidFill>
              </a:rPr>
              <a:t>29.03.05 Конструирование изделий легкой промышленности – 9 чел. </a:t>
            </a:r>
          </a:p>
          <a:p>
            <a:r>
              <a:rPr lang="ru-RU" sz="1100" dirty="0">
                <a:solidFill>
                  <a:schemeClr val="tx1"/>
                </a:solidFill>
              </a:rPr>
              <a:t>35.03.02 Технология лесозаготовительных и деревоперерабатывающих производств – 21 чел. 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44.03.03 Специальное (дефектологическое) образование – 70 чел. </a:t>
            </a:r>
            <a:endParaRPr lang="ru-RU" sz="1100" dirty="0">
              <a:solidFill>
                <a:schemeClr val="tx1"/>
              </a:solidFill>
            </a:endParaRPr>
          </a:p>
          <a:p>
            <a:r>
              <a:rPr lang="ru-RU" sz="1100" dirty="0">
                <a:solidFill>
                  <a:schemeClr val="tx1"/>
                </a:solidFill>
              </a:rPr>
              <a:t>44.03.05 Педагогическое образование с двумя профилями подготовки; Музыка, дополнительное образование в сфере театрального искусства – 31 чел. </a:t>
            </a:r>
          </a:p>
          <a:p>
            <a:r>
              <a:rPr lang="ru-RU" sz="1100" dirty="0">
                <a:solidFill>
                  <a:schemeClr val="tx1"/>
                </a:solidFill>
              </a:rPr>
              <a:t>44.03.05 Педагогическое образование (с двумя профилями подготовки); Математика, физика – 53 чел. </a:t>
            </a:r>
          </a:p>
          <a:p>
            <a:r>
              <a:rPr lang="ru-RU" sz="1100" dirty="0">
                <a:solidFill>
                  <a:schemeClr val="tx1"/>
                </a:solidFill>
              </a:rPr>
              <a:t>44.03.05 Педагогическое образование (с двумя профилями подготовки); Информатика, 3-D технологии и робототехника – 18 чел.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887C816-67B3-47B0-8CF2-22F0AC046C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4" y="3446852"/>
            <a:ext cx="855415" cy="52099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EC7A5F2-BB42-4C09-982B-3F59F190A3B4}"/>
              </a:ext>
            </a:extLst>
          </p:cNvPr>
          <p:cNvSpPr/>
          <p:nvPr/>
        </p:nvSpPr>
        <p:spPr>
          <a:xfrm>
            <a:off x="1380721" y="3400903"/>
            <a:ext cx="2842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0033E7"/>
                </a:solidFill>
              </a:rPr>
              <a:t>707 </a:t>
            </a:r>
            <a:r>
              <a:rPr lang="ru-RU" sz="2400" dirty="0" smtClean="0"/>
              <a:t>студента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06398" y="2459766"/>
            <a:ext cx="4936506" cy="598882"/>
            <a:chOff x="808048" y="2616257"/>
            <a:chExt cx="4936506" cy="59888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9D1DFFF3-8643-4E3C-ACFB-A5CD678A4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048" y="2616257"/>
              <a:ext cx="457245" cy="565743"/>
            </a:xfrm>
            <a:prstGeom prst="rect">
              <a:avLst/>
            </a:prstGeom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EC7A5F2-BB42-4C09-982B-3F59F190A3B4}"/>
                </a:ext>
              </a:extLst>
            </p:cNvPr>
            <p:cNvSpPr/>
            <p:nvPr/>
          </p:nvSpPr>
          <p:spPr>
            <a:xfrm>
              <a:off x="1565824" y="2630364"/>
              <a:ext cx="41787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0033E7"/>
                  </a:solidFill>
                </a:rPr>
                <a:t>17 - 27 </a:t>
              </a:r>
              <a:r>
                <a:rPr lang="ru-RU" sz="2400" dirty="0" smtClean="0"/>
                <a:t>октября</a:t>
              </a:r>
              <a:endParaRPr lang="ru-RU" sz="2400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3EC7A5F2-BB42-4C09-982B-3F59F190A3B4}"/>
              </a:ext>
            </a:extLst>
          </p:cNvPr>
          <p:cNvSpPr/>
          <p:nvPr/>
        </p:nvSpPr>
        <p:spPr>
          <a:xfrm>
            <a:off x="1264174" y="4440285"/>
            <a:ext cx="41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0033E7"/>
                </a:solidFill>
              </a:rPr>
              <a:t>24 </a:t>
            </a:r>
            <a:r>
              <a:rPr lang="ru-RU" sz="2400" dirty="0"/>
              <a:t>организации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368243E-2383-4469-BE43-0480FB6EF3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9" y="4439704"/>
            <a:ext cx="855975" cy="58477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B0E24C7-E5DE-C359-062A-809EBF6A1B47}"/>
              </a:ext>
            </a:extLst>
          </p:cNvPr>
          <p:cNvSpPr/>
          <p:nvPr/>
        </p:nvSpPr>
        <p:spPr>
          <a:xfrm>
            <a:off x="6022519" y="1945869"/>
            <a:ext cx="5673022" cy="528004"/>
          </a:xfrm>
          <a:prstGeom prst="rect">
            <a:avLst/>
          </a:prstGeom>
          <a:solidFill>
            <a:srgbClr val="203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Участники опроса:</a:t>
            </a:r>
            <a:r>
              <a:rPr lang="ru-RU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51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E69DFAB-3728-4A01-AB5B-CD00B72C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CAD3CD6-D02B-4AE7-B77B-0888C5F0496D}" type="slidenum">
              <a:rPr lang="ru-RU" smtClean="0"/>
              <a:t>18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6C4B622-2A58-48BE-8A88-FC15CEE1CB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237" y="0"/>
            <a:ext cx="766763" cy="766763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42EE13E-9D0D-BD2C-92BE-1FBA6D1A2E4E}"/>
              </a:ext>
            </a:extLst>
          </p:cNvPr>
          <p:cNvSpPr/>
          <p:nvPr/>
        </p:nvSpPr>
        <p:spPr>
          <a:xfrm>
            <a:off x="278339" y="59124"/>
            <a:ext cx="11638496" cy="79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ru-RU" altLang="ru-RU" sz="2400" dirty="0">
                <a:ea typeface="+mj-ea"/>
                <a:cs typeface="+mj-cs"/>
                <a:sym typeface="Trebuchet MS" panose="020B0603020202020204" pitchFamily="34" charset="0"/>
              </a:rPr>
              <a:t>Порекомендуете ли Вы своим друзьям поступать в КГУ  </a:t>
            </a:r>
            <a:r>
              <a:rPr lang="ru-RU" altLang="ru-RU" sz="2400" dirty="0" smtClean="0">
                <a:ea typeface="+mj-ea"/>
                <a:cs typeface="+mj-cs"/>
                <a:sym typeface="Trebuchet MS" panose="020B0603020202020204" pitchFamily="34" charset="0"/>
              </a:rPr>
              <a:t>на </a:t>
            </a:r>
            <a:r>
              <a:rPr lang="ru-RU" altLang="ru-RU" sz="2400" dirty="0">
                <a:ea typeface="+mj-ea"/>
                <a:cs typeface="+mj-cs"/>
                <a:sym typeface="Trebuchet MS" panose="020B0603020202020204" pitchFamily="34" charset="0"/>
              </a:rPr>
              <a:t>Вашу специальность?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67" y="595424"/>
            <a:ext cx="9071443" cy="592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4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E69DFAB-3728-4A01-AB5B-CD00B72C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CAD3CD6-D02B-4AE7-B77B-0888C5F0496D}" type="slidenum">
              <a:rPr lang="ru-RU" smtClean="0"/>
              <a:t>19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6C4B622-2A58-48BE-8A88-FC15CEE1CB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237" y="0"/>
            <a:ext cx="766763" cy="766763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42EE13E-9D0D-BD2C-92BE-1FBA6D1A2E4E}"/>
              </a:ext>
            </a:extLst>
          </p:cNvPr>
          <p:cNvSpPr/>
          <p:nvPr/>
        </p:nvSpPr>
        <p:spPr>
          <a:xfrm>
            <a:off x="303621" y="369323"/>
            <a:ext cx="10643054" cy="79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/>
            <a:r>
              <a:rPr lang="ru-RU" altLang="ru-RU" sz="2800" dirty="0" smtClean="0">
                <a:ea typeface="+mj-ea"/>
                <a:cs typeface="+mj-cs"/>
                <a:sym typeface="Trebuchet MS" panose="020B0603020202020204" pitchFamily="34" charset="0"/>
              </a:rPr>
              <a:t>Насколько работодатели </a:t>
            </a:r>
            <a:r>
              <a:rPr lang="ru-RU" altLang="ru-RU" sz="2800" dirty="0">
                <a:ea typeface="+mj-ea"/>
                <a:cs typeface="+mj-cs"/>
                <a:sym typeface="Trebuchet MS" panose="020B0603020202020204" pitchFamily="34" charset="0"/>
              </a:rPr>
              <a:t>удовлетворены уровнем подготовки выпускников университета? Соответствуют ли они </a:t>
            </a:r>
            <a:r>
              <a:rPr lang="ru-RU" altLang="ru-RU" sz="2800" dirty="0" smtClean="0">
                <a:ea typeface="+mj-ea"/>
                <a:cs typeface="+mj-cs"/>
                <a:sym typeface="Trebuchet MS" panose="020B0603020202020204" pitchFamily="34" charset="0"/>
              </a:rPr>
              <a:t>их требованиям?</a:t>
            </a:r>
            <a:endParaRPr lang="ru-RU" altLang="ru-RU" sz="2800" dirty="0"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26" y="1733107"/>
            <a:ext cx="9824549" cy="448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5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4D21F11-7EC9-4A24-8764-52B1303C17B4}"/>
              </a:ext>
            </a:extLst>
          </p:cNvPr>
          <p:cNvSpPr txBox="1">
            <a:spLocks/>
          </p:cNvSpPr>
          <p:nvPr/>
        </p:nvSpPr>
        <p:spPr>
          <a:xfrm>
            <a:off x="666750" y="588637"/>
            <a:ext cx="10634296" cy="7956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+mn-lt"/>
              </a:rPr>
              <a:t>КАЧЕСТВО ОБРАЗОВАНИЯ</a:t>
            </a:r>
            <a:endParaRPr lang="ru-RU" dirty="0">
              <a:latin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790A5E5-364C-4EA4-9AD8-5756B11D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CAD3CD6-D02B-4AE7-B77B-0888C5F0496D}" type="slidenum">
              <a:rPr lang="ru-RU" smtClean="0"/>
              <a:t>2</a:t>
            </a:fld>
            <a:endParaRPr lang="ru-RU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48A4E5EB-E113-48D3-A30D-465833766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550" y="-9525"/>
            <a:ext cx="806449" cy="80644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DFF4136-C8D2-4535-8526-2BEAEDDA60CF}"/>
              </a:ext>
            </a:extLst>
          </p:cNvPr>
          <p:cNvSpPr/>
          <p:nvPr/>
        </p:nvSpPr>
        <p:spPr>
          <a:xfrm>
            <a:off x="6365631" y="1374150"/>
            <a:ext cx="5125915" cy="795671"/>
          </a:xfrm>
          <a:prstGeom prst="rect">
            <a:avLst/>
          </a:prstGeom>
          <a:solidFill>
            <a:srgbClr val="003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1F61C09-861E-4D6B-97F2-3179F798231D}"/>
              </a:ext>
            </a:extLst>
          </p:cNvPr>
          <p:cNvSpPr/>
          <p:nvPr/>
        </p:nvSpPr>
        <p:spPr>
          <a:xfrm>
            <a:off x="6734908" y="1374149"/>
            <a:ext cx="456613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ПОКАЗАТЕЛИ  КАЧЕСТВА</a:t>
            </a:r>
            <a:endParaRPr lang="ru-RU" sz="1600" b="1" dirty="0" smtClean="0">
              <a:solidFill>
                <a:schemeClr val="bg1"/>
              </a:solidFill>
            </a:endParaRPr>
          </a:p>
          <a:p>
            <a:endParaRPr lang="ru-RU" sz="7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946" y="1414972"/>
            <a:ext cx="5036180" cy="46782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b="1" i="1" dirty="0"/>
              <a:t>комплексная характеристика образовательной деятельности и подготовки обучающегося</a:t>
            </a:r>
            <a:r>
              <a:rPr lang="ru-RU" dirty="0"/>
              <a:t>, выражающая степень их соответствия федеральным государственным образовательным стандартам, образовательным стандартам, федеральным государственным требованиям и (или) потребностям физического или юридического лица, в интересах которого осуществляется образовательная деятельность, в том числе степень достижения планируемых результатов образовательной </a:t>
            </a:r>
            <a:r>
              <a:rPr lang="ru-RU" dirty="0" smtClean="0"/>
              <a:t>программы.</a:t>
            </a:r>
          </a:p>
          <a:p>
            <a:pPr algn="just">
              <a:spcBef>
                <a:spcPct val="0"/>
              </a:spcBef>
              <a:defRPr/>
            </a:pPr>
            <a:endParaRPr lang="ru-RU" dirty="0" smtClean="0"/>
          </a:p>
          <a:p>
            <a:pPr algn="just">
              <a:spcBef>
                <a:spcPct val="0"/>
              </a:spcBef>
              <a:defRPr/>
            </a:pPr>
            <a:r>
              <a:rPr lang="ru-RU" sz="1400" dirty="0" smtClean="0"/>
              <a:t> (</a:t>
            </a:r>
            <a:r>
              <a:rPr lang="ru-RU" sz="1400" dirty="0">
                <a:hlinkClick r:id="rId4"/>
              </a:rPr>
              <a:t>Федеральный закон от 29.12.2012 N 273-ФЗ </a:t>
            </a:r>
            <a:r>
              <a:rPr lang="ru-RU" sz="1400" dirty="0" smtClean="0">
                <a:hlinkClick r:id="rId4"/>
              </a:rPr>
              <a:t>("</a:t>
            </a:r>
            <a:r>
              <a:rPr lang="ru-RU" sz="1400" dirty="0">
                <a:hlinkClick r:id="rId4"/>
              </a:rPr>
              <a:t>Об образовании в Российской Федерации" </a:t>
            </a:r>
            <a:r>
              <a:rPr lang="ru-RU" sz="1400" dirty="0" smtClean="0"/>
              <a:t>)</a:t>
            </a:r>
            <a:endParaRPr lang="ru-RU" sz="1400" dirty="0"/>
          </a:p>
          <a:p>
            <a:pPr algn="just">
              <a:spcBef>
                <a:spcPct val="0"/>
              </a:spcBef>
              <a:defRPr/>
            </a:pP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410498" y="2403381"/>
            <a:ext cx="5036180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altLang="ru-RU" b="1" dirty="0" smtClean="0"/>
              <a:t>Качество процесса обучения</a:t>
            </a:r>
            <a:r>
              <a:rPr lang="ru-RU" altLang="ru-RU" dirty="0" smtClean="0"/>
              <a:t> – успеваемость студентов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endParaRPr lang="ru-RU" altLang="ru-RU" dirty="0"/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altLang="ru-RU" b="1" dirty="0" smtClean="0"/>
              <a:t>Качество результатов обучения</a:t>
            </a:r>
            <a:r>
              <a:rPr lang="ru-RU" altLang="ru-RU" dirty="0" smtClean="0"/>
              <a:t> – государственная итоговая аттестация, анкетирование удовлетворенностью образовательной деятельности студентов, профессорско-преподавательского состава, </a:t>
            </a:r>
            <a:r>
              <a:rPr lang="ru-RU" altLang="ru-RU" dirty="0"/>
              <a:t>р</a:t>
            </a:r>
            <a:r>
              <a:rPr lang="ru-RU" altLang="ru-RU" dirty="0" smtClean="0"/>
              <a:t>аботодателей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226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E69DFAB-3728-4A01-AB5B-CD00B72C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CAD3CD6-D02B-4AE7-B77B-0888C5F0496D}" type="slidenum">
              <a:rPr lang="ru-RU" smtClean="0"/>
              <a:t>20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6C4B622-2A58-48BE-8A88-FC15CEE1CB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237" y="0"/>
            <a:ext cx="766763" cy="7667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81" y="1134369"/>
            <a:ext cx="10274499" cy="45352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9760" y="4297997"/>
            <a:ext cx="2377440" cy="23774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4D21F11-7EC9-4A24-8764-52B1303C17B4}"/>
              </a:ext>
            </a:extLst>
          </p:cNvPr>
          <p:cNvSpPr txBox="1">
            <a:spLocks/>
          </p:cNvSpPr>
          <p:nvPr/>
        </p:nvSpPr>
        <p:spPr>
          <a:xfrm>
            <a:off x="754673" y="399088"/>
            <a:ext cx="9791700" cy="7956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4673" y="383380"/>
            <a:ext cx="6936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https://datalens.yandex/7dselmi2ixu0u?tab=Dz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72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4D21F11-7EC9-4A24-8764-52B1303C17B4}"/>
              </a:ext>
            </a:extLst>
          </p:cNvPr>
          <p:cNvSpPr txBox="1">
            <a:spLocks/>
          </p:cNvSpPr>
          <p:nvPr/>
        </p:nvSpPr>
        <p:spPr>
          <a:xfrm>
            <a:off x="666750" y="578477"/>
            <a:ext cx="9791700" cy="7956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+mn-lt"/>
              </a:rPr>
              <a:t>Проект Решения Ученого Совета КГУ</a:t>
            </a:r>
            <a:endParaRPr lang="ru-RU" dirty="0">
              <a:latin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790A5E5-364C-4EA4-9AD8-5756B11D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CAD3CD6-D02B-4AE7-B77B-0888C5F0496D}" type="slidenum">
              <a:rPr lang="ru-RU" smtClean="0"/>
              <a:t>21</a:t>
            </a:fld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0049001-802D-46CE-AB34-3A354B3FED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550" y="-9525"/>
            <a:ext cx="806449" cy="806449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05CAE25-6F80-4E56-B5D3-2252B70FE968}"/>
              </a:ext>
            </a:extLst>
          </p:cNvPr>
          <p:cNvSpPr/>
          <p:nvPr/>
        </p:nvSpPr>
        <p:spPr>
          <a:xfrm>
            <a:off x="756331" y="1567360"/>
            <a:ext cx="100640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Заслушав и обсудив сообщение начальника УМУ Хохловой Е.Е., Ученый совет постановил:</a:t>
            </a:r>
          </a:p>
          <a:p>
            <a:endParaRPr lang="ru-RU" dirty="0"/>
          </a:p>
          <a:p>
            <a:pPr algn="just"/>
            <a:r>
              <a:rPr lang="ru-RU" dirty="0" smtClean="0"/>
              <a:t>1. Информацию </a:t>
            </a:r>
            <a:r>
              <a:rPr lang="ru-RU" dirty="0"/>
              <a:t>по вопросу </a:t>
            </a:r>
            <a:r>
              <a:rPr lang="ru-RU" dirty="0" smtClean="0"/>
              <a:t>«О качестве образования в университете» </a:t>
            </a:r>
            <a:r>
              <a:rPr lang="ru-RU" dirty="0"/>
              <a:t>принять к сведению.</a:t>
            </a:r>
          </a:p>
          <a:p>
            <a:pPr algn="just"/>
            <a:r>
              <a:rPr lang="ru-RU" dirty="0" smtClean="0"/>
              <a:t>2. Директорам </a:t>
            </a:r>
            <a:r>
              <a:rPr lang="ru-RU" dirty="0"/>
              <a:t>Институтов и заведующим кафедрами: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ru-RU" dirty="0"/>
              <a:t>провести анализ </a:t>
            </a:r>
            <a:r>
              <a:rPr lang="ru-RU" dirty="0" smtClean="0"/>
              <a:t>итогов </a:t>
            </a:r>
            <a:r>
              <a:rPr lang="ru-RU" dirty="0" err="1" smtClean="0"/>
              <a:t>межсеместровой</a:t>
            </a:r>
            <a:r>
              <a:rPr lang="ru-RU" dirty="0" smtClean="0"/>
              <a:t> аттестации </a:t>
            </a:r>
            <a:r>
              <a:rPr lang="ru-RU" dirty="0"/>
              <a:t>года и обсудить их на заседаниях кафедр и Ученых советов </a:t>
            </a:r>
            <a:r>
              <a:rPr lang="ru-RU" dirty="0" smtClean="0"/>
              <a:t>Институтов, разработать </a:t>
            </a:r>
            <a:r>
              <a:rPr lang="ru-RU" dirty="0"/>
              <a:t>план мероприятий по ликвидации академических задолженностей студентов (срок – </a:t>
            </a:r>
            <a:r>
              <a:rPr lang="ru-RU" dirty="0" smtClean="0"/>
              <a:t>9 декабря </a:t>
            </a:r>
            <a:r>
              <a:rPr lang="ru-RU" dirty="0"/>
              <a:t>2024</a:t>
            </a:r>
            <a:r>
              <a:rPr lang="ru-RU" dirty="0" smtClean="0"/>
              <a:t>)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ru-RU" dirty="0" smtClean="0"/>
              <a:t>отработать замечания ГЭК 2023/ 2024 </a:t>
            </a:r>
            <a:r>
              <a:rPr lang="ru-RU" dirty="0" err="1" smtClean="0"/>
              <a:t>уч.г</a:t>
            </a:r>
            <a:r>
              <a:rPr lang="ru-RU" dirty="0" smtClean="0"/>
              <a:t>. в рамках подготовки к государственному экзамену и ВКР в 2024/2025 уч. г.</a:t>
            </a:r>
          </a:p>
          <a:p>
            <a:pPr marL="0" lvl="1" algn="just"/>
            <a:r>
              <a:rPr lang="ru-RU" dirty="0" smtClean="0"/>
              <a:t>3. Дирекции ИПП </a:t>
            </a:r>
            <a:r>
              <a:rPr lang="ru-RU" dirty="0"/>
              <a:t>(отв. </a:t>
            </a:r>
            <a:r>
              <a:rPr lang="ru-RU" dirty="0" err="1"/>
              <a:t>Самохвалова</a:t>
            </a:r>
            <a:r>
              <a:rPr lang="ru-RU" dirty="0"/>
              <a:t> А. Г</a:t>
            </a:r>
            <a:r>
              <a:rPr lang="ru-RU" dirty="0" smtClean="0"/>
              <a:t>.) организовать </a:t>
            </a:r>
            <a:r>
              <a:rPr lang="ru-RU" dirty="0"/>
              <a:t>подготовку студентов СПО к государственной </a:t>
            </a:r>
            <a:r>
              <a:rPr lang="ru-RU" dirty="0" smtClean="0"/>
              <a:t>       аккредитации </a:t>
            </a:r>
            <a:r>
              <a:rPr lang="ru-RU" dirty="0"/>
              <a:t>по программам 44.02.01 и </a:t>
            </a:r>
            <a:r>
              <a:rPr lang="ru-RU" dirty="0" smtClean="0"/>
              <a:t>44.02.02 (январь 2025 г.)</a:t>
            </a:r>
            <a:endParaRPr lang="ru-RU" dirty="0"/>
          </a:p>
          <a:p>
            <a:pPr algn="just"/>
            <a:r>
              <a:rPr lang="ru-RU" dirty="0" smtClean="0"/>
              <a:t>4. Дирекции ИКИ, зав. кафедрой Физической культуры и спорта </a:t>
            </a:r>
            <a:r>
              <a:rPr lang="ru-RU" dirty="0" err="1" smtClean="0"/>
              <a:t>Кучиной</a:t>
            </a:r>
            <a:r>
              <a:rPr lang="ru-RU" dirty="0" smtClean="0"/>
              <a:t> Ю. С. проанализировать к дисциплине (представить на УМС в январе 2025)опыт других университетов по реализации данной дисциплины и дать предложения по другим формам проведения занятий (результаты представить на ректорате, декабрь 2025 г.)</a:t>
            </a:r>
          </a:p>
          <a:p>
            <a:pPr algn="just"/>
            <a:r>
              <a:rPr lang="ru-RU" dirty="0" smtClean="0"/>
              <a:t>5. Рассмотреть </a:t>
            </a:r>
            <a:r>
              <a:rPr lang="ru-RU" dirty="0"/>
              <a:t>вопрос о создании «подтягивающих» </a:t>
            </a:r>
            <a:r>
              <a:rPr lang="ru-RU" dirty="0" smtClean="0"/>
              <a:t>курсов в рамках ДПО (</a:t>
            </a:r>
            <a:r>
              <a:rPr lang="ru-RU" dirty="0" err="1" smtClean="0"/>
              <a:t>Собашко</a:t>
            </a:r>
            <a:r>
              <a:rPr lang="ru-RU" dirty="0" smtClean="0"/>
              <a:t> Ю. А.).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9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B06887-781F-45D4-A332-139E3366BA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7939" r="5722" b="8800"/>
          <a:stretch/>
        </p:blipFill>
        <p:spPr>
          <a:xfrm>
            <a:off x="704850" y="0"/>
            <a:ext cx="11487150" cy="6858000"/>
          </a:xfrm>
          <a:prstGeom prst="rect">
            <a:avLst/>
          </a:prstGeom>
          <a:solidFill>
            <a:srgbClr val="0033E7"/>
          </a:solidFill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B3C2EFF-C16A-4785-9FDC-BEA106BCAC14}"/>
              </a:ext>
            </a:extLst>
          </p:cNvPr>
          <p:cNvSpPr/>
          <p:nvPr/>
        </p:nvSpPr>
        <p:spPr>
          <a:xfrm>
            <a:off x="61546" y="0"/>
            <a:ext cx="6096000" cy="6858000"/>
          </a:xfrm>
          <a:prstGeom prst="rect">
            <a:avLst/>
          </a:prstGeom>
          <a:solidFill>
            <a:srgbClr val="003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CC60B19A-00C7-4933-A030-4F5CE46D13DC}"/>
              </a:ext>
            </a:extLst>
          </p:cNvPr>
          <p:cNvCxnSpPr>
            <a:cxnSpLocks/>
          </p:cNvCxnSpPr>
          <p:nvPr/>
        </p:nvCxnSpPr>
        <p:spPr>
          <a:xfrm>
            <a:off x="766763" y="3746695"/>
            <a:ext cx="40544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25C361F-C72A-46BD-A220-0540989C14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606274"/>
            <a:ext cx="1087437" cy="8546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C9E9370-2531-472F-9A85-6C6265508610}"/>
              </a:ext>
            </a:extLst>
          </p:cNvPr>
          <p:cNvSpPr txBox="1"/>
          <p:nvPr/>
        </p:nvSpPr>
        <p:spPr>
          <a:xfrm>
            <a:off x="684213" y="2838599"/>
            <a:ext cx="465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134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277327"/>
            <a:ext cx="2743200" cy="365125"/>
          </a:xfrm>
        </p:spPr>
        <p:txBody>
          <a:bodyPr/>
          <a:lstStyle/>
          <a:p>
            <a:fld id="{6CAD3CD6-D02B-4AE7-B77B-0888C5F0496D}" type="slidenum">
              <a:rPr lang="ru-RU" smtClean="0"/>
              <a:t>3</a:t>
            </a:fld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4D21F11-7EC9-4A24-8764-52B1303C17B4}"/>
              </a:ext>
            </a:extLst>
          </p:cNvPr>
          <p:cNvSpPr txBox="1">
            <a:spLocks/>
          </p:cNvSpPr>
          <p:nvPr/>
        </p:nvSpPr>
        <p:spPr>
          <a:xfrm>
            <a:off x="384528" y="276402"/>
            <a:ext cx="9791700" cy="7956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+mn-lt"/>
              </a:rPr>
              <a:t>КОНТИНГЕНТ  ОБУЧАЮЩИХСЯ, чел.</a:t>
            </a:r>
            <a:endParaRPr lang="ru-RU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DFF4136-C8D2-4535-8526-2BEAEDDA60CF}"/>
              </a:ext>
            </a:extLst>
          </p:cNvPr>
          <p:cNvSpPr/>
          <p:nvPr/>
        </p:nvSpPr>
        <p:spPr>
          <a:xfrm>
            <a:off x="6620663" y="1568552"/>
            <a:ext cx="4129746" cy="1059363"/>
          </a:xfrm>
          <a:prstGeom prst="rect">
            <a:avLst/>
          </a:prstGeom>
          <a:solidFill>
            <a:srgbClr val="003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1F61C09-861E-4D6B-97F2-3179F798231D}"/>
              </a:ext>
            </a:extLst>
          </p:cNvPr>
          <p:cNvSpPr/>
          <p:nvPr/>
        </p:nvSpPr>
        <p:spPr>
          <a:xfrm>
            <a:off x="6620663" y="1568552"/>
            <a:ext cx="412974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6165 чел.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   (на 01.10 2024 г.)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sz="7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107498053"/>
              </p:ext>
            </p:extLst>
          </p:nvPr>
        </p:nvGraphicFramePr>
        <p:xfrm>
          <a:off x="0" y="935844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055360000"/>
              </p:ext>
            </p:extLst>
          </p:nvPr>
        </p:nvGraphicFramePr>
        <p:xfrm>
          <a:off x="6410960" y="2961094"/>
          <a:ext cx="5496560" cy="334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900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4D21F11-7EC9-4A24-8764-52B1303C17B4}"/>
              </a:ext>
            </a:extLst>
          </p:cNvPr>
          <p:cNvSpPr txBox="1">
            <a:spLocks/>
          </p:cNvSpPr>
          <p:nvPr/>
        </p:nvSpPr>
        <p:spPr>
          <a:xfrm>
            <a:off x="666749" y="578477"/>
            <a:ext cx="10552235" cy="7956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+mn-lt"/>
              </a:rPr>
              <a:t>ИТОГИ ЭКЗАМЕНАЦИОННЫХ </a:t>
            </a:r>
            <a:r>
              <a:rPr lang="ru-RU" sz="4000" dirty="0" smtClean="0">
                <a:latin typeface="+mn-lt"/>
              </a:rPr>
              <a:t>СЕССИЙ, </a:t>
            </a:r>
            <a:r>
              <a:rPr lang="ru-RU" sz="2400" dirty="0" smtClean="0">
                <a:latin typeface="+mn-lt"/>
              </a:rPr>
              <a:t>2023/2024 </a:t>
            </a:r>
            <a:r>
              <a:rPr lang="ru-RU" sz="2400" dirty="0" err="1" smtClean="0">
                <a:latin typeface="+mn-lt"/>
              </a:rPr>
              <a:t>уч.г</a:t>
            </a:r>
            <a:r>
              <a:rPr lang="ru-RU" sz="2400" dirty="0" smtClean="0">
                <a:latin typeface="+mn-lt"/>
              </a:rPr>
              <a:t>.</a:t>
            </a:r>
            <a:endParaRPr lang="ru-RU" sz="4800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790A5E5-364C-4EA4-9AD8-5756B11D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CAD3CD6-D02B-4AE7-B77B-0888C5F0496D}" type="slidenum">
              <a:rPr lang="ru-RU" smtClean="0"/>
              <a:t>4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959BEF4-303E-49D9-8A26-AABFD3E017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550" y="-9525"/>
            <a:ext cx="806449" cy="806449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80751851"/>
              </p:ext>
            </p:extLst>
          </p:nvPr>
        </p:nvGraphicFramePr>
        <p:xfrm>
          <a:off x="492760" y="1374149"/>
          <a:ext cx="4495800" cy="3106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61097454"/>
              </p:ext>
            </p:extLst>
          </p:nvPr>
        </p:nvGraphicFramePr>
        <p:xfrm>
          <a:off x="6324600" y="1374149"/>
          <a:ext cx="4495800" cy="3106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FF4136-C8D2-4535-8526-2BEAEDDA60CF}"/>
              </a:ext>
            </a:extLst>
          </p:cNvPr>
          <p:cNvSpPr/>
          <p:nvPr/>
        </p:nvSpPr>
        <p:spPr>
          <a:xfrm>
            <a:off x="666749" y="4274636"/>
            <a:ext cx="4930063" cy="2175743"/>
          </a:xfrm>
          <a:prstGeom prst="rect">
            <a:avLst/>
          </a:prstGeom>
          <a:solidFill>
            <a:srgbClr val="003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1F61C09-861E-4D6B-97F2-3179F798231D}"/>
              </a:ext>
            </a:extLst>
          </p:cNvPr>
          <p:cNvSpPr/>
          <p:nvPr/>
        </p:nvSpPr>
        <p:spPr>
          <a:xfrm>
            <a:off x="738154" y="4274635"/>
            <a:ext cx="509995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chemeClr val="bg1"/>
                </a:solidFill>
              </a:rPr>
              <a:t>ТОР-5 направлений подготовки (по итогам летней сессии):</a:t>
            </a:r>
          </a:p>
          <a:p>
            <a:endParaRPr lang="ru-RU" sz="1600" b="1" u="sng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42.03.02 Журналистика (долги – 9%)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54.03.01 Дизайн (11 %)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45.03.02 Лингвистика (14 %)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44.03.02 Психолого-педагогическое образование (14%)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54.03.02 Искусство костюма и текстиля (14%)</a:t>
            </a:r>
          </a:p>
          <a:p>
            <a:endParaRPr lang="ru-RU" sz="1400" b="1" dirty="0">
              <a:solidFill>
                <a:schemeClr val="bg1"/>
              </a:solidFill>
            </a:endParaRPr>
          </a:p>
          <a:p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DFF4136-C8D2-4535-8526-2BEAEDDA60CF}"/>
              </a:ext>
            </a:extLst>
          </p:cNvPr>
          <p:cNvSpPr/>
          <p:nvPr/>
        </p:nvSpPr>
        <p:spPr>
          <a:xfrm>
            <a:off x="6448232" y="4274635"/>
            <a:ext cx="4930063" cy="2175743"/>
          </a:xfrm>
          <a:prstGeom prst="rect">
            <a:avLst/>
          </a:prstGeom>
          <a:solidFill>
            <a:srgbClr val="003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1F61C09-861E-4D6B-97F2-3179F798231D}"/>
              </a:ext>
            </a:extLst>
          </p:cNvPr>
          <p:cNvSpPr/>
          <p:nvPr/>
        </p:nvSpPr>
        <p:spPr>
          <a:xfrm>
            <a:off x="6448232" y="4274635"/>
            <a:ext cx="50999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err="1" smtClean="0">
                <a:solidFill>
                  <a:schemeClr val="bg1"/>
                </a:solidFill>
              </a:rPr>
              <a:t>Антирейтинг</a:t>
            </a:r>
            <a:r>
              <a:rPr lang="ru-RU" sz="1600" b="1" u="sng" dirty="0" smtClean="0">
                <a:solidFill>
                  <a:schemeClr val="bg1"/>
                </a:solidFill>
              </a:rPr>
              <a:t> (по итогам летней сессии):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15.03.05 Конструкторско-технологическое обеспечение машиностроительных производств (долги - 64 %)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15.03.02 Технологические машины и оборудование (59 %)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29.03.05 Конструирование изделий легкой промышленности (57%)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19.03.04 Технология продукции и организация общественного питания (55 %)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01.03.02 Прикладная математика и информатика (52 %)</a:t>
            </a:r>
            <a:endParaRPr lang="ru-RU" sz="1500" dirty="0" smtClean="0">
              <a:solidFill>
                <a:schemeClr val="bg1"/>
              </a:solidFill>
            </a:endParaRPr>
          </a:p>
          <a:p>
            <a:endParaRPr lang="ru-RU" sz="1400" b="1" dirty="0">
              <a:solidFill>
                <a:schemeClr val="bg1"/>
              </a:solidFill>
            </a:endParaRPr>
          </a:p>
          <a:p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4D21F11-7EC9-4A24-8764-52B1303C17B4}"/>
              </a:ext>
            </a:extLst>
          </p:cNvPr>
          <p:cNvSpPr txBox="1">
            <a:spLocks/>
          </p:cNvSpPr>
          <p:nvPr/>
        </p:nvSpPr>
        <p:spPr>
          <a:xfrm>
            <a:off x="666750" y="588637"/>
            <a:ext cx="10509250" cy="7956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+mn-lt"/>
              </a:rPr>
              <a:t>ИТОГИ </a:t>
            </a:r>
            <a:r>
              <a:rPr lang="ru-RU" dirty="0" smtClean="0">
                <a:latin typeface="+mn-lt"/>
              </a:rPr>
              <a:t>ЭКЗАМЕНАЦИОННЫХ СЕССИЙ</a:t>
            </a:r>
            <a:endParaRPr lang="ru-RU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790A5E5-364C-4EA4-9AD8-5756B11D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CAD3CD6-D02B-4AE7-B77B-0888C5F0496D}" type="slidenum">
              <a:rPr lang="ru-RU" smtClean="0"/>
              <a:t>5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959BEF4-303E-49D9-8A26-AABFD3E017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550" y="-9525"/>
            <a:ext cx="806449" cy="806449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00514510"/>
              </p:ext>
            </p:extLst>
          </p:nvPr>
        </p:nvGraphicFramePr>
        <p:xfrm>
          <a:off x="924560" y="1374149"/>
          <a:ext cx="7518400" cy="476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DFF4136-C8D2-4535-8526-2BEAEDDA60CF}"/>
              </a:ext>
            </a:extLst>
          </p:cNvPr>
          <p:cNvSpPr/>
          <p:nvPr/>
        </p:nvSpPr>
        <p:spPr>
          <a:xfrm>
            <a:off x="8266583" y="1758944"/>
            <a:ext cx="3844137" cy="2056917"/>
          </a:xfrm>
          <a:prstGeom prst="rect">
            <a:avLst/>
          </a:prstGeom>
          <a:solidFill>
            <a:srgbClr val="003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1F61C09-861E-4D6B-97F2-3179F798231D}"/>
              </a:ext>
            </a:extLst>
          </p:cNvPr>
          <p:cNvSpPr/>
          <p:nvPr/>
        </p:nvSpPr>
        <p:spPr>
          <a:xfrm>
            <a:off x="8266583" y="1644645"/>
            <a:ext cx="384413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1670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чел. </a:t>
            </a:r>
            <a:r>
              <a:rPr lang="ru-RU" b="1" dirty="0" smtClean="0">
                <a:solidFill>
                  <a:schemeClr val="bg1"/>
                </a:solidFill>
              </a:rPr>
              <a:t>имеют задолженности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(по данным на 22.11.2024 г.)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На 01.09.2024 г. </a:t>
            </a:r>
            <a:r>
              <a:rPr lang="ru-RU" sz="1600" b="1" dirty="0" smtClean="0">
                <a:solidFill>
                  <a:schemeClr val="bg1"/>
                </a:solidFill>
              </a:rPr>
              <a:t> было </a:t>
            </a:r>
            <a:r>
              <a:rPr lang="ru-RU" sz="2000" b="1" dirty="0" smtClean="0">
                <a:solidFill>
                  <a:schemeClr val="bg1"/>
                </a:solidFill>
              </a:rPr>
              <a:t>10632 </a:t>
            </a:r>
            <a:r>
              <a:rPr lang="ru-RU" dirty="0" smtClean="0">
                <a:solidFill>
                  <a:schemeClr val="bg1"/>
                </a:solidFill>
              </a:rPr>
              <a:t>долга,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за осень 2024 г. ликвидировано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1405</a:t>
            </a:r>
            <a:r>
              <a:rPr lang="ru-RU" sz="1600" b="1" dirty="0" smtClean="0">
                <a:solidFill>
                  <a:schemeClr val="bg1"/>
                </a:solidFill>
              </a:rPr>
              <a:t> задолженности</a:t>
            </a:r>
            <a:endParaRPr lang="ru-RU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4D21F11-7EC9-4A24-8764-52B1303C17B4}"/>
              </a:ext>
            </a:extLst>
          </p:cNvPr>
          <p:cNvSpPr txBox="1">
            <a:spLocks/>
          </p:cNvSpPr>
          <p:nvPr/>
        </p:nvSpPr>
        <p:spPr>
          <a:xfrm>
            <a:off x="666750" y="578477"/>
            <a:ext cx="9791700" cy="7956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+mn-lt"/>
              </a:rPr>
              <a:t>ИТОГИ МЕЖСЕССИОННОЙ  АТТЕСТАЦИИ</a:t>
            </a:r>
            <a:endParaRPr lang="ru-RU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790A5E5-364C-4EA4-9AD8-5756B11D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CAD3CD6-D02B-4AE7-B77B-0888C5F0496D}" type="slidenum">
              <a:rPr lang="ru-RU" smtClean="0"/>
              <a:t>6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959BEF4-303E-49D9-8A26-AABFD3E017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550" y="-9525"/>
            <a:ext cx="806449" cy="806449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97215057"/>
              </p:ext>
            </p:extLst>
          </p:nvPr>
        </p:nvGraphicFramePr>
        <p:xfrm>
          <a:off x="604784" y="1301439"/>
          <a:ext cx="4957816" cy="2903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DFF4136-C8D2-4535-8526-2BEAEDDA60CF}"/>
              </a:ext>
            </a:extLst>
          </p:cNvPr>
          <p:cNvSpPr/>
          <p:nvPr/>
        </p:nvSpPr>
        <p:spPr>
          <a:xfrm>
            <a:off x="6681622" y="1544899"/>
            <a:ext cx="4407991" cy="1200398"/>
          </a:xfrm>
          <a:prstGeom prst="rect">
            <a:avLst/>
          </a:prstGeom>
          <a:solidFill>
            <a:srgbClr val="003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1F61C09-861E-4D6B-97F2-3179F798231D}"/>
              </a:ext>
            </a:extLst>
          </p:cNvPr>
          <p:cNvSpPr/>
          <p:nvPr/>
        </p:nvSpPr>
        <p:spPr>
          <a:xfrm>
            <a:off x="6681622" y="1685317"/>
            <a:ext cx="440799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11.11.2024 – 16.11.2024 г.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(приказ от 02.11.2024 № 26-УМ)</a:t>
            </a:r>
          </a:p>
          <a:p>
            <a:endParaRPr lang="ru-RU" sz="1600" b="1" dirty="0">
              <a:solidFill>
                <a:schemeClr val="bg1"/>
              </a:solidFill>
            </a:endParaRPr>
          </a:p>
          <a:p>
            <a:endParaRPr lang="ru-RU" sz="7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48643316"/>
              </p:ext>
            </p:extLst>
          </p:nvPr>
        </p:nvGraphicFramePr>
        <p:xfrm>
          <a:off x="6866792" y="3138013"/>
          <a:ext cx="5152292" cy="2541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DFF4136-C8D2-4535-8526-2BEAEDDA60CF}"/>
              </a:ext>
            </a:extLst>
          </p:cNvPr>
          <p:cNvSpPr/>
          <p:nvPr/>
        </p:nvSpPr>
        <p:spPr>
          <a:xfrm>
            <a:off x="874094" y="4293541"/>
            <a:ext cx="4688506" cy="2311365"/>
          </a:xfrm>
          <a:prstGeom prst="rect">
            <a:avLst/>
          </a:prstGeom>
          <a:solidFill>
            <a:srgbClr val="003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1F61C09-861E-4D6B-97F2-3179F798231D}"/>
              </a:ext>
            </a:extLst>
          </p:cNvPr>
          <p:cNvSpPr/>
          <p:nvPr/>
        </p:nvSpPr>
        <p:spPr>
          <a:xfrm>
            <a:off x="874094" y="4433960"/>
            <a:ext cx="4688506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>
                <a:solidFill>
                  <a:schemeClr val="bg1"/>
                </a:solidFill>
              </a:rPr>
              <a:t>Наибольшее количество долгов по дисциплинам: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Физическая культура и спорт </a:t>
            </a:r>
            <a:r>
              <a:rPr lang="ru-RU" sz="1200" dirty="0" smtClean="0">
                <a:solidFill>
                  <a:schemeClr val="bg1"/>
                </a:solidFill>
              </a:rPr>
              <a:t>(по данным 6 институтов)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Цифровая экономика и финансовая грамотность (</a:t>
            </a:r>
            <a:r>
              <a:rPr lang="ru-RU" sz="1200" dirty="0">
                <a:solidFill>
                  <a:schemeClr val="bg1"/>
                </a:solidFill>
              </a:rPr>
              <a:t>2 института</a:t>
            </a:r>
            <a:r>
              <a:rPr lang="ru-RU" sz="12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Ин. язык (ИПП)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Информационные технологии (ИПП)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Уголовный процесс (ИУЭФ)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Профильные дисциплины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400" dirty="0">
              <a:solidFill>
                <a:schemeClr val="bg1"/>
              </a:solidFill>
            </a:endParaRPr>
          </a:p>
          <a:p>
            <a:endParaRPr lang="ru-RU" sz="1600" b="1" dirty="0">
              <a:solidFill>
                <a:schemeClr val="bg1"/>
              </a:solidFill>
            </a:endParaRPr>
          </a:p>
          <a:p>
            <a:endParaRPr lang="ru-RU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0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4D21F11-7EC9-4A24-8764-52B1303C17B4}"/>
              </a:ext>
            </a:extLst>
          </p:cNvPr>
          <p:cNvSpPr txBox="1">
            <a:spLocks/>
          </p:cNvSpPr>
          <p:nvPr/>
        </p:nvSpPr>
        <p:spPr>
          <a:xfrm>
            <a:off x="750898" y="321013"/>
            <a:ext cx="9791700" cy="9057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+mn-lt"/>
              </a:rPr>
              <a:t>ОТЧИСЛЕНИЕ </a:t>
            </a:r>
            <a:r>
              <a:rPr lang="ru-RU" dirty="0" smtClean="0">
                <a:latin typeface="+mn-lt"/>
              </a:rPr>
              <a:t>СТУДЕНТОВ</a:t>
            </a:r>
          </a:p>
          <a:p>
            <a:pPr algn="ctr"/>
            <a:endParaRPr lang="ru-RU" sz="3600" b="1" dirty="0">
              <a:solidFill>
                <a:srgbClr val="00B050"/>
              </a:solidFill>
            </a:endParaRPr>
          </a:p>
          <a:p>
            <a:endParaRPr lang="ru-RU" dirty="0">
              <a:latin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790A5E5-364C-4EA4-9AD8-5756B11D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CAD3CD6-D02B-4AE7-B77B-0888C5F0496D}" type="slidenum">
              <a:rPr lang="ru-RU" smtClean="0"/>
              <a:t>7</a:t>
            </a:fld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D8B28AA-A182-4841-9C8C-35C43F68E197}"/>
              </a:ext>
            </a:extLst>
          </p:cNvPr>
          <p:cNvSpPr txBox="1"/>
          <p:nvPr/>
        </p:nvSpPr>
        <p:spPr>
          <a:xfrm>
            <a:off x="854312" y="5094550"/>
            <a:ext cx="3542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74A312C-9DEC-4910-AC26-DC952A5C1D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469" y="3669191"/>
            <a:ext cx="571753" cy="57175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3C1C8D1C-9711-42B1-8964-5C3BB2399A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237" y="0"/>
            <a:ext cx="766763" cy="766763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30425401"/>
              </p:ext>
            </p:extLst>
          </p:nvPr>
        </p:nvGraphicFramePr>
        <p:xfrm>
          <a:off x="946150" y="1226748"/>
          <a:ext cx="7988300" cy="506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DFF4136-C8D2-4535-8526-2BEAEDDA60CF}"/>
              </a:ext>
            </a:extLst>
          </p:cNvPr>
          <p:cNvSpPr/>
          <p:nvPr/>
        </p:nvSpPr>
        <p:spPr>
          <a:xfrm>
            <a:off x="8727621" y="1730370"/>
            <a:ext cx="3383099" cy="1119513"/>
          </a:xfrm>
          <a:prstGeom prst="rect">
            <a:avLst/>
          </a:prstGeom>
          <a:solidFill>
            <a:srgbClr val="003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1F61C09-861E-4D6B-97F2-3179F798231D}"/>
              </a:ext>
            </a:extLst>
          </p:cNvPr>
          <p:cNvSpPr/>
          <p:nvPr/>
        </p:nvSpPr>
        <p:spPr>
          <a:xfrm>
            <a:off x="8801100" y="1730370"/>
            <a:ext cx="330962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78 </a:t>
            </a:r>
            <a:r>
              <a:rPr lang="ru-RU" b="1" dirty="0">
                <a:solidFill>
                  <a:schemeClr val="bg1"/>
                </a:solidFill>
              </a:rPr>
              <a:t>чел. </a:t>
            </a:r>
            <a:r>
              <a:rPr lang="ru-RU" b="1" dirty="0" smtClean="0">
                <a:solidFill>
                  <a:schemeClr val="bg1"/>
                </a:solidFill>
              </a:rPr>
              <a:t>отчислено в текущем учебном году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 </a:t>
            </a:r>
          </a:p>
          <a:p>
            <a:endParaRPr lang="ru-RU" sz="7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1208314" y="6368143"/>
            <a:ext cx="7592786" cy="3265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2524" y="6417128"/>
            <a:ext cx="1571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1 сентября 2023 г.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75631" y="6417128"/>
            <a:ext cx="1426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1 ноября 2024 г.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331528" y="1389292"/>
            <a:ext cx="0" cy="431890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09328" y="1019960"/>
            <a:ext cx="179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2023/ 2024 уч. 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30740" y="1019960"/>
            <a:ext cx="179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2024/ 2025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уч. г.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381219146"/>
              </p:ext>
            </p:extLst>
          </p:nvPr>
        </p:nvGraphicFramePr>
        <p:xfrm>
          <a:off x="9033625" y="3184071"/>
          <a:ext cx="2771089" cy="279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0575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3BFA017-CC48-4B8B-BCEA-125ABD910774}"/>
              </a:ext>
            </a:extLst>
          </p:cNvPr>
          <p:cNvSpPr/>
          <p:nvPr/>
        </p:nvSpPr>
        <p:spPr>
          <a:xfrm>
            <a:off x="7840494" y="2295069"/>
            <a:ext cx="3717688" cy="4130050"/>
          </a:xfrm>
          <a:prstGeom prst="rect">
            <a:avLst/>
          </a:prstGeom>
          <a:noFill/>
          <a:ln w="57150">
            <a:solidFill>
              <a:srgbClr val="203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034E2"/>
                </a:solidFill>
              </a:rPr>
              <a:t>233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rgbClr val="FF0000"/>
                </a:solidFill>
              </a:rPr>
              <a:t>225</a:t>
            </a:r>
            <a:r>
              <a:rPr lang="ru-RU" b="1" dirty="0">
                <a:solidFill>
                  <a:schemeClr val="tx1"/>
                </a:solidFill>
              </a:rPr>
              <a:t>) (</a:t>
            </a:r>
            <a:r>
              <a:rPr lang="ru-RU" b="1" dirty="0">
                <a:solidFill>
                  <a:srgbClr val="00B050"/>
                </a:solidFill>
              </a:rPr>
              <a:t>205</a:t>
            </a:r>
            <a:r>
              <a:rPr lang="ru-RU" b="1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студентов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rgbClr val="2034E2"/>
                </a:solidFill>
              </a:rPr>
              <a:t>91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rgbClr val="FF0000"/>
                </a:solidFill>
              </a:rPr>
              <a:t>75</a:t>
            </a:r>
            <a:r>
              <a:rPr lang="ru-RU" b="1" dirty="0">
                <a:solidFill>
                  <a:schemeClr val="tx1"/>
                </a:solidFill>
              </a:rPr>
              <a:t>) (</a:t>
            </a:r>
            <a:r>
              <a:rPr lang="ru-RU" b="1" dirty="0">
                <a:solidFill>
                  <a:srgbClr val="00B050"/>
                </a:solidFill>
              </a:rPr>
              <a:t>109</a:t>
            </a:r>
            <a:r>
              <a:rPr lang="ru-RU" b="1" dirty="0">
                <a:solidFill>
                  <a:schemeClr val="tx1"/>
                </a:solidFill>
              </a:rPr>
              <a:t>) очная форма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2034E2"/>
                </a:solidFill>
              </a:rPr>
              <a:t>104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rgbClr val="FF0000"/>
                </a:solidFill>
              </a:rPr>
              <a:t>116</a:t>
            </a:r>
            <a:r>
              <a:rPr lang="ru-RU" b="1" dirty="0">
                <a:solidFill>
                  <a:schemeClr val="tx1"/>
                </a:solidFill>
              </a:rPr>
              <a:t>) (</a:t>
            </a:r>
            <a:r>
              <a:rPr lang="ru-RU" b="1" dirty="0">
                <a:solidFill>
                  <a:srgbClr val="00B050"/>
                </a:solidFill>
              </a:rPr>
              <a:t>74</a:t>
            </a:r>
            <a:r>
              <a:rPr lang="ru-RU" b="1" dirty="0">
                <a:solidFill>
                  <a:schemeClr val="tx1"/>
                </a:solidFill>
              </a:rPr>
              <a:t>) заочная форма</a:t>
            </a:r>
          </a:p>
          <a:p>
            <a:pPr algn="ctr"/>
            <a:r>
              <a:rPr lang="ru-RU" b="1" dirty="0">
                <a:solidFill>
                  <a:srgbClr val="2034E2"/>
                </a:solidFill>
              </a:rPr>
              <a:t>38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rgbClr val="FF0000"/>
                </a:solidFill>
              </a:rPr>
              <a:t>34</a:t>
            </a:r>
            <a:r>
              <a:rPr lang="ru-RU" b="1" dirty="0">
                <a:solidFill>
                  <a:schemeClr val="tx1"/>
                </a:solidFill>
              </a:rPr>
              <a:t>) (</a:t>
            </a:r>
            <a:r>
              <a:rPr lang="ru-RU" b="1" dirty="0">
                <a:solidFill>
                  <a:srgbClr val="00B050"/>
                </a:solidFill>
              </a:rPr>
              <a:t>22</a:t>
            </a:r>
            <a:r>
              <a:rPr lang="ru-RU" b="1" dirty="0">
                <a:solidFill>
                  <a:schemeClr val="tx1"/>
                </a:solidFill>
              </a:rPr>
              <a:t>) очно-заочная форма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rgbClr val="2034E2"/>
                </a:solidFill>
              </a:rPr>
              <a:t>41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rgbClr val="FF0000"/>
                </a:solidFill>
              </a:rPr>
              <a:t>28</a:t>
            </a:r>
            <a:r>
              <a:rPr lang="ru-RU" b="1" dirty="0">
                <a:solidFill>
                  <a:schemeClr val="tx1"/>
                </a:solidFill>
              </a:rPr>
              <a:t>) (</a:t>
            </a:r>
            <a:r>
              <a:rPr lang="ru-RU" b="1" dirty="0">
                <a:solidFill>
                  <a:srgbClr val="00B050"/>
                </a:solidFill>
              </a:rPr>
              <a:t>25</a:t>
            </a:r>
            <a:r>
              <a:rPr lang="ru-RU" b="1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невыполнение условий договора</a:t>
            </a:r>
          </a:p>
          <a:p>
            <a:pPr algn="ctr"/>
            <a:r>
              <a:rPr lang="ru-RU" b="1" dirty="0">
                <a:solidFill>
                  <a:srgbClr val="2034E2"/>
                </a:solidFill>
              </a:rPr>
              <a:t>40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rgbClr val="FF0000"/>
                </a:solidFill>
              </a:rPr>
              <a:t>36</a:t>
            </a:r>
            <a:r>
              <a:rPr lang="ru-RU" b="1" dirty="0">
                <a:solidFill>
                  <a:schemeClr val="tx1"/>
                </a:solidFill>
              </a:rPr>
              <a:t>) (</a:t>
            </a:r>
            <a:r>
              <a:rPr lang="ru-RU" b="1" dirty="0">
                <a:solidFill>
                  <a:srgbClr val="00B050"/>
                </a:solidFill>
              </a:rPr>
              <a:t>40</a:t>
            </a:r>
            <a:r>
              <a:rPr lang="ru-RU" b="1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невыполнение учебного плана</a:t>
            </a:r>
          </a:p>
          <a:p>
            <a:pPr algn="ctr"/>
            <a:r>
              <a:rPr lang="ru-RU" b="1" dirty="0">
                <a:solidFill>
                  <a:srgbClr val="2034E2"/>
                </a:solidFill>
              </a:rPr>
              <a:t>90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rgbClr val="FF0000"/>
                </a:solidFill>
              </a:rPr>
              <a:t>94</a:t>
            </a:r>
            <a:r>
              <a:rPr lang="ru-RU" b="1" dirty="0">
                <a:solidFill>
                  <a:schemeClr val="tx1"/>
                </a:solidFill>
              </a:rPr>
              <a:t>) (</a:t>
            </a:r>
            <a:r>
              <a:rPr lang="ru-RU" b="1" dirty="0">
                <a:solidFill>
                  <a:srgbClr val="00B050"/>
                </a:solidFill>
              </a:rPr>
              <a:t>120</a:t>
            </a:r>
            <a:r>
              <a:rPr lang="ru-RU" b="1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по собственному желанию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E8FBA48-FC42-4F91-A868-E87D9B8064B7}"/>
              </a:ext>
            </a:extLst>
          </p:cNvPr>
          <p:cNvSpPr/>
          <p:nvPr/>
        </p:nvSpPr>
        <p:spPr>
          <a:xfrm>
            <a:off x="766763" y="2295069"/>
            <a:ext cx="3717688" cy="4130050"/>
          </a:xfrm>
          <a:prstGeom prst="rect">
            <a:avLst/>
          </a:prstGeom>
          <a:noFill/>
          <a:ln w="57150">
            <a:solidFill>
              <a:srgbClr val="203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034E2"/>
                </a:solidFill>
              </a:rPr>
              <a:t>356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rgbClr val="FF0000"/>
                </a:solidFill>
              </a:rPr>
              <a:t>331</a:t>
            </a:r>
            <a:r>
              <a:rPr lang="ru-RU" b="1" dirty="0">
                <a:solidFill>
                  <a:schemeClr val="tx1"/>
                </a:solidFill>
              </a:rPr>
              <a:t>) (</a:t>
            </a:r>
            <a:r>
              <a:rPr lang="ru-RU" b="1" dirty="0">
                <a:solidFill>
                  <a:srgbClr val="00B050"/>
                </a:solidFill>
              </a:rPr>
              <a:t>219</a:t>
            </a:r>
            <a:r>
              <a:rPr lang="ru-RU" b="1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студентов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rgbClr val="2034E2"/>
                </a:solidFill>
              </a:rPr>
              <a:t>226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rgbClr val="FF0000"/>
                </a:solidFill>
              </a:rPr>
              <a:t>204</a:t>
            </a:r>
            <a:r>
              <a:rPr lang="ru-RU" b="1" dirty="0">
                <a:solidFill>
                  <a:schemeClr val="tx1"/>
                </a:solidFill>
              </a:rPr>
              <a:t>) (</a:t>
            </a:r>
            <a:r>
              <a:rPr lang="ru-RU" b="1" dirty="0">
                <a:solidFill>
                  <a:srgbClr val="00B050"/>
                </a:solidFill>
              </a:rPr>
              <a:t>137</a:t>
            </a:r>
            <a:r>
              <a:rPr lang="ru-RU" b="1" dirty="0">
                <a:solidFill>
                  <a:schemeClr val="tx1"/>
                </a:solidFill>
              </a:rPr>
              <a:t>) очная форма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00B0F0"/>
                </a:solidFill>
              </a:rPr>
              <a:t>123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rgbClr val="FF0000"/>
                </a:solidFill>
              </a:rPr>
              <a:t>116</a:t>
            </a:r>
            <a:r>
              <a:rPr lang="ru-RU" b="1" dirty="0">
                <a:solidFill>
                  <a:schemeClr val="tx1"/>
                </a:solidFill>
              </a:rPr>
              <a:t>) (</a:t>
            </a:r>
            <a:r>
              <a:rPr lang="ru-RU" b="1" dirty="0">
                <a:solidFill>
                  <a:srgbClr val="00B050"/>
                </a:solidFill>
              </a:rPr>
              <a:t>77</a:t>
            </a:r>
            <a:r>
              <a:rPr lang="ru-RU" b="1" dirty="0">
                <a:solidFill>
                  <a:schemeClr val="tx1"/>
                </a:solidFill>
              </a:rPr>
              <a:t>) заочная форма</a:t>
            </a:r>
          </a:p>
          <a:p>
            <a:pPr algn="ctr"/>
            <a:r>
              <a:rPr lang="ru-RU" b="1" dirty="0">
                <a:solidFill>
                  <a:srgbClr val="2034E2"/>
                </a:solidFill>
              </a:rPr>
              <a:t>7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rgbClr val="FF0000"/>
                </a:solidFill>
              </a:rPr>
              <a:t>11</a:t>
            </a:r>
            <a:r>
              <a:rPr lang="ru-RU" b="1" dirty="0">
                <a:solidFill>
                  <a:schemeClr val="tx1"/>
                </a:solidFill>
              </a:rPr>
              <a:t>) (</a:t>
            </a:r>
            <a:r>
              <a:rPr lang="ru-RU" b="1" dirty="0">
                <a:solidFill>
                  <a:srgbClr val="00B050"/>
                </a:solidFill>
              </a:rPr>
              <a:t>5)</a:t>
            </a:r>
            <a:r>
              <a:rPr lang="ru-RU" b="1" dirty="0">
                <a:solidFill>
                  <a:schemeClr val="tx1"/>
                </a:solidFill>
              </a:rPr>
              <a:t> очно-заочная форма</a:t>
            </a: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rgbClr val="2034E2"/>
                </a:solidFill>
              </a:rPr>
              <a:t>154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rgbClr val="FF0000"/>
                </a:solidFill>
              </a:rPr>
              <a:t>135</a:t>
            </a:r>
            <a:r>
              <a:rPr lang="ru-RU" b="1" dirty="0">
                <a:solidFill>
                  <a:schemeClr val="tx1"/>
                </a:solidFill>
              </a:rPr>
              <a:t>) (</a:t>
            </a:r>
            <a:r>
              <a:rPr lang="ru-RU" b="1" dirty="0">
                <a:solidFill>
                  <a:srgbClr val="00B050"/>
                </a:solidFill>
              </a:rPr>
              <a:t>88</a:t>
            </a:r>
            <a:r>
              <a:rPr lang="ru-RU" b="1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невыполнение учебного плана</a:t>
            </a:r>
          </a:p>
          <a:p>
            <a:pPr algn="ctr"/>
            <a:r>
              <a:rPr lang="ru-RU" b="1" dirty="0">
                <a:solidFill>
                  <a:srgbClr val="2034E2"/>
                </a:solidFill>
              </a:rPr>
              <a:t>152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rgbClr val="FF0000"/>
                </a:solidFill>
              </a:rPr>
              <a:t>167</a:t>
            </a:r>
            <a:r>
              <a:rPr lang="ru-RU" b="1" dirty="0">
                <a:solidFill>
                  <a:schemeClr val="tx1"/>
                </a:solidFill>
              </a:rPr>
              <a:t>) (</a:t>
            </a:r>
            <a:r>
              <a:rPr lang="ru-RU" b="1" dirty="0">
                <a:solidFill>
                  <a:srgbClr val="00B050"/>
                </a:solidFill>
              </a:rPr>
              <a:t>105</a:t>
            </a:r>
            <a:r>
              <a:rPr lang="ru-RU" b="1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по собственному желанию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BF9672D-409F-4959-9437-A6602435B642}"/>
              </a:ext>
            </a:extLst>
          </p:cNvPr>
          <p:cNvSpPr/>
          <p:nvPr/>
        </p:nvSpPr>
        <p:spPr>
          <a:xfrm>
            <a:off x="4917332" y="1314507"/>
            <a:ext cx="2490281" cy="1196502"/>
          </a:xfrm>
          <a:prstGeom prst="rect">
            <a:avLst/>
          </a:prstGeom>
          <a:noFill/>
          <a:ln w="57150">
            <a:solidFill>
              <a:srgbClr val="203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4D21F11-7EC9-4A24-8764-52B1303C17B4}"/>
              </a:ext>
            </a:extLst>
          </p:cNvPr>
          <p:cNvSpPr txBox="1">
            <a:spLocks/>
          </p:cNvSpPr>
          <p:nvPr/>
        </p:nvSpPr>
        <p:spPr>
          <a:xfrm>
            <a:off x="750898" y="321013"/>
            <a:ext cx="9791700" cy="90573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+mn-lt"/>
              </a:rPr>
              <a:t>ОТЧИСЛЕНИЕ </a:t>
            </a:r>
            <a:r>
              <a:rPr lang="ru-RU" dirty="0" smtClean="0">
                <a:latin typeface="+mn-lt"/>
              </a:rPr>
              <a:t> СТУДЕНТОВ</a:t>
            </a:r>
          </a:p>
          <a:p>
            <a:pPr algn="ctr"/>
            <a:r>
              <a:rPr lang="ru-RU" sz="3600" b="1" dirty="0" smtClean="0">
                <a:solidFill>
                  <a:srgbClr val="2034E2"/>
                </a:solidFill>
              </a:rPr>
              <a:t>2021-2022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(2022 – 2023)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3600" b="1" dirty="0">
                <a:solidFill>
                  <a:srgbClr val="00B050"/>
                </a:solidFill>
              </a:rPr>
              <a:t>(2023 -2024)</a:t>
            </a:r>
          </a:p>
          <a:p>
            <a:endParaRPr lang="ru-RU" dirty="0">
              <a:latin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790A5E5-364C-4EA4-9AD8-5756B11D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CAD3CD6-D02B-4AE7-B77B-0888C5F0496D}" type="slidenum">
              <a:rPr lang="ru-RU" smtClean="0"/>
              <a:t>8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72395C-DD5E-4D0D-AC17-2622D1D9181F}"/>
              </a:ext>
            </a:extLst>
          </p:cNvPr>
          <p:cNvSpPr txBox="1"/>
          <p:nvPr/>
        </p:nvSpPr>
        <p:spPr>
          <a:xfrm>
            <a:off x="4860038" y="1420010"/>
            <a:ext cx="2636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отчислено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студентов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всех форм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обучения</a:t>
            </a:r>
          </a:p>
          <a:p>
            <a:pPr algn="ctr"/>
            <a:r>
              <a:rPr lang="ru-RU" sz="1600" b="1" dirty="0">
                <a:solidFill>
                  <a:srgbClr val="2034E2"/>
                </a:solidFill>
              </a:rPr>
              <a:t> </a:t>
            </a:r>
            <a:r>
              <a:rPr lang="ru-RU" sz="2400" b="1" dirty="0">
                <a:solidFill>
                  <a:srgbClr val="2034E2"/>
                </a:solidFill>
              </a:rPr>
              <a:t>589 </a:t>
            </a:r>
            <a:r>
              <a:rPr lang="ru-RU" sz="2400" b="1" dirty="0"/>
              <a:t>(</a:t>
            </a:r>
            <a:r>
              <a:rPr lang="ru-RU" sz="2400" b="1" dirty="0">
                <a:solidFill>
                  <a:srgbClr val="FF0000"/>
                </a:solidFill>
              </a:rPr>
              <a:t>556</a:t>
            </a:r>
            <a:r>
              <a:rPr lang="ru-RU" sz="2400" b="1" dirty="0"/>
              <a:t>) (</a:t>
            </a:r>
            <a:r>
              <a:rPr lang="ru-RU" sz="2400" b="1" dirty="0">
                <a:solidFill>
                  <a:srgbClr val="00B050"/>
                </a:solidFill>
              </a:rPr>
              <a:t>424</a:t>
            </a:r>
            <a:r>
              <a:rPr lang="ru-RU" sz="2400" b="1" dirty="0"/>
              <a:t>)</a:t>
            </a:r>
            <a:endParaRPr lang="ru-RU" sz="1600" b="1" dirty="0"/>
          </a:p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D8B28AA-A182-4841-9C8C-35C43F68E197}"/>
              </a:ext>
            </a:extLst>
          </p:cNvPr>
          <p:cNvSpPr txBox="1"/>
          <p:nvPr/>
        </p:nvSpPr>
        <p:spPr>
          <a:xfrm>
            <a:off x="854312" y="5094550"/>
            <a:ext cx="3542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E4417A34-71CB-4AA9-A0B4-3B27261F149E}"/>
              </a:ext>
            </a:extLst>
          </p:cNvPr>
          <p:cNvCxnSpPr>
            <a:cxnSpLocks/>
          </p:cNvCxnSpPr>
          <p:nvPr/>
        </p:nvCxnSpPr>
        <p:spPr>
          <a:xfrm>
            <a:off x="2584429" y="1752425"/>
            <a:ext cx="0" cy="446026"/>
          </a:xfrm>
          <a:prstGeom prst="line">
            <a:avLst/>
          </a:prstGeom>
          <a:ln w="38100">
            <a:solidFill>
              <a:srgbClr val="0033E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920A114F-408B-4568-A0AC-1B82ADCB8F96}"/>
              </a:ext>
            </a:extLst>
          </p:cNvPr>
          <p:cNvCxnSpPr>
            <a:cxnSpLocks/>
          </p:cNvCxnSpPr>
          <p:nvPr/>
        </p:nvCxnSpPr>
        <p:spPr>
          <a:xfrm>
            <a:off x="2566988" y="1752425"/>
            <a:ext cx="2299467" cy="0"/>
          </a:xfrm>
          <a:prstGeom prst="line">
            <a:avLst/>
          </a:prstGeom>
          <a:ln w="38100">
            <a:solidFill>
              <a:srgbClr val="003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70A3BB70-287F-4DF0-A7C0-FBB809E576AB}"/>
              </a:ext>
            </a:extLst>
          </p:cNvPr>
          <p:cNvCxnSpPr>
            <a:cxnSpLocks/>
          </p:cNvCxnSpPr>
          <p:nvPr/>
        </p:nvCxnSpPr>
        <p:spPr>
          <a:xfrm flipH="1">
            <a:off x="9789382" y="1734476"/>
            <a:ext cx="0" cy="446026"/>
          </a:xfrm>
          <a:prstGeom prst="line">
            <a:avLst/>
          </a:prstGeom>
          <a:ln w="38100">
            <a:solidFill>
              <a:srgbClr val="0033E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3B7F7816-6080-4A48-93A6-046AE80DFCEE}"/>
              </a:ext>
            </a:extLst>
          </p:cNvPr>
          <p:cNvCxnSpPr>
            <a:cxnSpLocks/>
          </p:cNvCxnSpPr>
          <p:nvPr/>
        </p:nvCxnSpPr>
        <p:spPr>
          <a:xfrm flipH="1">
            <a:off x="7475323" y="1752425"/>
            <a:ext cx="2299467" cy="0"/>
          </a:xfrm>
          <a:prstGeom prst="line">
            <a:avLst/>
          </a:prstGeom>
          <a:ln w="38100">
            <a:solidFill>
              <a:srgbClr val="003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74A312C-9DEC-4910-AC26-DC952A5C1D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469" y="3669191"/>
            <a:ext cx="571753" cy="57175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9EBFE51-0986-4EC0-9022-A93D99642707}"/>
              </a:ext>
            </a:extLst>
          </p:cNvPr>
          <p:cNvSpPr/>
          <p:nvPr/>
        </p:nvSpPr>
        <p:spPr>
          <a:xfrm>
            <a:off x="770731" y="1845186"/>
            <a:ext cx="1040608" cy="2950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F62A46C-47FC-4A1F-A74E-560214554EE5}"/>
              </a:ext>
            </a:extLst>
          </p:cNvPr>
          <p:cNvSpPr txBox="1"/>
          <p:nvPr/>
        </p:nvSpPr>
        <p:spPr>
          <a:xfrm>
            <a:off x="773448" y="1818083"/>
            <a:ext cx="1192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бюджет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4832B689-C362-4C91-B995-BBEAF72DFD44}"/>
              </a:ext>
            </a:extLst>
          </p:cNvPr>
          <p:cNvSpPr/>
          <p:nvPr/>
        </p:nvSpPr>
        <p:spPr>
          <a:xfrm>
            <a:off x="10517574" y="1872672"/>
            <a:ext cx="1040608" cy="2950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E0F31F4-AFE1-4D2E-94E8-B3CEC18036F9}"/>
              </a:ext>
            </a:extLst>
          </p:cNvPr>
          <p:cNvSpPr txBox="1"/>
          <p:nvPr/>
        </p:nvSpPr>
        <p:spPr>
          <a:xfrm>
            <a:off x="10542598" y="1841948"/>
            <a:ext cx="1192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договор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3C1C8D1C-9711-42B1-8964-5C3BB2399A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237" y="0"/>
            <a:ext cx="766763" cy="76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4D21F11-7EC9-4A24-8764-52B1303C17B4}"/>
              </a:ext>
            </a:extLst>
          </p:cNvPr>
          <p:cNvSpPr txBox="1">
            <a:spLocks/>
          </p:cNvSpPr>
          <p:nvPr/>
        </p:nvSpPr>
        <p:spPr>
          <a:xfrm>
            <a:off x="666750" y="578477"/>
            <a:ext cx="9791700" cy="7956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+mn-lt"/>
              </a:rPr>
              <a:t>СОХРАННОСТЬ КОНТИНГЕНТА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790A5E5-364C-4EA4-9AD8-5756B11D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CAD3CD6-D02B-4AE7-B77B-0888C5F0496D}" type="slidenum">
              <a:rPr lang="ru-RU" smtClean="0"/>
              <a:t>9</a:t>
            </a:fld>
            <a:endParaRPr lang="ru-RU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ADA2712-5EBB-47E0-857B-D1760ABAC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550" y="-9525"/>
            <a:ext cx="806449" cy="806449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5406FF0F-E2E9-4561-BAAD-0878F0E39904}"/>
              </a:ext>
            </a:extLst>
          </p:cNvPr>
          <p:cNvSpPr/>
          <p:nvPr/>
        </p:nvSpPr>
        <p:spPr>
          <a:xfrm>
            <a:off x="766763" y="1353987"/>
            <a:ext cx="2979737" cy="44941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626454E2-AE55-4858-89D4-7B1A4808F5FD}"/>
              </a:ext>
            </a:extLst>
          </p:cNvPr>
          <p:cNvSpPr/>
          <p:nvPr/>
        </p:nvSpPr>
        <p:spPr>
          <a:xfrm>
            <a:off x="778152" y="1374149"/>
            <a:ext cx="6096000" cy="3588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Сохранность контингента, %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7ED1C35-B0BD-455C-9548-38F191FB6B9A}"/>
              </a:ext>
            </a:extLst>
          </p:cNvPr>
          <p:cNvSpPr/>
          <p:nvPr/>
        </p:nvSpPr>
        <p:spPr>
          <a:xfrm>
            <a:off x="6280150" y="137414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*ЮИН принимает студентов Луганского государственного университета </a:t>
            </a:r>
            <a:br>
              <a:rPr lang="ru-RU" sz="1400" dirty="0"/>
            </a:br>
            <a:r>
              <a:rPr lang="ru-RU" sz="1400" dirty="0"/>
              <a:t>  только на защиту ВКР (в рамках соглашения)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07697515"/>
              </p:ext>
            </p:extLst>
          </p:nvPr>
        </p:nvGraphicFramePr>
        <p:xfrm>
          <a:off x="2032000" y="1897369"/>
          <a:ext cx="9353550" cy="485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846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10499</TotalTime>
  <Words>1728</Words>
  <Application>Microsoft Office PowerPoint</Application>
  <PresentationFormat>Произвольный</PresentationFormat>
  <Paragraphs>296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Aleksandra V. Itcenko</dc:creator>
  <cp:lastModifiedBy>HohlovaEE</cp:lastModifiedBy>
  <cp:revision>1915</cp:revision>
  <dcterms:created xsi:type="dcterms:W3CDTF">2023-11-26T12:13:07Z</dcterms:created>
  <dcterms:modified xsi:type="dcterms:W3CDTF">2024-11-26T12:43:35Z</dcterms:modified>
</cp:coreProperties>
</file>