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84" r:id="rId3"/>
    <p:sldId id="296" r:id="rId4"/>
    <p:sldId id="297" r:id="rId5"/>
    <p:sldId id="308" r:id="rId6"/>
    <p:sldId id="311" r:id="rId7"/>
    <p:sldId id="270" r:id="rId8"/>
  </p:sldIdLst>
  <p:sldSz cx="12193588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лександр Наумов" initials="АН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1E4A9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107" d="100"/>
          <a:sy n="107" d="100"/>
        </p:scale>
        <p:origin x="-58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195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196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70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19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685800" y="1143000"/>
            <a:ext cx="5481638" cy="3081338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400550"/>
            <a:ext cx="5481638" cy="359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/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70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F049410-AB0B-40E5-BE15-B7F4EC40F2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16703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B53DC02C-8A1B-4BF9-A414-43207813A97B}" type="slidenum">
              <a:rPr lang="ru-RU" altLang="ru-RU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B53DC02C-8A1B-4BF9-A414-43207813A97B}" type="slidenum">
              <a:rPr lang="ru-RU" altLang="ru-RU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7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5337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1655763" y="260350"/>
            <a:ext cx="2443162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69475" y="260350"/>
            <a:ext cx="1189038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0" y="0"/>
            <a:ext cx="576263" cy="6875463"/>
          </a:xfrm>
          <a:prstGeom prst="rect">
            <a:avLst/>
          </a:prstGeom>
          <a:solidFill>
            <a:srgbClr val="1E4A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5763" y="2528888"/>
            <a:ext cx="2917825" cy="195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5040313" y="4940300"/>
            <a:ext cx="7153275" cy="1588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1655763" y="2133600"/>
            <a:ext cx="1587" cy="2808288"/>
          </a:xfrm>
          <a:prstGeom prst="line">
            <a:avLst/>
          </a:prstGeom>
          <a:noFill/>
          <a:ln w="889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40312" y="2060848"/>
            <a:ext cx="6601097" cy="2775348"/>
          </a:xfrm>
        </p:spPr>
        <p:txBody>
          <a:bodyPr anchor="b"/>
          <a:lstStyle>
            <a:lvl1pPr algn="l">
              <a:defRPr lang="ru-RU" sz="3600" b="1" kern="1200" dirty="0">
                <a:solidFill>
                  <a:srgbClr val="1E4A9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42667" y="5069954"/>
            <a:ext cx="6598742" cy="1023342"/>
          </a:xfrm>
        </p:spPr>
        <p:txBody>
          <a:bodyPr/>
          <a:lstStyle>
            <a:lvl1pPr marL="0" indent="0" algn="ctr">
              <a:buNone/>
              <a:defRPr lang="ru-RU" sz="2000" b="1" kern="1200" dirty="0">
                <a:solidFill>
                  <a:srgbClr val="1E4A9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34311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14.03.18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FDE66-2E2E-4310-BB7F-AC1D1E830E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4672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1725" y="365125"/>
            <a:ext cx="2627313" cy="58070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1125" cy="58070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14.03.18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F4FC9-F947-42AC-9D2D-0888A0684B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50054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0838" cy="13208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14.03.18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A9224-C93D-4037-AC0D-BDB3AE096A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28942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6480175" y="1439863"/>
            <a:ext cx="5713413" cy="1587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11017250" y="6083300"/>
            <a:ext cx="503238" cy="1588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Rectangle 12"/>
          <p:cNvSpPr>
            <a:spLocks noChangeArrowheads="1"/>
          </p:cNvSpPr>
          <p:nvPr userDrawn="1"/>
        </p:nvSpPr>
        <p:spPr bwMode="auto">
          <a:xfrm>
            <a:off x="0" y="0"/>
            <a:ext cx="576263" cy="6875463"/>
          </a:xfrm>
          <a:prstGeom prst="rect">
            <a:avLst/>
          </a:prstGeom>
          <a:solidFill>
            <a:srgbClr val="1E4A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1655763" y="260350"/>
            <a:ext cx="2065337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0175" y="0"/>
            <a:ext cx="5305251" cy="1401763"/>
          </a:xfrm>
        </p:spPr>
        <p:txBody>
          <a:bodyPr anchor="b"/>
          <a:lstStyle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ru-RU" sz="3600" b="1" kern="1200" dirty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41439"/>
            <a:ext cx="10947226" cy="4503761"/>
          </a:xfrm>
        </p:spPr>
        <p:txBody>
          <a:bodyPr/>
          <a:lstStyle>
            <a:lvl1pPr marL="0" indent="355600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idx="10"/>
          </p:nvPr>
        </p:nvSpPr>
        <p:spPr>
          <a:xfrm>
            <a:off x="860425" y="6146800"/>
            <a:ext cx="1563688" cy="360363"/>
          </a:xfrm>
        </p:spPr>
        <p:txBody>
          <a:bodyPr/>
          <a:lstStyle>
            <a:lvl1pPr>
              <a:defRPr lang="ru-RU" altLang="ru-RU" sz="2200" b="1" kern="1200" dirty="0" smtClean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r>
              <a:t>14.03.18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idx="11"/>
          </p:nvPr>
        </p:nvSpPr>
        <p:spPr>
          <a:xfrm>
            <a:off x="10947400" y="6146800"/>
            <a:ext cx="642938" cy="360363"/>
          </a:xfrm>
        </p:spPr>
        <p:txBody>
          <a:bodyPr/>
          <a:lstStyle>
            <a:lvl1pPr algn="ctr">
              <a:defRPr lang="ru-RU" altLang="ru-RU" sz="2200" b="1" kern="1200" smtClean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fld id="{A3B21F8C-F157-4902-A8BA-C9AD5420D3C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77456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14.03.18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24BF-3E04-4E00-99B3-66C2B71293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928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"/>
          <p:cNvSpPr>
            <a:spLocks noChangeShapeType="1"/>
          </p:cNvSpPr>
          <p:nvPr userDrawn="1"/>
        </p:nvSpPr>
        <p:spPr bwMode="auto">
          <a:xfrm>
            <a:off x="6499225" y="1439863"/>
            <a:ext cx="5713413" cy="1587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11017250" y="6064250"/>
            <a:ext cx="503238" cy="1588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0"/>
            <a:ext cx="576263" cy="6875463"/>
          </a:xfrm>
          <a:prstGeom prst="rect">
            <a:avLst/>
          </a:prstGeom>
          <a:solidFill>
            <a:srgbClr val="1E4A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" name="Номер слайда 4"/>
          <p:cNvSpPr txBox="1">
            <a:spLocks/>
          </p:cNvSpPr>
          <p:nvPr userDrawn="1"/>
        </p:nvSpPr>
        <p:spPr bwMode="auto">
          <a:xfrm>
            <a:off x="10947400" y="6146800"/>
            <a:ext cx="64293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ru-RU" altLang="ru-RU" sz="2200" b="1" kern="120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>
              <a:defRPr/>
            </a:pPr>
            <a:fld id="{E3F5BB0E-9728-4805-868C-0C1FFED65BAC}" type="slidenum">
              <a:rPr smtClean="0"/>
              <a:pPr>
                <a:defRPr/>
              </a:pPr>
              <a:t>‹#›</a:t>
            </a:fld>
            <a:endParaRPr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1655763" y="260350"/>
            <a:ext cx="2065337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9224" y="0"/>
            <a:ext cx="5184775" cy="1414485"/>
          </a:xfrm>
        </p:spPr>
        <p:txBody>
          <a:bodyPr anchor="b"/>
          <a:lstStyle>
            <a:lvl1pPr>
              <a:defRPr lang="ru-RU" sz="3600" b="1" kern="1200" dirty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60580" y="1495425"/>
            <a:ext cx="5156045" cy="45482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84826" y="1495424"/>
            <a:ext cx="5299174" cy="4548271"/>
          </a:xfrm>
        </p:spPr>
        <p:txBody>
          <a:bodyPr/>
          <a:lstStyle>
            <a:lvl1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  <a:lvl2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2pPr>
            <a:lvl3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3pPr>
            <a:lvl4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4pPr>
            <a:lvl5pPr marL="0" indent="355600">
              <a:defRPr lang="ru-RU" kern="1200" dirty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Дата 3"/>
          <p:cNvSpPr>
            <a:spLocks noGrp="1"/>
          </p:cNvSpPr>
          <p:nvPr>
            <p:ph type="dt" idx="10"/>
          </p:nvPr>
        </p:nvSpPr>
        <p:spPr>
          <a:xfrm>
            <a:off x="860425" y="6146800"/>
            <a:ext cx="1563688" cy="360363"/>
          </a:xfrm>
        </p:spPr>
        <p:txBody>
          <a:bodyPr/>
          <a:lstStyle>
            <a:lvl1pPr>
              <a:defRPr lang="ru-RU" altLang="ru-RU" sz="2200" b="1" kern="1200" dirty="0" smtClean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r>
              <a:t>14.03.18</a:t>
            </a:r>
          </a:p>
        </p:txBody>
      </p:sp>
    </p:spTree>
    <p:extLst>
      <p:ext uri="{BB962C8B-B14F-4D97-AF65-F5344CB8AC3E}">
        <p14:creationId xmlns:p14="http://schemas.microsoft.com/office/powerpoint/2010/main" xmlns="" val="57217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"/>
          <p:cNvSpPr>
            <a:spLocks noChangeShapeType="1"/>
          </p:cNvSpPr>
          <p:nvPr userDrawn="1"/>
        </p:nvSpPr>
        <p:spPr bwMode="auto">
          <a:xfrm>
            <a:off x="6499225" y="1439863"/>
            <a:ext cx="5713413" cy="1587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11017250" y="6064250"/>
            <a:ext cx="503238" cy="1588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0"/>
            <a:ext cx="576263" cy="6875463"/>
          </a:xfrm>
          <a:prstGeom prst="rect">
            <a:avLst/>
          </a:prstGeom>
          <a:solidFill>
            <a:srgbClr val="1E4A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" name="Номер слайда 4"/>
          <p:cNvSpPr txBox="1">
            <a:spLocks/>
          </p:cNvSpPr>
          <p:nvPr userDrawn="1"/>
        </p:nvSpPr>
        <p:spPr bwMode="auto">
          <a:xfrm>
            <a:off x="10947400" y="6146800"/>
            <a:ext cx="64293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ru-RU" altLang="ru-RU" sz="2200" b="1" kern="120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>
              <a:defRPr/>
            </a:pPr>
            <a:fld id="{C8623421-81FF-44C4-8146-B6856EB2AB64}" type="slidenum">
              <a:rPr smtClean="0"/>
              <a:pPr>
                <a:defRPr/>
              </a:pPr>
              <a:t>‹#›</a:t>
            </a:fld>
            <a:endParaRPr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1655763" y="260350"/>
            <a:ext cx="2065337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" name="Rectangle 1"/>
          <p:cNvSpPr>
            <a:spLocks noChangeArrowheads="1"/>
          </p:cNvSpPr>
          <p:nvPr userDrawn="1"/>
        </p:nvSpPr>
        <p:spPr bwMode="auto">
          <a:xfrm>
            <a:off x="6384925" y="1644650"/>
            <a:ext cx="52990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  <a:defRPr/>
            </a:pPr>
            <a:r>
              <a:rPr lang="ru-RU" altLang="ru-RU" sz="2400" b="1" dirty="0">
                <a:solidFill>
                  <a:srgbClr val="1F4A91"/>
                </a:solidFill>
              </a:rPr>
              <a:t>Текст с изображением</a:t>
            </a:r>
          </a:p>
        </p:txBody>
      </p:sp>
      <p:sp>
        <p:nvSpPr>
          <p:cNvPr id="14" name="Rectangle 1"/>
          <p:cNvSpPr>
            <a:spLocks noChangeArrowheads="1"/>
          </p:cNvSpPr>
          <p:nvPr userDrawn="1"/>
        </p:nvSpPr>
        <p:spPr bwMode="auto">
          <a:xfrm>
            <a:off x="857250" y="1644650"/>
            <a:ext cx="51593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  <a:defRPr/>
            </a:pPr>
            <a:r>
              <a:rPr lang="ru-RU" altLang="ru-RU" sz="2400" b="1" dirty="0">
                <a:solidFill>
                  <a:srgbClr val="1F4A91"/>
                </a:solidFill>
              </a:rPr>
              <a:t>Текст с изображением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499224" y="0"/>
            <a:ext cx="5184775" cy="1414485"/>
          </a:xfrm>
        </p:spPr>
        <p:txBody>
          <a:bodyPr anchor="b"/>
          <a:lstStyle>
            <a:lvl1pPr>
              <a:defRPr lang="ru-RU" sz="3600" b="1" kern="1200" dirty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60580" y="2132855"/>
            <a:ext cx="5156045" cy="39108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" name="Объект 3"/>
          <p:cNvSpPr>
            <a:spLocks noGrp="1"/>
          </p:cNvSpPr>
          <p:nvPr>
            <p:ph sz="half" idx="2"/>
          </p:nvPr>
        </p:nvSpPr>
        <p:spPr>
          <a:xfrm>
            <a:off x="6384826" y="2132855"/>
            <a:ext cx="5299174" cy="3910840"/>
          </a:xfrm>
        </p:spPr>
        <p:txBody>
          <a:bodyPr/>
          <a:lstStyle>
            <a:lvl1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  <a:lvl2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2pPr>
            <a:lvl3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3pPr>
            <a:lvl4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4pPr>
            <a:lvl5pPr marL="0" indent="355600">
              <a:defRPr lang="ru-RU" kern="1200" dirty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Дата 3"/>
          <p:cNvSpPr>
            <a:spLocks noGrp="1"/>
          </p:cNvSpPr>
          <p:nvPr>
            <p:ph type="dt" idx="10"/>
          </p:nvPr>
        </p:nvSpPr>
        <p:spPr>
          <a:xfrm>
            <a:off x="860425" y="6146800"/>
            <a:ext cx="1563688" cy="360363"/>
          </a:xfrm>
        </p:spPr>
        <p:txBody>
          <a:bodyPr/>
          <a:lstStyle>
            <a:lvl1pPr>
              <a:defRPr lang="ru-RU" altLang="ru-RU" sz="2200" b="1" kern="1200" dirty="0" smtClean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r>
              <a:t>14.03.18</a:t>
            </a:r>
          </a:p>
        </p:txBody>
      </p:sp>
    </p:spTree>
    <p:extLst>
      <p:ext uri="{BB962C8B-B14F-4D97-AF65-F5344CB8AC3E}">
        <p14:creationId xmlns:p14="http://schemas.microsoft.com/office/powerpoint/2010/main" xmlns="" val="190834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 userDrawn="1"/>
        </p:nvSpPr>
        <p:spPr bwMode="auto">
          <a:xfrm>
            <a:off x="6499225" y="1439863"/>
            <a:ext cx="5713413" cy="1587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11017250" y="6064250"/>
            <a:ext cx="503238" cy="1588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Номер слайда 4"/>
          <p:cNvSpPr txBox="1">
            <a:spLocks/>
          </p:cNvSpPr>
          <p:nvPr userDrawn="1"/>
        </p:nvSpPr>
        <p:spPr bwMode="auto">
          <a:xfrm>
            <a:off x="10947400" y="6146800"/>
            <a:ext cx="64293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ru-RU" altLang="ru-RU" sz="2200" b="1" kern="120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>
              <a:defRPr/>
            </a:pPr>
            <a:fld id="{D6E2789B-70A2-4AF1-B389-800FF3CCF5BD}" type="slidenum">
              <a:rPr smtClean="0"/>
              <a:pPr>
                <a:defRPr/>
              </a:pPr>
              <a:t>‹#›</a:t>
            </a:fld>
            <a:endParaRPr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1655763" y="260350"/>
            <a:ext cx="2065337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Rectangle 20"/>
          <p:cNvSpPr>
            <a:spLocks noChangeArrowheads="1"/>
          </p:cNvSpPr>
          <p:nvPr userDrawn="1"/>
        </p:nvSpPr>
        <p:spPr bwMode="auto">
          <a:xfrm>
            <a:off x="0" y="6640513"/>
            <a:ext cx="12193588" cy="233362"/>
          </a:xfrm>
          <a:prstGeom prst="rect">
            <a:avLst/>
          </a:prstGeom>
          <a:solidFill>
            <a:srgbClr val="1E4A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99224" y="0"/>
            <a:ext cx="5184775" cy="1414485"/>
          </a:xfrm>
        </p:spPr>
        <p:txBody>
          <a:bodyPr anchor="b"/>
          <a:lstStyle>
            <a:lvl1pPr>
              <a:defRPr lang="ru-RU" sz="3600" b="1" kern="1200" dirty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Объект 3"/>
          <p:cNvSpPr>
            <a:spLocks noGrp="1"/>
          </p:cNvSpPr>
          <p:nvPr>
            <p:ph sz="half" idx="2"/>
          </p:nvPr>
        </p:nvSpPr>
        <p:spPr>
          <a:xfrm>
            <a:off x="336154" y="1495424"/>
            <a:ext cx="11449272" cy="4548271"/>
          </a:xfrm>
        </p:spPr>
        <p:txBody>
          <a:bodyPr/>
          <a:lstStyle>
            <a:lvl1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  <a:lvl2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2pPr>
            <a:lvl3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3pPr>
            <a:lvl4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4pPr>
            <a:lvl5pPr marL="0" indent="355600">
              <a:defRPr lang="ru-RU" kern="1200" dirty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Дата 3"/>
          <p:cNvSpPr>
            <a:spLocks noGrp="1"/>
          </p:cNvSpPr>
          <p:nvPr>
            <p:ph type="dt" idx="10"/>
          </p:nvPr>
        </p:nvSpPr>
        <p:spPr>
          <a:xfrm>
            <a:off x="860425" y="6146800"/>
            <a:ext cx="1563688" cy="360363"/>
          </a:xfrm>
        </p:spPr>
        <p:txBody>
          <a:bodyPr/>
          <a:lstStyle>
            <a:lvl1pPr>
              <a:defRPr lang="ru-RU" altLang="ru-RU" sz="2200" b="1" kern="1200" dirty="0" smtClean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r>
              <a:t>14.03.18</a:t>
            </a:r>
          </a:p>
        </p:txBody>
      </p:sp>
    </p:spTree>
    <p:extLst>
      <p:ext uri="{BB962C8B-B14F-4D97-AF65-F5344CB8AC3E}">
        <p14:creationId xmlns:p14="http://schemas.microsoft.com/office/powerpoint/2010/main" xmlns="" val="11909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4"/>
          <p:cNvSpPr>
            <a:spLocks noChangeShapeType="1"/>
          </p:cNvSpPr>
          <p:nvPr userDrawn="1"/>
        </p:nvSpPr>
        <p:spPr bwMode="auto">
          <a:xfrm>
            <a:off x="6499225" y="1439863"/>
            <a:ext cx="5713413" cy="1587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>
            <a:off x="11017250" y="6064250"/>
            <a:ext cx="503238" cy="1588"/>
          </a:xfrm>
          <a:prstGeom prst="line">
            <a:avLst/>
          </a:prstGeom>
          <a:noFill/>
          <a:ln w="7632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4"/>
          <p:cNvSpPr txBox="1">
            <a:spLocks/>
          </p:cNvSpPr>
          <p:nvPr userDrawn="1"/>
        </p:nvSpPr>
        <p:spPr bwMode="auto">
          <a:xfrm>
            <a:off x="10947400" y="6146800"/>
            <a:ext cx="64293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lang="ru-RU" altLang="ru-RU" sz="2200" b="1" kern="120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>
              <a:defRPr/>
            </a:pPr>
            <a:fld id="{DC02D4A9-9598-41CA-8D4A-C989EF66EAEA}" type="slidenum">
              <a:rPr smtClean="0"/>
              <a:pPr>
                <a:defRPr/>
              </a:pPr>
              <a:t>‹#›</a:t>
            </a:fld>
            <a:endParaRPr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53" t="50270" r="20477" b="27388"/>
          <a:stretch>
            <a:fillRect/>
          </a:stretch>
        </p:blipFill>
        <p:spPr bwMode="auto">
          <a:xfrm>
            <a:off x="1655763" y="260350"/>
            <a:ext cx="2065337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l="29053" t="50270" r="20477" b="2738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Rectangle 1"/>
          <p:cNvSpPr>
            <a:spLocks noChangeArrowheads="1"/>
          </p:cNvSpPr>
          <p:nvPr userDrawn="1"/>
        </p:nvSpPr>
        <p:spPr bwMode="auto">
          <a:xfrm>
            <a:off x="857250" y="1644650"/>
            <a:ext cx="51593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  <a:defRPr/>
            </a:pPr>
            <a:r>
              <a:rPr lang="ru-RU" altLang="ru-RU" sz="2400" b="1" dirty="0">
                <a:solidFill>
                  <a:srgbClr val="1F4A91"/>
                </a:solidFill>
              </a:rPr>
              <a:t>Текст с изображением</a:t>
            </a: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0" y="0"/>
            <a:ext cx="576263" cy="6875463"/>
          </a:xfrm>
          <a:prstGeom prst="rect">
            <a:avLst/>
          </a:prstGeom>
          <a:solidFill>
            <a:srgbClr val="1E4A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auto">
          <a:xfrm>
            <a:off x="857250" y="5516563"/>
            <a:ext cx="51593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  <a:defRPr/>
            </a:pPr>
            <a:r>
              <a:rPr lang="ru-RU" altLang="ru-RU" sz="1400" dirty="0">
                <a:solidFill>
                  <a:srgbClr val="424241"/>
                </a:solidFill>
              </a:rPr>
              <a:t>Для элементов дополнительного текста (сноски, таблицы, подрисуночные подписи) допускается использование шрифта . </a:t>
            </a:r>
          </a:p>
        </p:txBody>
      </p:sp>
      <p:sp>
        <p:nvSpPr>
          <p:cNvPr id="14" name="Rectangle 4"/>
          <p:cNvSpPr>
            <a:spLocks noChangeArrowheads="1"/>
          </p:cNvSpPr>
          <p:nvPr userDrawn="1"/>
        </p:nvSpPr>
        <p:spPr bwMode="auto">
          <a:xfrm>
            <a:off x="6384925" y="5516563"/>
            <a:ext cx="52990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  <a:defRPr/>
            </a:pPr>
            <a:r>
              <a:rPr lang="ru-RU" altLang="ru-RU" sz="1400" dirty="0">
                <a:solidFill>
                  <a:srgbClr val="424241"/>
                </a:solidFill>
              </a:rPr>
              <a:t>Для элементов дополнительного текста (сноски, таблицы, подрисуночные подписи) допускается использование шрифта 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99224" y="0"/>
            <a:ext cx="5184775" cy="1414485"/>
          </a:xfrm>
        </p:spPr>
        <p:txBody>
          <a:bodyPr anchor="b"/>
          <a:lstStyle>
            <a:lvl1pPr>
              <a:defRPr lang="ru-RU" sz="3600" b="1" kern="1200" dirty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>
          <a:xfrm>
            <a:off x="860580" y="2132856"/>
            <a:ext cx="5156045" cy="32741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6384826" y="2132855"/>
            <a:ext cx="5299174" cy="3274195"/>
          </a:xfrm>
        </p:spPr>
        <p:txBody>
          <a:bodyPr/>
          <a:lstStyle>
            <a:lvl1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  <a:lvl2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2pPr>
            <a:lvl3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3pPr>
            <a:lvl4pPr marL="0" indent="355600">
              <a:defRPr lang="ru-RU" kern="1200" dirty="0" smtClean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4pPr>
            <a:lvl5pPr marL="0" indent="355600">
              <a:defRPr lang="ru-RU" kern="1200" dirty="0">
                <a:solidFill>
                  <a:srgbClr val="42424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5" name="Дата 3"/>
          <p:cNvSpPr>
            <a:spLocks noGrp="1"/>
          </p:cNvSpPr>
          <p:nvPr>
            <p:ph type="dt" idx="10"/>
          </p:nvPr>
        </p:nvSpPr>
        <p:spPr>
          <a:xfrm>
            <a:off x="860425" y="6146800"/>
            <a:ext cx="1563688" cy="360363"/>
          </a:xfrm>
        </p:spPr>
        <p:txBody>
          <a:bodyPr/>
          <a:lstStyle>
            <a:lvl1pPr>
              <a:defRPr lang="ru-RU" altLang="ru-RU" sz="2200" b="1" kern="1200" dirty="0" smtClean="0">
                <a:solidFill>
                  <a:srgbClr val="1E4A9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r>
              <a:t>14.03.18</a:t>
            </a:r>
          </a:p>
        </p:txBody>
      </p:sp>
    </p:spTree>
    <p:extLst>
      <p:ext uri="{BB962C8B-B14F-4D97-AF65-F5344CB8AC3E}">
        <p14:creationId xmlns:p14="http://schemas.microsoft.com/office/powerpoint/2010/main" xmlns="" val="228671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14.03.18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017F-7144-4EE9-A225-4AF6957772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0521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14.03.18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AD8C2-58F5-414A-931C-A751EFF1CC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6891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0838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щёлкните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0838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щёлкните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3843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ru-RU" altLang="ru-RU"/>
              <a:t>14.03.18</a:t>
            </a:r>
          </a:p>
        </p:txBody>
      </p:sp>
      <p:sp>
        <p:nvSpPr>
          <p:cNvPr id="1029" name="Text Box 4"/>
          <p:cNvSpPr txBox="1">
            <a:spLocks noChangeArrowheads="1"/>
          </p:cNvSpPr>
          <p:nvPr userDrawn="1"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3843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0E3A4EE-04F8-4B8E-9B79-96358E665F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7" r:id="rId3"/>
    <p:sldLayoutId id="2147483675" r:id="rId4"/>
    <p:sldLayoutId id="2147483676" r:id="rId5"/>
    <p:sldLayoutId id="2147483677" r:id="rId6"/>
    <p:sldLayoutId id="2147483678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 Light" panose="020F03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 Light" panose="020F03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 Light" panose="020F03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 Light" panose="020F030202020403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 Light" panose="020F030202020403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 Light" panose="020F030202020403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 Light" panose="020F030202020403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 Light" panose="020F03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360490" y="5085184"/>
            <a:ext cx="8334914" cy="1023342"/>
          </a:xfrm>
        </p:spPr>
        <p:txBody>
          <a:bodyPr/>
          <a:lstStyle/>
          <a:p>
            <a:pPr algn="r" defTabSz="538163">
              <a:spcBef>
                <a:spcPts val="300"/>
              </a:spcBef>
            </a:pPr>
            <a:r>
              <a:rPr lang="ru-RU" altLang="ru-RU" dirty="0" smtClean="0"/>
              <a:t>Проректор по развитию </a:t>
            </a:r>
            <a:r>
              <a:rPr lang="ru-RU" altLang="ru-RU" dirty="0" err="1" smtClean="0"/>
              <a:t>социокультурной</a:t>
            </a:r>
            <a:r>
              <a:rPr lang="ru-RU" altLang="ru-RU" dirty="0" smtClean="0"/>
              <a:t> среды и воспитанию</a:t>
            </a:r>
          </a:p>
          <a:p>
            <a:pPr algn="r" defTabSz="538163">
              <a:spcBef>
                <a:spcPts val="300"/>
              </a:spcBef>
            </a:pPr>
            <a:r>
              <a:rPr lang="ru-RU" altLang="ru-RU" dirty="0" smtClean="0"/>
              <a:t>О.Б. Скрябина</a:t>
            </a:r>
            <a:endParaRPr lang="ru-RU" altLang="ru-RU" dirty="0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0"/>
            <a:ext cx="576263" cy="6875463"/>
          </a:xfrm>
          <a:prstGeom prst="rect">
            <a:avLst/>
          </a:prstGeom>
          <a:solidFill>
            <a:srgbClr val="1E4A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/>
              <a:t>Выполнение Коллективного договора. </a:t>
            </a:r>
            <a:r>
              <a:rPr lang="ru-RU" b="0" dirty="0" smtClean="0"/>
              <a:t>2021 </a:t>
            </a:r>
            <a:r>
              <a:rPr lang="ru-RU" b="0" dirty="0" smtClean="0"/>
              <a:t>год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9625186" y="188640"/>
            <a:ext cx="1512168" cy="11521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28842" y="0"/>
            <a:ext cx="5544616" cy="1414485"/>
          </a:xfrm>
        </p:spPr>
        <p:txBody>
          <a:bodyPr/>
          <a:lstStyle/>
          <a:p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64146" y="1988840"/>
            <a:ext cx="11449272" cy="3096344"/>
          </a:xfrm>
        </p:spPr>
        <p:txBody>
          <a:bodyPr/>
          <a:lstStyle/>
          <a:p>
            <a:r>
              <a:rPr lang="ru-RU" sz="3600" dirty="0">
                <a:solidFill>
                  <a:srgbClr val="002060"/>
                </a:solidFill>
              </a:rPr>
              <a:t>Коллективный договор утвержден на конференции трудового коллектива федерального государственного бюджетного образовательного учреждения высшего образования  «Костромской государственный университет» 29 октября 2019 года на период </a:t>
            </a:r>
            <a:r>
              <a:rPr lang="ru-RU" sz="3600" dirty="0" smtClean="0">
                <a:solidFill>
                  <a:srgbClr val="002060"/>
                </a:solidFill>
              </a:rPr>
              <a:t>до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31 октября 2022 года</a:t>
            </a:r>
          </a:p>
          <a:p>
            <a:pPr>
              <a:buFont typeface="Wingdings" pitchFamily="2" charset="2"/>
              <a:buChar char="ü"/>
            </a:pPr>
            <a:endParaRPr lang="ru-RU" sz="36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671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864545" y="0"/>
            <a:ext cx="7920881" cy="1401763"/>
          </a:xfrm>
        </p:spPr>
        <p:txBody>
          <a:bodyPr/>
          <a:lstStyle/>
          <a:p>
            <a:r>
              <a:rPr lang="ru-RU" sz="3200" dirty="0" smtClean="0"/>
              <a:t>Изменения в Коллективный договор (2021)</a:t>
            </a:r>
            <a:endParaRPr lang="ru-RU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768202" y="1556792"/>
            <a:ext cx="10657184" cy="43924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Оплата труда  в период дистанционного выполнения работником служебных обязанностей;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Поощрительные выплаты вакцинированным работникам;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П</a:t>
            </a:r>
            <a:r>
              <a:rPr lang="ru-RU" dirty="0" smtClean="0">
                <a:solidFill>
                  <a:srgbClr val="002060"/>
                </a:solidFill>
              </a:rPr>
              <a:t>редоставление дней отдыха после прохождения вакцинации;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Материальная помощь работникам, переболевшим </a:t>
            </a:r>
            <a:r>
              <a:rPr lang="en-US" dirty="0" smtClean="0">
                <a:solidFill>
                  <a:srgbClr val="002060"/>
                </a:solidFill>
              </a:rPr>
              <a:t>COVID-19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Включение в КД новых оснований для стимулирующих выплат, например «за многолетнюю и добросовестную работу в Университете»;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Сохранение в КД выплат отдельным категориям работников, не смотря на изменение законодательства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8003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84626" y="0"/>
            <a:ext cx="7416824" cy="1401763"/>
          </a:xfrm>
        </p:spPr>
        <p:txBody>
          <a:bodyPr/>
          <a:lstStyle/>
          <a:p>
            <a:r>
              <a:rPr lang="ru-RU" sz="3200" dirty="0" smtClean="0"/>
              <a:t>Стимулирующие </a:t>
            </a:r>
            <a:r>
              <a:rPr lang="ru-RU" sz="3200" dirty="0" smtClean="0"/>
              <a:t>денежные выплаты работникам в </a:t>
            </a:r>
            <a:r>
              <a:rPr lang="ru-RU" sz="3200" dirty="0" smtClean="0"/>
              <a:t>2021 году составили 28,6%</a:t>
            </a:r>
            <a:endParaRPr lang="ru-RU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200250" y="1844824"/>
            <a:ext cx="6984776" cy="108012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Премирование научно-педагогических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работников  (21328, 488 руб. в 2020)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0" name="Овал 9"/>
          <p:cNvSpPr/>
          <p:nvPr/>
        </p:nvSpPr>
        <p:spPr bwMode="auto">
          <a:xfrm>
            <a:off x="8329042" y="1844824"/>
            <a:ext cx="3168352" cy="1008112"/>
          </a:xfrm>
          <a:prstGeom prst="ellipse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sz="2400" dirty="0" smtClean="0">
                <a:solidFill>
                  <a:srgbClr val="002060"/>
                </a:solidFill>
              </a:rPr>
              <a:t>26021 тыс. рублей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200250" y="3212976"/>
            <a:ext cx="7056784" cy="108012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Премирование иных категорий работников (АУП, УВП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) (12612,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 256 тыс. руб. в 2020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)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2" name="Овал 11"/>
          <p:cNvSpPr/>
          <p:nvPr/>
        </p:nvSpPr>
        <p:spPr bwMode="auto">
          <a:xfrm>
            <a:off x="8401050" y="3212976"/>
            <a:ext cx="3096344" cy="1008112"/>
          </a:xfrm>
          <a:prstGeom prst="ellipse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sz="2400" dirty="0" smtClean="0">
                <a:solidFill>
                  <a:srgbClr val="002060"/>
                </a:solidFill>
              </a:rPr>
              <a:t>14683,5 тыс. </a:t>
            </a:r>
            <a:r>
              <a:rPr lang="ru-RU" sz="2400" dirty="0" smtClean="0">
                <a:solidFill>
                  <a:srgbClr val="002060"/>
                </a:solidFill>
              </a:rPr>
              <a:t>рублей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12193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612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256,00 рублей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12193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612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256,00 рублей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00250" y="4653136"/>
            <a:ext cx="7056784" cy="9144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Материальная помощь (в том числе неработающим пенсионерам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) (85500 руб. в 2020)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8617074" y="4581128"/>
            <a:ext cx="2880320" cy="936104"/>
          </a:xfrm>
          <a:prstGeom prst="ellipse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181 тыс.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ru-RU" sz="2400" dirty="0" smtClean="0">
                <a:solidFill>
                  <a:srgbClr val="002060"/>
                </a:solidFill>
              </a:rPr>
              <a:t>рублей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4" name="Стрелка вверх 13"/>
          <p:cNvSpPr/>
          <p:nvPr/>
        </p:nvSpPr>
        <p:spPr bwMode="auto">
          <a:xfrm>
            <a:off x="7032898" y="2276872"/>
            <a:ext cx="484632" cy="360040"/>
          </a:xfrm>
          <a:prstGeom prst="up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5" name="Стрелка вверх 14"/>
          <p:cNvSpPr/>
          <p:nvPr/>
        </p:nvSpPr>
        <p:spPr bwMode="auto">
          <a:xfrm>
            <a:off x="7320930" y="3717032"/>
            <a:ext cx="484632" cy="360040"/>
          </a:xfrm>
          <a:prstGeom prst="up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8" name="Стрелка вверх 17"/>
          <p:cNvSpPr/>
          <p:nvPr/>
        </p:nvSpPr>
        <p:spPr bwMode="auto">
          <a:xfrm>
            <a:off x="6312818" y="5085184"/>
            <a:ext cx="484632" cy="360040"/>
          </a:xfrm>
          <a:prstGeom prst="up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03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Жилищный вопрос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344266" y="2060848"/>
            <a:ext cx="9793088" cy="792088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Продолжает работу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Жилищная комиссия КГУ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272258" y="3212976"/>
            <a:ext cx="9793088" cy="72008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Завершен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аудит жилого фонда для работников </a:t>
            </a:r>
            <a:r>
              <a:rPr lang="ru-RU" sz="3200" dirty="0" smtClean="0">
                <a:solidFill>
                  <a:srgbClr val="002060"/>
                </a:solidFill>
              </a:rPr>
              <a:t>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ГУ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344266" y="4653136"/>
            <a:ext cx="9865096" cy="504056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Улучшены жилищные условия для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10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Microsoft YaHei" panose="020B0503020204020204" pitchFamily="34" charset="-122"/>
              </a:rPr>
              <a:t>семей работников КГУ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проект решения Ученого Совета КГУ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AutoNum type="arabicPeriod"/>
            </a:pPr>
            <a:r>
              <a:rPr lang="ru-RU" sz="3200" dirty="0" smtClean="0">
                <a:solidFill>
                  <a:srgbClr val="002060"/>
                </a:solidFill>
              </a:rPr>
              <a:t>Информацию о реализации Коллективного договора в </a:t>
            </a:r>
            <a:r>
              <a:rPr lang="ru-RU" sz="3200" dirty="0" smtClean="0">
                <a:solidFill>
                  <a:srgbClr val="002060"/>
                </a:solidFill>
              </a:rPr>
              <a:t>2021 </a:t>
            </a:r>
            <a:r>
              <a:rPr lang="ru-RU" sz="3200" dirty="0" smtClean="0">
                <a:solidFill>
                  <a:srgbClr val="002060"/>
                </a:solidFill>
              </a:rPr>
              <a:t>году принять к сведению.</a:t>
            </a:r>
          </a:p>
          <a:p>
            <a:pPr>
              <a:buAutoNum type="arabicPeriod"/>
            </a:pPr>
            <a:r>
              <a:rPr lang="ru-RU" sz="3200" dirty="0" smtClean="0">
                <a:solidFill>
                  <a:srgbClr val="002060"/>
                </a:solidFill>
              </a:rPr>
              <a:t>Признать реализацию основных разделов Коллективного договора в </a:t>
            </a:r>
            <a:r>
              <a:rPr lang="ru-RU" sz="3200" dirty="0" smtClean="0">
                <a:solidFill>
                  <a:srgbClr val="002060"/>
                </a:solidFill>
              </a:rPr>
              <a:t>2021 </a:t>
            </a:r>
            <a:r>
              <a:rPr lang="ru-RU" sz="3200" dirty="0" smtClean="0">
                <a:solidFill>
                  <a:srgbClr val="002060"/>
                </a:solidFill>
              </a:rPr>
              <a:t>году удовлетворительной.</a:t>
            </a:r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0"/>
            <a:ext cx="576263" cy="6875463"/>
          </a:xfrm>
          <a:prstGeom prst="rect">
            <a:avLst/>
          </a:prstGeom>
          <a:solidFill>
            <a:srgbClr val="1E4A9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9625186" y="188640"/>
            <a:ext cx="1512168" cy="11521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5391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 Light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2944</TotalTime>
  <Words>243</Words>
  <Application>Microsoft Office PowerPoint</Application>
  <PresentationFormat>Произвольный</PresentationFormat>
  <Paragraphs>32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Выполнение Коллективного договора. 2021 год</vt:lpstr>
      <vt:lpstr>Слайд 2</vt:lpstr>
      <vt:lpstr>Изменения в Коллективный договор (2021)</vt:lpstr>
      <vt:lpstr>Стимулирующие денежные выплаты работникам в 2021 году составили 28,6%</vt:lpstr>
      <vt:lpstr>Жилищный вопрос</vt:lpstr>
      <vt:lpstr>В проект решения Ученого Совета КГУ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IQ</dc:creator>
  <cp:lastModifiedBy>SkryabinaOB</cp:lastModifiedBy>
  <cp:revision>157</cp:revision>
  <cp:lastPrinted>1601-01-01T00:00:00Z</cp:lastPrinted>
  <dcterms:created xsi:type="dcterms:W3CDTF">2016-12-26T19:25:54Z</dcterms:created>
  <dcterms:modified xsi:type="dcterms:W3CDTF">2022-03-01T10:26:27Z</dcterms:modified>
</cp:coreProperties>
</file>