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394" r:id="rId2"/>
    <p:sldId id="395" r:id="rId3"/>
    <p:sldId id="396" r:id="rId4"/>
    <p:sldId id="436" r:id="rId5"/>
    <p:sldId id="437" r:id="rId6"/>
    <p:sldId id="441" r:id="rId7"/>
    <p:sldId id="445" r:id="rId8"/>
    <p:sldId id="414" r:id="rId9"/>
    <p:sldId id="397" r:id="rId10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57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1708" userDrawn="1">
          <p15:clr>
            <a:srgbClr val="A4A3A4"/>
          </p15:clr>
        </p15:guide>
        <p15:guide id="4" pos="7242" userDrawn="1">
          <p15:clr>
            <a:srgbClr val="A4A3A4"/>
          </p15:clr>
        </p15:guide>
        <p15:guide id="5" pos="483" userDrawn="1">
          <p15:clr>
            <a:srgbClr val="A4A3A4"/>
          </p15:clr>
        </p15:guide>
        <p15:guide id="6" orient="horz" pos="935" userDrawn="1">
          <p15:clr>
            <a:srgbClr val="A4A3A4"/>
          </p15:clr>
        </p15:guide>
        <p15:guide id="7" orient="horz" pos="1389" userDrawn="1">
          <p15:clr>
            <a:srgbClr val="A4A3A4"/>
          </p15:clr>
        </p15:guide>
        <p15:guide id="8" pos="4067" userDrawn="1">
          <p15:clr>
            <a:srgbClr val="A4A3A4"/>
          </p15:clr>
        </p15:guide>
        <p15:guide id="9" pos="982" userDrawn="1">
          <p15:clr>
            <a:srgbClr val="A4A3A4"/>
          </p15:clr>
        </p15:guide>
        <p15:guide id="10" orient="horz" pos="2296" userDrawn="1">
          <p15:clr>
            <a:srgbClr val="A4A3A4"/>
          </p15:clr>
        </p15:guide>
        <p15:guide id="11" orient="horz" pos="4178" userDrawn="1">
          <p15:clr>
            <a:srgbClr val="A4A3A4"/>
          </p15:clr>
        </p15:guide>
        <p15:guide id="12" orient="horz" pos="1139" userDrawn="1">
          <p15:clr>
            <a:srgbClr val="A4A3A4"/>
          </p15:clr>
        </p15:guide>
        <p15:guide id="13" pos="454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E7"/>
    <a:srgbClr val="1E30D3"/>
    <a:srgbClr val="FFFFFF"/>
    <a:srgbClr val="ED7D31"/>
    <a:srgbClr val="043F2D"/>
    <a:srgbClr val="2034E2"/>
    <a:srgbClr val="284035"/>
    <a:srgbClr val="2B9184"/>
    <a:srgbClr val="D9D9D9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54" autoAdjust="0"/>
    <p:restoredTop sz="94628" autoAdjust="0"/>
  </p:normalViewPr>
  <p:slideViewPr>
    <p:cSldViewPr snapToGrid="0" showGuides="1">
      <p:cViewPr varScale="1">
        <p:scale>
          <a:sx n="88" d="100"/>
          <a:sy n="88" d="100"/>
        </p:scale>
        <p:origin x="588" y="66"/>
      </p:cViewPr>
      <p:guideLst>
        <p:guide orient="horz" pos="3657"/>
        <p:guide pos="3840"/>
        <p:guide pos="1708"/>
        <p:guide pos="7242"/>
        <p:guide pos="483"/>
        <p:guide orient="horz" pos="935"/>
        <p:guide orient="horz" pos="1389"/>
        <p:guide pos="4067"/>
        <p:guide pos="982"/>
        <p:guide orient="horz" pos="2296"/>
        <p:guide orient="horz" pos="4178"/>
        <p:guide orient="horz" pos="1139"/>
        <p:guide pos="454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DC56A1-7A97-497C-B84F-7D965888682C}" type="datetimeFigureOut">
              <a:rPr lang="ru-RU" smtClean="0"/>
              <a:t>26.01.2025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48292-4087-41A7-8A02-73C6B8E241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391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048292-4087-41A7-8A02-73C6B8E241F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5344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dirty="0" smtClean="0"/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048292-4087-41A7-8A02-73C6B8E241F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4962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dirty="0" smtClean="0"/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048292-4087-41A7-8A02-73C6B8E241F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496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dirty="0" smtClean="0"/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048292-4087-41A7-8A02-73C6B8E241F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4962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dirty="0" smtClean="0"/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048292-4087-41A7-8A02-73C6B8E241F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4962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dirty="0" smtClean="0"/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048292-4087-41A7-8A02-73C6B8E241FE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9321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048292-4087-41A7-8A02-73C6B8E241FE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85028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048292-4087-41A7-8A02-73C6B8E241FE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2823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9B72221-CF8A-47CB-B647-0788CA231B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AFFA189C-A5A2-4B25-A285-089CED506F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EBABFFB-9605-409B-856E-6F28A6FE7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56A1-F51A-405B-8137-99CAC414C4B7}" type="datetime1">
              <a:rPr lang="ru-RU" smtClean="0"/>
              <a:t>26.01.2025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402E4F1-0180-4A75-A33A-FD4B36888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37E06C9-6C0A-4950-B1D0-EDF6DD5B6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3CD6-D02B-4AE7-B77B-0888C5F04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2071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0591763-E632-43DC-BE6D-467086CC1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85C4D78E-4359-42A3-8286-22A20BAD21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10C9675-E901-4FE4-975E-12B8BAED0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52A3F-17A9-4E24-BE7E-4D8B39A3E560}" type="datetime1">
              <a:rPr lang="ru-RU" smtClean="0"/>
              <a:t>26.01.2025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69BFBEA-4505-4A5D-8A27-4825FC072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3FFFD60-68DA-47DD-B4A1-43BE05F49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3CD6-D02B-4AE7-B77B-0888C5F04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925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B777A22F-C79B-42E2-8B31-F73094A0E7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75EB6F7F-482B-40DA-B0E7-037CF0ED4A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CCC9B77-3755-4BC2-9C1E-1EA8667D4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54B5D-2270-476F-B7B4-05D024B6F510}" type="datetime1">
              <a:rPr lang="ru-RU" smtClean="0"/>
              <a:t>26.01.2025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D047234-3129-4C8D-A6B3-3E171EB7E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5736158-C38F-4495-B64C-4C252CAB9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3CD6-D02B-4AE7-B77B-0888C5F04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290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E26CD6C-A5CD-4905-8A72-18564CDC1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1C8A6FA-95CA-401B-BB6E-8506CE0EA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C45462D8-49C6-40D3-81BC-99CFB1961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99773-E29A-49FD-8047-9907874C171C}" type="datetime1">
              <a:rPr lang="ru-RU" smtClean="0"/>
              <a:t>26.01.2025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46BC10D-0ABF-4D50-B2DB-AA4586DC9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55980F3-E69B-415D-AADE-3841BB7FD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3CD6-D02B-4AE7-B77B-0888C5F04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9816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DC379D1-F082-41F0-B302-6DCE23613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3F35DB7D-E2EA-4086-8B5C-55B114A5D6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C61F0B7F-6C6D-44C3-B3FE-638526334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B1038-29CC-4961-B2DE-5D646C3766F1}" type="datetime1">
              <a:rPr lang="ru-RU" smtClean="0"/>
              <a:t>26.01.2025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06303EB-B6E4-4F99-B2EE-3EFADCA07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4F2328F-0A9C-4A75-992A-3A0585FA3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3CD6-D02B-4AE7-B77B-0888C5F04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462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4C6FF29-03C9-48B1-9431-06A24B573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78EF37E-9273-4DB7-AF75-86DBCE337D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5D3DE2B3-149F-4C13-B0AC-5B8F91248E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10964BB3-5CA7-4B2C-BAAE-1E9E046D1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E883E-5DDD-4AC5-B8F1-324881B4D770}" type="datetime1">
              <a:rPr lang="ru-RU" smtClean="0"/>
              <a:t>26.01.2025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B9ADD133-1CDB-4B94-8421-F70D13D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CEE2B8BE-65E5-4F46-8B36-19B6AA387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3CD6-D02B-4AE7-B77B-0888C5F04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1098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617DD9A-CC9D-42AE-9CFE-B8F21F1FB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34F3DD23-7630-4114-8CE6-796636FE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7117FBA9-4C21-4684-9B60-82FD9A95F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E32497C6-C4F5-4650-9467-77EB28285B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9D8669B7-986E-4609-866A-F0CE621C4F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0938F2B3-BC47-4BC0-9547-7D6AAD9D4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31A3C-968E-4D63-A0A2-164BA8C9D712}" type="datetime1">
              <a:rPr lang="ru-RU" smtClean="0"/>
              <a:t>26.01.2025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B211F49E-EC49-42E9-8CA0-5DD108AD3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1EA5346B-9EE7-4516-821B-B5B37CFB0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3CD6-D02B-4AE7-B77B-0888C5F04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677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B9E0299-259E-4EEA-868E-C90B913BE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3C0D6F37-E43B-476A-900B-3EB5BC200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16946-9173-42E5-B600-45B4382F98D0}" type="datetime1">
              <a:rPr lang="ru-RU" smtClean="0"/>
              <a:t>26.01.2025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98BD83F7-AD59-4809-9392-095079AFE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468DBB2E-F4E6-4AF7-A7A1-D2427779C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3CD6-D02B-4AE7-B77B-0888C5F04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853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C35D8EA9-7ADF-4185-84AB-52E4CF6D3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88875-ABB3-4B57-8673-2D410B05D54A}" type="datetime1">
              <a:rPr lang="ru-RU" smtClean="0"/>
              <a:t>26.01.2025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EFFD8C52-903F-4094-979B-78C38FB2A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9E17592A-53CE-4E16-8668-992E6DEF8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3CD6-D02B-4AE7-B77B-0888C5F04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153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0B597F9-F91B-492C-9F67-BC24924DE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79FD9C0-E1AD-4434-9F31-E14611D04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30422E81-7759-42D6-85D3-CC2B9A73E5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4742A781-3BEE-4F6F-863B-9E2C46DAB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30B3-C16A-4460-ADF4-412618158A7C}" type="datetime1">
              <a:rPr lang="ru-RU" smtClean="0"/>
              <a:t>26.01.2025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B18A4BA2-3885-48BB-B8D3-0BB259BFB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5C43C766-A331-4561-9C82-B9D3264DB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3CD6-D02B-4AE7-B77B-0888C5F04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892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E371221-D444-45FD-B571-A8A226B60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643508CA-8DA1-4273-BC08-33D7215136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EFFE73D3-E305-4B1B-BBC8-43D0327D5B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A853305E-E020-41FC-9C27-670A99025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8C44-9EE7-4B1D-99DE-630925817612}" type="datetime1">
              <a:rPr lang="ru-RU" smtClean="0"/>
              <a:t>26.01.2025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BAF9A26B-D7AB-44E4-8EBA-B8AE7E86D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BD059D1B-098C-48C6-90F4-9C026FB8B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3CD6-D02B-4AE7-B77B-0888C5F04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206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216FC09-32C2-4813-93EA-50C2C2E7D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DD68AD72-83C5-4E0D-B0EC-36140F8E41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16B637E-794B-4783-8874-E3EB95BA6A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4EB43-7826-40F7-9609-4A32E6E9467B}" type="datetime1">
              <a:rPr lang="ru-RU" smtClean="0"/>
              <a:t>26.01.2025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8767F54-8D58-4E19-B119-7EA240E0CD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D00F1DD-03AC-4246-AB0A-BED1606020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D3CD6-D02B-4AE7-B77B-0888C5F04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685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>
            <a:extLst>
              <a:ext uri="{FF2B5EF4-FFF2-40B4-BE49-F238E27FC236}">
                <a16:creationId xmlns="" xmlns:a16="http://schemas.microsoft.com/office/drawing/2014/main" id="{72771479-B134-48F4-9A05-1C95380C8A8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1" t="7939" r="5722" b="8800"/>
          <a:stretch/>
        </p:blipFill>
        <p:spPr>
          <a:xfrm>
            <a:off x="704850" y="0"/>
            <a:ext cx="11487150" cy="6858000"/>
          </a:xfrm>
          <a:prstGeom prst="rect">
            <a:avLst/>
          </a:prstGeom>
          <a:solidFill>
            <a:srgbClr val="0033E7"/>
          </a:solidFill>
        </p:spPr>
      </p:pic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BB3C2EFF-C16A-4785-9FDC-BEA106BCAC14}"/>
              </a:ext>
            </a:extLst>
          </p:cNvPr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1E30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="" xmlns:a16="http://schemas.microsoft.com/office/drawing/2014/main" id="{CC60B19A-00C7-4933-A030-4F5CE46D13DC}"/>
              </a:ext>
            </a:extLst>
          </p:cNvPr>
          <p:cNvCxnSpPr>
            <a:cxnSpLocks/>
          </p:cNvCxnSpPr>
          <p:nvPr/>
        </p:nvCxnSpPr>
        <p:spPr>
          <a:xfrm>
            <a:off x="766763" y="3746695"/>
            <a:ext cx="405447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9A120EEE-0FE4-4805-9C9D-BCCE7A736662}"/>
              </a:ext>
            </a:extLst>
          </p:cNvPr>
          <p:cNvSpPr txBox="1"/>
          <p:nvPr/>
        </p:nvSpPr>
        <p:spPr>
          <a:xfrm>
            <a:off x="708024" y="3929481"/>
            <a:ext cx="5292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Ключевые результаты </a:t>
            </a:r>
            <a:r>
              <a:rPr lang="ru-RU" dirty="0" smtClean="0">
                <a:solidFill>
                  <a:schemeClr val="bg1"/>
                </a:solidFill>
              </a:rPr>
              <a:t>2024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и основные направления деятельности на </a:t>
            </a:r>
            <a:r>
              <a:rPr lang="ru-RU" dirty="0" smtClean="0">
                <a:solidFill>
                  <a:schemeClr val="bg1"/>
                </a:solidFill>
              </a:rPr>
              <a:t>2025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F158BFE4-D5FE-47C8-B5DE-ADE568FCFEFF}"/>
              </a:ext>
            </a:extLst>
          </p:cNvPr>
          <p:cNvSpPr txBox="1"/>
          <p:nvPr/>
        </p:nvSpPr>
        <p:spPr>
          <a:xfrm>
            <a:off x="684213" y="6163261"/>
            <a:ext cx="46545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28.01.2025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B4A4F58E-2BFB-4846-8DBB-798972A2018F}"/>
              </a:ext>
            </a:extLst>
          </p:cNvPr>
          <p:cNvSpPr txBox="1"/>
          <p:nvPr/>
        </p:nvSpPr>
        <p:spPr>
          <a:xfrm>
            <a:off x="708025" y="2117205"/>
            <a:ext cx="50146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Отчет о деятельности ИПТД</a:t>
            </a:r>
            <a:r>
              <a:rPr lang="ru-RU" sz="3200" b="1" dirty="0">
                <a:solidFill>
                  <a:schemeClr val="bg1"/>
                </a:solidFill>
              </a:rPr>
              <a:t> </a:t>
            </a:r>
            <a:r>
              <a:rPr lang="ru-RU" sz="3200" b="1" dirty="0" smtClean="0">
                <a:solidFill>
                  <a:schemeClr val="bg1"/>
                </a:solidFill>
              </a:rPr>
              <a:t> за 2024 год</a:t>
            </a:r>
            <a:endParaRPr lang="ru-RU" sz="3200" b="1" dirty="0">
              <a:solidFill>
                <a:schemeClr val="bg1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A7F1357C-4830-404D-8210-595C304CE5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13" y="387374"/>
            <a:ext cx="1294731" cy="129473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1018C9E5-7800-42F1-9105-045DA0E169DB}"/>
              </a:ext>
            </a:extLst>
          </p:cNvPr>
          <p:cNvSpPr txBox="1"/>
          <p:nvPr/>
        </p:nvSpPr>
        <p:spPr>
          <a:xfrm>
            <a:off x="684213" y="5046371"/>
            <a:ext cx="5292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Шорохов Сергей Александрович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директор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275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881B9C4D-7208-4679-A315-9E5024D6F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6CAD3CD6-D02B-4AE7-B77B-0888C5F0496D}" type="slidenum">
              <a:rPr lang="ru-RU" smtClean="0"/>
              <a:t>2</a:t>
            </a:fld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86C4B622-2A58-48BE-8A88-FC15CEE1CBE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5237" y="0"/>
            <a:ext cx="766763" cy="766763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1A4483A1-965D-4842-B01F-A1CD6CB0F30B}"/>
              </a:ext>
            </a:extLst>
          </p:cNvPr>
          <p:cNvSpPr/>
          <p:nvPr/>
        </p:nvSpPr>
        <p:spPr>
          <a:xfrm>
            <a:off x="0" y="2479063"/>
            <a:ext cx="5453063" cy="1419226"/>
          </a:xfrm>
          <a:prstGeom prst="rect">
            <a:avLst/>
          </a:prstGeom>
          <a:solidFill>
            <a:srgbClr val="1E30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B5C01925-CCEE-4CBA-A8C9-687F119A84FF}"/>
              </a:ext>
            </a:extLst>
          </p:cNvPr>
          <p:cNvSpPr txBox="1">
            <a:spLocks/>
          </p:cNvSpPr>
          <p:nvPr/>
        </p:nvSpPr>
        <p:spPr>
          <a:xfrm>
            <a:off x="668183" y="2934336"/>
            <a:ext cx="4784880" cy="96395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>
                <a:solidFill>
                  <a:schemeClr val="bg1"/>
                </a:solidFill>
              </a:rPr>
              <a:t>СОДЕРЖАНИЕ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F9A208FB-F059-48FF-A9A9-7C636050EA14}"/>
              </a:ext>
            </a:extLst>
          </p:cNvPr>
          <p:cNvSpPr txBox="1"/>
          <p:nvPr/>
        </p:nvSpPr>
        <p:spPr>
          <a:xfrm>
            <a:off x="5603358" y="1953804"/>
            <a:ext cx="620526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SzPct val="100000"/>
              <a:buFont typeface="+mj-lt"/>
              <a:buAutoNum type="arabicPeriod"/>
            </a:pPr>
            <a:r>
              <a:rPr lang="ru-RU" sz="2000" dirty="0" smtClean="0"/>
              <a:t>КАДРЫ И ОРГАНИЗАЦИОННАЯ СТРУКТУРА </a:t>
            </a:r>
          </a:p>
          <a:p>
            <a:pPr marL="342900" indent="-342900">
              <a:buSzPct val="100000"/>
              <a:buFont typeface="+mj-lt"/>
              <a:buAutoNum type="arabicPeriod"/>
            </a:pPr>
            <a:r>
              <a:rPr lang="ru-RU" sz="2000" dirty="0" smtClean="0"/>
              <a:t>ОБРАЗОВАНИЕ</a:t>
            </a:r>
            <a:endParaRPr lang="ru-RU" sz="2000" dirty="0"/>
          </a:p>
          <a:p>
            <a:pPr marL="342900" indent="-342900">
              <a:buSzPct val="100000"/>
              <a:buFont typeface="+mj-lt"/>
              <a:buAutoNum type="arabicPeriod"/>
            </a:pPr>
            <a:r>
              <a:rPr lang="ru-RU" sz="2000" dirty="0"/>
              <a:t>НАУКА</a:t>
            </a:r>
          </a:p>
          <a:p>
            <a:pPr marL="342900" indent="-342900">
              <a:buSzPct val="100000"/>
              <a:buFont typeface="+mj-lt"/>
              <a:buAutoNum type="arabicPeriod"/>
            </a:pPr>
            <a:r>
              <a:rPr lang="ru-RU" sz="2000" dirty="0" smtClean="0"/>
              <a:t>МОЛОДЕЖНАЯ </a:t>
            </a:r>
            <a:r>
              <a:rPr lang="ru-RU" sz="2000" dirty="0"/>
              <a:t>ПОЛИТИКА </a:t>
            </a:r>
            <a:br>
              <a:rPr lang="ru-RU" sz="2000" dirty="0"/>
            </a:br>
            <a:r>
              <a:rPr lang="ru-RU" sz="2000" dirty="0"/>
              <a:t>И ВОСПИТАТЕЛЬНАЯ ДЕЯТЕЛЬНОСТЬ</a:t>
            </a:r>
          </a:p>
          <a:p>
            <a:pPr marL="342900" indent="-342900">
              <a:buSzPct val="100000"/>
              <a:buFont typeface="+mj-lt"/>
              <a:buAutoNum type="arabicPeriod"/>
            </a:pPr>
            <a:r>
              <a:rPr lang="ru-RU" sz="2000" dirty="0" smtClean="0"/>
              <a:t>ВЫПОЛНЕНИЕ ФИНАНСОВЫХ ПОКАЗАТЕЛЕЙ 2024</a:t>
            </a:r>
          </a:p>
          <a:p>
            <a:pPr marL="342900" indent="-342900">
              <a:buSzPct val="100000"/>
              <a:buFont typeface="+mj-lt"/>
              <a:buAutoNum type="arabicPeriod"/>
            </a:pPr>
            <a:r>
              <a:rPr lang="ru-RU" sz="2000" dirty="0" smtClean="0"/>
              <a:t>ЗАДАЧИ 2025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415777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86C4B622-2A58-48BE-8A88-FC15CEE1CBE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5237" y="0"/>
            <a:ext cx="766763" cy="766763"/>
          </a:xfrm>
          <a:prstGeom prst="rect">
            <a:avLst/>
          </a:prstGeom>
        </p:spPr>
      </p:pic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D7078CC8-2C36-46E5-9DC3-B792D6F927A4}"/>
              </a:ext>
            </a:extLst>
          </p:cNvPr>
          <p:cNvSpPr txBox="1">
            <a:spLocks/>
          </p:cNvSpPr>
          <p:nvPr/>
        </p:nvSpPr>
        <p:spPr>
          <a:xfrm>
            <a:off x="822157" y="383381"/>
            <a:ext cx="8961953" cy="795672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latin typeface="+mn-lt"/>
              </a:rPr>
              <a:t>КАДРЫ И ОРГАНИЗАЦИОННАЯ СТРУКТУРА</a:t>
            </a:r>
            <a:endParaRPr lang="ru-RU" dirty="0"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2157" y="1220458"/>
            <a:ext cx="1092830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2200" dirty="0"/>
              <a:t>Создание ИПТД </a:t>
            </a:r>
            <a:r>
              <a:rPr lang="ru-RU" sz="2200" dirty="0" smtClean="0"/>
              <a:t>–центра </a:t>
            </a:r>
            <a:r>
              <a:rPr lang="ru-RU" sz="2200" dirty="0"/>
              <a:t>подготовки </a:t>
            </a:r>
            <a:r>
              <a:rPr lang="ru-RU" sz="2200" dirty="0" smtClean="0"/>
              <a:t>инженеров (7 кафедр, 20 ОП, 85 ППС, 1085 студентов) </a:t>
            </a:r>
            <a:endParaRPr lang="ru-RU" sz="2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22156" y="2847846"/>
            <a:ext cx="1056096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2200" dirty="0"/>
              <a:t>Запущен процесс трансформации </a:t>
            </a:r>
            <a:r>
              <a:rPr lang="ru-RU" sz="2200" dirty="0" smtClean="0"/>
              <a:t>организационной </a:t>
            </a:r>
            <a:r>
              <a:rPr lang="ru-RU" sz="2200" dirty="0"/>
              <a:t>и образовательной структуры ИПТД </a:t>
            </a:r>
            <a:r>
              <a:rPr lang="ru-RU" sz="2200" dirty="0" smtClean="0"/>
              <a:t>(1 этап – перевод делопроизводителей кафедр на должность специалиста по УМР дирекции) </a:t>
            </a:r>
            <a:endParaRPr lang="ru-RU" sz="2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22155" y="4132345"/>
            <a:ext cx="1031307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2200" dirty="0"/>
              <a:t>Разработан проект лаборатории литья на базе КГУ совместно с МГТУ им. Н.Э. Баумана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822156" y="2037135"/>
            <a:ext cx="1056096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2200" dirty="0" smtClean="0"/>
              <a:t>Концепция </a:t>
            </a:r>
            <a:r>
              <a:rPr lang="ru-RU" sz="2200" dirty="0" err="1" smtClean="0"/>
              <a:t>оргструктуры</a:t>
            </a:r>
            <a:r>
              <a:rPr lang="ru-RU" sz="2200" dirty="0" smtClean="0"/>
              <a:t> ИПТД (усиление роли руководителя ОП, ЦПТ – ядро новой системы практической подготовки)</a:t>
            </a:r>
            <a:endParaRPr lang="ru-RU" sz="22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822157" y="5079056"/>
            <a:ext cx="1031307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2200" dirty="0" smtClean="0"/>
              <a:t>Реализация практики трудоустройства перспективных студентов (2 лаборанта) в ЦПТ</a:t>
            </a:r>
            <a:endParaRPr lang="ru-RU" sz="2200" dirty="0"/>
          </a:p>
        </p:txBody>
      </p:sp>
      <p:sp>
        <p:nvSpPr>
          <p:cNvPr id="23" name="Ромб 22"/>
          <p:cNvSpPr/>
          <p:nvPr/>
        </p:nvSpPr>
        <p:spPr>
          <a:xfrm>
            <a:off x="613891" y="1302997"/>
            <a:ext cx="208265" cy="235031"/>
          </a:xfrm>
          <a:prstGeom prst="diamond">
            <a:avLst/>
          </a:prstGeom>
          <a:solidFill>
            <a:srgbClr val="0033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/>
          </a:p>
        </p:txBody>
      </p:sp>
      <p:sp>
        <p:nvSpPr>
          <p:cNvPr id="24" name="Ромб 23"/>
          <p:cNvSpPr/>
          <p:nvPr/>
        </p:nvSpPr>
        <p:spPr>
          <a:xfrm>
            <a:off x="613890" y="2256842"/>
            <a:ext cx="208265" cy="235031"/>
          </a:xfrm>
          <a:prstGeom prst="diamond">
            <a:avLst/>
          </a:prstGeom>
          <a:solidFill>
            <a:srgbClr val="0033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/>
          </a:p>
        </p:txBody>
      </p:sp>
      <p:sp>
        <p:nvSpPr>
          <p:cNvPr id="25" name="Ромб 24"/>
          <p:cNvSpPr/>
          <p:nvPr/>
        </p:nvSpPr>
        <p:spPr>
          <a:xfrm>
            <a:off x="613887" y="3402472"/>
            <a:ext cx="208265" cy="235031"/>
          </a:xfrm>
          <a:prstGeom prst="diamond">
            <a:avLst/>
          </a:prstGeom>
          <a:solidFill>
            <a:srgbClr val="0033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/>
          </a:p>
        </p:txBody>
      </p:sp>
      <p:sp>
        <p:nvSpPr>
          <p:cNvPr id="26" name="Ромб 25"/>
          <p:cNvSpPr/>
          <p:nvPr/>
        </p:nvSpPr>
        <p:spPr>
          <a:xfrm>
            <a:off x="613887" y="4234536"/>
            <a:ext cx="208265" cy="235031"/>
          </a:xfrm>
          <a:prstGeom prst="diamond">
            <a:avLst/>
          </a:prstGeom>
          <a:solidFill>
            <a:srgbClr val="0033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/>
          </a:p>
        </p:txBody>
      </p:sp>
      <p:sp>
        <p:nvSpPr>
          <p:cNvPr id="27" name="Ромб 26"/>
          <p:cNvSpPr/>
          <p:nvPr/>
        </p:nvSpPr>
        <p:spPr>
          <a:xfrm>
            <a:off x="613890" y="5161596"/>
            <a:ext cx="208265" cy="235031"/>
          </a:xfrm>
          <a:prstGeom prst="diamond">
            <a:avLst/>
          </a:prstGeom>
          <a:solidFill>
            <a:srgbClr val="0033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/>
          </a:p>
        </p:txBody>
      </p:sp>
    </p:spTree>
    <p:extLst>
      <p:ext uri="{BB962C8B-B14F-4D97-AF65-F5344CB8AC3E}">
        <p14:creationId xmlns:p14="http://schemas.microsoft.com/office/powerpoint/2010/main" val="2572242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881B9C4D-7208-4679-A315-9E5024D6F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57023"/>
            <a:ext cx="2743200" cy="365125"/>
          </a:xfrm>
        </p:spPr>
        <p:txBody>
          <a:bodyPr/>
          <a:lstStyle/>
          <a:p>
            <a:fld id="{6CAD3CD6-D02B-4AE7-B77B-0888C5F0496D}" type="slidenum">
              <a:rPr lang="ru-RU" sz="2200" smtClean="0"/>
              <a:t>4</a:t>
            </a:fld>
            <a:endParaRPr lang="ru-RU" sz="2200" dirty="0"/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86C4B622-2A58-48BE-8A88-FC15CEE1CBE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5237" y="0"/>
            <a:ext cx="766763" cy="766763"/>
          </a:xfrm>
          <a:prstGeom prst="rect">
            <a:avLst/>
          </a:prstGeom>
        </p:spPr>
      </p:pic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D7078CC8-2C36-46E5-9DC3-B792D6F927A4}"/>
              </a:ext>
            </a:extLst>
          </p:cNvPr>
          <p:cNvSpPr txBox="1">
            <a:spLocks/>
          </p:cNvSpPr>
          <p:nvPr/>
        </p:nvSpPr>
        <p:spPr>
          <a:xfrm>
            <a:off x="671326" y="205665"/>
            <a:ext cx="8961953" cy="79567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latin typeface="+mn-lt"/>
              </a:rPr>
              <a:t>ОБРАЗОВАНИЕ</a:t>
            </a:r>
            <a:endParaRPr lang="ru-RU" dirty="0"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31045" y="909372"/>
            <a:ext cx="1090223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2200" dirty="0"/>
              <a:t>Разработан </a:t>
            </a:r>
            <a:r>
              <a:rPr lang="ru-RU" sz="2200" dirty="0" smtClean="0"/>
              <a:t>проект реконструкции </a:t>
            </a:r>
            <a:r>
              <a:rPr lang="ru-RU" sz="2200" dirty="0"/>
              <a:t>корпуса «В» (производственные ячейки)- центра практической подготовки инженерных кадров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89515" y="1700085"/>
            <a:ext cx="1081801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2200" dirty="0"/>
              <a:t>Разработан проект лаборатории литья на базе КГУ совместно с МГТУ им. Н.Э. Баумана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71326" y="2164126"/>
            <a:ext cx="1056096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2200" dirty="0"/>
              <a:t>Запущен процесс трансформации управленческой и образовательной структуры ИПТД 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92383" y="4570000"/>
            <a:ext cx="105609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2200" dirty="0"/>
              <a:t>Разработка новой ОП БВО «Цифровые технологии в машиностроении» совместно с МГТУ им. Н.Э. Баумана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71326" y="3402704"/>
            <a:ext cx="1060308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2200" dirty="0"/>
              <a:t>Проведен выездной аудит (МГТУ) образовательных программ КГУ, имеющих инженерную направленность и сформированы рекомендации по улучшению и модернизации образовательного процесса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89515" y="2639881"/>
            <a:ext cx="1050682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2200" dirty="0"/>
              <a:t>Организация стажировок  преподавателей и студентов КГУ в лабораториях и научно-образовательных центрах МГТУ им. Н.Э. Баумана</a:t>
            </a:r>
            <a:endParaRPr lang="en-US" sz="2200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671326" y="5387282"/>
            <a:ext cx="1065101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2200" dirty="0"/>
              <a:t>Включение в образовательный процесс профессиональной подготовки студентов для получения рабочих специальностей </a:t>
            </a:r>
            <a:r>
              <a:rPr lang="ru-RU" sz="2200" dirty="0" smtClean="0"/>
              <a:t>(1 - оператор станков с  ЧПУ)</a:t>
            </a:r>
            <a:endParaRPr lang="ru-RU" sz="2200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689515" y="6208698"/>
            <a:ext cx="1065101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2200" dirty="0" smtClean="0"/>
              <a:t>Сопровождение 2 инженерных классов</a:t>
            </a:r>
            <a:endParaRPr lang="ru-RU" sz="2200" dirty="0"/>
          </a:p>
        </p:txBody>
      </p:sp>
      <p:sp>
        <p:nvSpPr>
          <p:cNvPr id="23" name="Ромб 22"/>
          <p:cNvSpPr/>
          <p:nvPr/>
        </p:nvSpPr>
        <p:spPr>
          <a:xfrm>
            <a:off x="388788" y="1176576"/>
            <a:ext cx="208265" cy="235031"/>
          </a:xfrm>
          <a:prstGeom prst="diamond">
            <a:avLst/>
          </a:prstGeom>
          <a:solidFill>
            <a:srgbClr val="0033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Ромб 23"/>
          <p:cNvSpPr/>
          <p:nvPr/>
        </p:nvSpPr>
        <p:spPr>
          <a:xfrm>
            <a:off x="388788" y="1798012"/>
            <a:ext cx="208265" cy="235031"/>
          </a:xfrm>
          <a:prstGeom prst="diamond">
            <a:avLst/>
          </a:prstGeom>
          <a:solidFill>
            <a:srgbClr val="0033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Ромб 26"/>
          <p:cNvSpPr/>
          <p:nvPr/>
        </p:nvSpPr>
        <p:spPr>
          <a:xfrm>
            <a:off x="388788" y="2262053"/>
            <a:ext cx="208265" cy="235031"/>
          </a:xfrm>
          <a:prstGeom prst="diamond">
            <a:avLst/>
          </a:prstGeom>
          <a:solidFill>
            <a:srgbClr val="0033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Ромб 27"/>
          <p:cNvSpPr/>
          <p:nvPr/>
        </p:nvSpPr>
        <p:spPr>
          <a:xfrm>
            <a:off x="385200" y="2907085"/>
            <a:ext cx="208265" cy="235031"/>
          </a:xfrm>
          <a:prstGeom prst="diamond">
            <a:avLst/>
          </a:prstGeom>
          <a:solidFill>
            <a:srgbClr val="0033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Ромб 28"/>
          <p:cNvSpPr/>
          <p:nvPr/>
        </p:nvSpPr>
        <p:spPr>
          <a:xfrm>
            <a:off x="378029" y="3839186"/>
            <a:ext cx="208265" cy="235031"/>
          </a:xfrm>
          <a:prstGeom prst="diamond">
            <a:avLst/>
          </a:prstGeom>
          <a:solidFill>
            <a:srgbClr val="0033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Ромб 29"/>
          <p:cNvSpPr/>
          <p:nvPr/>
        </p:nvSpPr>
        <p:spPr>
          <a:xfrm>
            <a:off x="378028" y="4807147"/>
            <a:ext cx="208265" cy="235031"/>
          </a:xfrm>
          <a:prstGeom prst="diamond">
            <a:avLst/>
          </a:prstGeom>
          <a:solidFill>
            <a:srgbClr val="0033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Ромб 32"/>
          <p:cNvSpPr/>
          <p:nvPr/>
        </p:nvSpPr>
        <p:spPr>
          <a:xfrm>
            <a:off x="378027" y="5654486"/>
            <a:ext cx="208265" cy="235031"/>
          </a:xfrm>
          <a:prstGeom prst="diamond">
            <a:avLst/>
          </a:prstGeom>
          <a:solidFill>
            <a:srgbClr val="0033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Ромб 34"/>
          <p:cNvSpPr/>
          <p:nvPr/>
        </p:nvSpPr>
        <p:spPr>
          <a:xfrm>
            <a:off x="378026" y="6306625"/>
            <a:ext cx="208265" cy="235031"/>
          </a:xfrm>
          <a:prstGeom prst="diamond">
            <a:avLst/>
          </a:prstGeom>
          <a:solidFill>
            <a:srgbClr val="0033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2549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86C4B622-2A58-48BE-8A88-FC15CEE1CBE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5237" y="0"/>
            <a:ext cx="766763" cy="766763"/>
          </a:xfrm>
          <a:prstGeom prst="rect">
            <a:avLst/>
          </a:prstGeom>
        </p:spPr>
      </p:pic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D7078CC8-2C36-46E5-9DC3-B792D6F927A4}"/>
              </a:ext>
            </a:extLst>
          </p:cNvPr>
          <p:cNvSpPr txBox="1">
            <a:spLocks/>
          </p:cNvSpPr>
          <p:nvPr/>
        </p:nvSpPr>
        <p:spPr>
          <a:xfrm>
            <a:off x="525236" y="450737"/>
            <a:ext cx="8961953" cy="79567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latin typeface="+mn-lt"/>
              </a:rPr>
              <a:t>НАУКА</a:t>
            </a:r>
            <a:endParaRPr lang="ru-RU" dirty="0"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85217" y="1371949"/>
            <a:ext cx="1092830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2200" dirty="0" smtClean="0"/>
              <a:t>Гранты РНФ – 3 (4,5 млн. руб.) </a:t>
            </a:r>
            <a:endParaRPr lang="ru-RU" sz="2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67485" y="2629922"/>
            <a:ext cx="1031307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2200" dirty="0" smtClean="0"/>
              <a:t>Количество статей в ядре РИНЦ – 6.</a:t>
            </a:r>
            <a:endParaRPr lang="ru-RU" sz="2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988540" y="2022299"/>
            <a:ext cx="1056096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2200" dirty="0" smtClean="0"/>
              <a:t>Получено одобрение на 1 грант РНФ 2025 г.</a:t>
            </a:r>
            <a:endParaRPr lang="ru-RU" sz="22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967485" y="3249149"/>
            <a:ext cx="1031307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2200" dirty="0" smtClean="0"/>
              <a:t>Количество защит кандидатских диссертаций – 4.</a:t>
            </a:r>
            <a:endParaRPr lang="ru-RU" sz="22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967485" y="3979016"/>
            <a:ext cx="1031307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2200" dirty="0" smtClean="0"/>
              <a:t>Выполняются исследования (с участием студентов)  по заказам предприятий – 9.</a:t>
            </a:r>
            <a:endParaRPr lang="ru-RU" sz="2200" dirty="0"/>
          </a:p>
        </p:txBody>
      </p:sp>
      <p:sp>
        <p:nvSpPr>
          <p:cNvPr id="31" name="Ромб 30"/>
          <p:cNvSpPr/>
          <p:nvPr/>
        </p:nvSpPr>
        <p:spPr>
          <a:xfrm>
            <a:off x="593272" y="1469876"/>
            <a:ext cx="208265" cy="235031"/>
          </a:xfrm>
          <a:prstGeom prst="diamond">
            <a:avLst/>
          </a:prstGeom>
          <a:solidFill>
            <a:srgbClr val="0033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Ромб 31"/>
          <p:cNvSpPr/>
          <p:nvPr/>
        </p:nvSpPr>
        <p:spPr>
          <a:xfrm>
            <a:off x="639537" y="2120226"/>
            <a:ext cx="208265" cy="235031"/>
          </a:xfrm>
          <a:prstGeom prst="diamond">
            <a:avLst/>
          </a:prstGeom>
          <a:solidFill>
            <a:srgbClr val="0033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Ромб 32"/>
          <p:cNvSpPr/>
          <p:nvPr/>
        </p:nvSpPr>
        <p:spPr>
          <a:xfrm>
            <a:off x="639537" y="2733652"/>
            <a:ext cx="208265" cy="235031"/>
          </a:xfrm>
          <a:prstGeom prst="diamond">
            <a:avLst/>
          </a:prstGeom>
          <a:solidFill>
            <a:srgbClr val="0033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Ромб 33"/>
          <p:cNvSpPr/>
          <p:nvPr/>
        </p:nvSpPr>
        <p:spPr>
          <a:xfrm>
            <a:off x="629370" y="3347078"/>
            <a:ext cx="208265" cy="235031"/>
          </a:xfrm>
          <a:prstGeom prst="diamond">
            <a:avLst/>
          </a:prstGeom>
          <a:solidFill>
            <a:srgbClr val="0033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Ромб 34"/>
          <p:cNvSpPr/>
          <p:nvPr/>
        </p:nvSpPr>
        <p:spPr>
          <a:xfrm>
            <a:off x="639537" y="4076945"/>
            <a:ext cx="208265" cy="235031"/>
          </a:xfrm>
          <a:prstGeom prst="diamond">
            <a:avLst/>
          </a:prstGeom>
          <a:solidFill>
            <a:srgbClr val="0033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Ромб 35"/>
          <p:cNvSpPr/>
          <p:nvPr/>
        </p:nvSpPr>
        <p:spPr>
          <a:xfrm>
            <a:off x="639537" y="4740484"/>
            <a:ext cx="208265" cy="235031"/>
          </a:xfrm>
          <a:prstGeom prst="diamond">
            <a:avLst/>
          </a:prstGeom>
          <a:solidFill>
            <a:srgbClr val="0033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985217" y="4473278"/>
            <a:ext cx="1031307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2200" dirty="0" smtClean="0"/>
              <a:t>Разработан механизм привлечения студентов к научно-исследовательской деятельности с 3 курса по ряду направлений подготовки.  </a:t>
            </a:r>
            <a:endParaRPr lang="ru-RU" sz="2200" dirty="0"/>
          </a:p>
        </p:txBody>
      </p:sp>
      <p:sp>
        <p:nvSpPr>
          <p:cNvPr id="38" name="Ромб 37"/>
          <p:cNvSpPr/>
          <p:nvPr/>
        </p:nvSpPr>
        <p:spPr>
          <a:xfrm>
            <a:off x="639537" y="5573300"/>
            <a:ext cx="208265" cy="235031"/>
          </a:xfrm>
          <a:prstGeom prst="diamond">
            <a:avLst/>
          </a:prstGeom>
          <a:solidFill>
            <a:srgbClr val="0033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988540" y="5475371"/>
            <a:ext cx="1056096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2200" dirty="0" smtClean="0"/>
              <a:t>Реализация 3 проектов со школьниками «Сириус - лето».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675614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881B9C4D-7208-4679-A315-9E5024D6F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599672"/>
            <a:ext cx="2743200" cy="365125"/>
          </a:xfrm>
        </p:spPr>
        <p:txBody>
          <a:bodyPr/>
          <a:lstStyle/>
          <a:p>
            <a:fld id="{6CAD3CD6-D02B-4AE7-B77B-0888C5F0496D}" type="slidenum">
              <a:rPr lang="ru-RU" smtClean="0"/>
              <a:t>6</a:t>
            </a:fld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86C4B622-2A58-48BE-8A88-FC15CEE1CBE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5237" y="0"/>
            <a:ext cx="766763" cy="766763"/>
          </a:xfrm>
          <a:prstGeom prst="rect">
            <a:avLst/>
          </a:prstGeom>
        </p:spPr>
      </p:pic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D7078CC8-2C36-46E5-9DC3-B792D6F927A4}"/>
              </a:ext>
            </a:extLst>
          </p:cNvPr>
          <p:cNvSpPr txBox="1">
            <a:spLocks/>
          </p:cNvSpPr>
          <p:nvPr/>
        </p:nvSpPr>
        <p:spPr>
          <a:xfrm>
            <a:off x="666749" y="325310"/>
            <a:ext cx="8961953" cy="79567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>
                <a:latin typeface="+mn-lt"/>
              </a:rPr>
              <a:t>МОЛОДЕЖНАЯ ПОЛИТИКА </a:t>
            </a:r>
            <a:br>
              <a:rPr lang="ru-RU" dirty="0">
                <a:latin typeface="+mn-lt"/>
              </a:rPr>
            </a:br>
            <a:r>
              <a:rPr lang="ru-RU" dirty="0">
                <a:latin typeface="+mn-lt"/>
              </a:rPr>
              <a:t>И ВОСПИТАТЕЛЬНАЯ ДЕЯТЕЛЬНОСТЬ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63280" y="1120982"/>
            <a:ext cx="1042298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00" dirty="0" smtClean="0"/>
              <a:t>Работают 5 студенческих объединений инженерно-технической и творческой направленности (лаборатории, театр моды, школа искусств,</a:t>
            </a:r>
            <a:r>
              <a:rPr lang="en-US" sz="2100" dirty="0"/>
              <a:t> </a:t>
            </a:r>
            <a:r>
              <a:rPr lang="en-US" sz="2100" dirty="0" smtClean="0"/>
              <a:t>DESIGN SKILLS</a:t>
            </a:r>
            <a:r>
              <a:rPr lang="ru-RU" sz="2100" dirty="0" smtClean="0"/>
              <a:t>, </a:t>
            </a:r>
            <a:r>
              <a:rPr lang="ru-RU" sz="2100" dirty="0" err="1" smtClean="0"/>
              <a:t>Техносфера</a:t>
            </a:r>
            <a:r>
              <a:rPr lang="ru-RU" sz="2100" dirty="0" smtClean="0"/>
              <a:t> )</a:t>
            </a:r>
            <a:endParaRPr lang="ru-RU" sz="21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9522" y="1842338"/>
            <a:ext cx="51679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Профессионально-трудовая деятельность</a:t>
            </a:r>
            <a:endParaRPr lang="ru-RU" sz="2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59161" y="2225140"/>
            <a:ext cx="1123252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00" dirty="0" smtClean="0"/>
              <a:t>Участие в международных/всероссийских конкурсах, соревнованиях  и </a:t>
            </a:r>
            <a:r>
              <a:rPr lang="ru-RU" sz="2100" dirty="0"/>
              <a:t>фестивалях </a:t>
            </a:r>
            <a:endParaRPr lang="ru-RU" sz="2100" dirty="0" smtClean="0"/>
          </a:p>
          <a:p>
            <a:r>
              <a:rPr lang="ru-RU" sz="2100" dirty="0" smtClean="0"/>
              <a:t> </a:t>
            </a:r>
            <a:r>
              <a:rPr lang="ru-RU" dirty="0"/>
              <a:t>(«ДИЗАЙН В ПОЛЕ ЗРЕНИЯ-2024</a:t>
            </a:r>
            <a:r>
              <a:rPr lang="ru-RU" dirty="0" smtClean="0"/>
              <a:t>», </a:t>
            </a:r>
            <a:r>
              <a:rPr lang="en-US" dirty="0"/>
              <a:t>«JUNWEX </a:t>
            </a:r>
            <a:r>
              <a:rPr lang="ru-RU" dirty="0"/>
              <a:t>Москва</a:t>
            </a:r>
            <a:r>
              <a:rPr lang="ru-RU" dirty="0" smtClean="0"/>
              <a:t>», ГОХРАН РФ, ОЛИМПИАДЫ, ЧЕЛОВЕЧЕСКИЙ ФАКТОР)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59161" y="2910486"/>
            <a:ext cx="1093742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100" dirty="0"/>
              <a:t>Проектные интенсивны  совместно с предприятиями </a:t>
            </a:r>
            <a:r>
              <a:rPr lang="ru-RU" dirty="0"/>
              <a:t>(НАО «СВЕЗА», ЮЗ «Каратов», ОАО «Орбита)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86263" y="3358592"/>
            <a:ext cx="9142439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100" dirty="0"/>
              <a:t>Разработка и реализация профессиональных мастер-классов для школьников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59160" y="4287697"/>
            <a:ext cx="11040890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1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Волонтерская деятельность </a:t>
            </a:r>
            <a:endParaRPr lang="ru-RU" sz="2100" b="1" i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800"/>
              </a:spcBef>
              <a:spcAft>
                <a:spcPts val="0"/>
              </a:spcAft>
            </a:pPr>
            <a:r>
              <a:rPr lang="ru-RU" sz="2100" dirty="0" smtClean="0"/>
              <a:t>Социальный </a:t>
            </a:r>
            <a:r>
              <a:rPr lang="ru-RU" sz="2100" dirty="0"/>
              <a:t>проект Игровые  пособия для школы-интерната для слабовидящих </a:t>
            </a:r>
            <a:r>
              <a:rPr lang="ru-RU" sz="2100" dirty="0" smtClean="0"/>
              <a:t>детей (ЛДП)</a:t>
            </a:r>
            <a:endParaRPr lang="ru-RU" sz="2100" dirty="0"/>
          </a:p>
          <a:p>
            <a:pPr algn="just">
              <a:spcBef>
                <a:spcPts val="800"/>
              </a:spcBef>
              <a:spcAft>
                <a:spcPts val="0"/>
              </a:spcAft>
            </a:pPr>
            <a:r>
              <a:rPr lang="ru-RU" sz="2100" dirty="0" smtClean="0"/>
              <a:t>Участие </a:t>
            </a:r>
            <a:r>
              <a:rPr lang="ru-RU" sz="2100" dirty="0"/>
              <a:t>в мероприятиях, связанных с обеспечением безопасности, оказанием помощи и профилактикой чрезвычайных ситуаций в </a:t>
            </a:r>
            <a:r>
              <a:rPr lang="ru-RU" sz="2100" dirty="0" smtClean="0"/>
              <a:t>городе (ТБ)</a:t>
            </a:r>
            <a:endParaRPr lang="ru-RU" sz="2100" dirty="0"/>
          </a:p>
          <a:p>
            <a:pPr algn="just">
              <a:spcBef>
                <a:spcPts val="800"/>
              </a:spcBef>
              <a:spcAft>
                <a:spcPts val="0"/>
              </a:spcAft>
            </a:pPr>
            <a:r>
              <a:rPr lang="ru-RU" sz="2100" dirty="0" smtClean="0"/>
              <a:t>Турникеты </a:t>
            </a:r>
            <a:r>
              <a:rPr lang="ru-RU" sz="2100" dirty="0"/>
              <a:t>для СВО с привлечением </a:t>
            </a:r>
            <a:r>
              <a:rPr lang="ru-RU" sz="2100" dirty="0" smtClean="0"/>
              <a:t>школьников (ТХОМ)</a:t>
            </a:r>
            <a:endParaRPr lang="ru-RU" sz="21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59160" y="3827187"/>
            <a:ext cx="6635599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100" dirty="0" smtClean="0"/>
              <a:t>Реализация благотворительных и </a:t>
            </a:r>
            <a:r>
              <a:rPr lang="ru-RU" sz="2100" dirty="0" err="1" smtClean="0"/>
              <a:t>имиджевых</a:t>
            </a:r>
            <a:r>
              <a:rPr lang="ru-RU" sz="2100" dirty="0" smtClean="0"/>
              <a:t> проектов </a:t>
            </a:r>
            <a:endParaRPr lang="ru-RU" sz="2100" dirty="0"/>
          </a:p>
        </p:txBody>
      </p:sp>
      <p:sp>
        <p:nvSpPr>
          <p:cNvPr id="21" name="Ромб 20"/>
          <p:cNvSpPr/>
          <p:nvPr/>
        </p:nvSpPr>
        <p:spPr>
          <a:xfrm>
            <a:off x="194696" y="2450316"/>
            <a:ext cx="208265" cy="235031"/>
          </a:xfrm>
          <a:prstGeom prst="diamond">
            <a:avLst/>
          </a:prstGeom>
          <a:solidFill>
            <a:srgbClr val="0033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00"/>
          </a:p>
        </p:txBody>
      </p:sp>
      <p:sp>
        <p:nvSpPr>
          <p:cNvPr id="22" name="Ромб 21"/>
          <p:cNvSpPr/>
          <p:nvPr/>
        </p:nvSpPr>
        <p:spPr>
          <a:xfrm>
            <a:off x="194695" y="2944296"/>
            <a:ext cx="208265" cy="235031"/>
          </a:xfrm>
          <a:prstGeom prst="diamond">
            <a:avLst/>
          </a:prstGeom>
          <a:solidFill>
            <a:srgbClr val="0033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00"/>
          </a:p>
        </p:txBody>
      </p:sp>
      <p:sp>
        <p:nvSpPr>
          <p:cNvPr id="23" name="Ромб 22"/>
          <p:cNvSpPr/>
          <p:nvPr/>
        </p:nvSpPr>
        <p:spPr>
          <a:xfrm>
            <a:off x="194695" y="3440613"/>
            <a:ext cx="208265" cy="235031"/>
          </a:xfrm>
          <a:prstGeom prst="diamond">
            <a:avLst/>
          </a:prstGeom>
          <a:solidFill>
            <a:srgbClr val="0033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00"/>
          </a:p>
        </p:txBody>
      </p:sp>
      <p:sp>
        <p:nvSpPr>
          <p:cNvPr id="24" name="Ромб 23"/>
          <p:cNvSpPr/>
          <p:nvPr/>
        </p:nvSpPr>
        <p:spPr>
          <a:xfrm>
            <a:off x="194695" y="3917421"/>
            <a:ext cx="208265" cy="235031"/>
          </a:xfrm>
          <a:prstGeom prst="diamond">
            <a:avLst/>
          </a:prstGeom>
          <a:solidFill>
            <a:srgbClr val="0033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00"/>
          </a:p>
        </p:txBody>
      </p:sp>
      <p:sp>
        <p:nvSpPr>
          <p:cNvPr id="25" name="Ромб 24"/>
          <p:cNvSpPr/>
          <p:nvPr/>
        </p:nvSpPr>
        <p:spPr>
          <a:xfrm>
            <a:off x="168662" y="4784436"/>
            <a:ext cx="208265" cy="235031"/>
          </a:xfrm>
          <a:prstGeom prst="diamond">
            <a:avLst/>
          </a:prstGeom>
          <a:solidFill>
            <a:srgbClr val="0033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Ромб 25"/>
          <p:cNvSpPr/>
          <p:nvPr/>
        </p:nvSpPr>
        <p:spPr>
          <a:xfrm>
            <a:off x="168662" y="5324763"/>
            <a:ext cx="208265" cy="235031"/>
          </a:xfrm>
          <a:prstGeom prst="diamond">
            <a:avLst/>
          </a:prstGeom>
          <a:solidFill>
            <a:srgbClr val="0033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Ромб 26"/>
          <p:cNvSpPr/>
          <p:nvPr/>
        </p:nvSpPr>
        <p:spPr>
          <a:xfrm>
            <a:off x="194693" y="5938596"/>
            <a:ext cx="208265" cy="235031"/>
          </a:xfrm>
          <a:prstGeom prst="diamond">
            <a:avLst/>
          </a:prstGeom>
          <a:solidFill>
            <a:srgbClr val="0033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856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881B9C4D-7208-4679-A315-9E5024D6F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52919" y="6492875"/>
            <a:ext cx="2743200" cy="365125"/>
          </a:xfrm>
        </p:spPr>
        <p:txBody>
          <a:bodyPr/>
          <a:lstStyle/>
          <a:p>
            <a:fld id="{6CAD3CD6-D02B-4AE7-B77B-0888C5F049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86C4B622-2A58-48BE-8A88-FC15CEE1CBE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5237" y="0"/>
            <a:ext cx="766763" cy="766763"/>
          </a:xfrm>
          <a:prstGeom prst="rect">
            <a:avLst/>
          </a:prstGeom>
        </p:spPr>
      </p:pic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D7078CC8-2C36-46E5-9DC3-B792D6F927A4}"/>
              </a:ext>
            </a:extLst>
          </p:cNvPr>
          <p:cNvSpPr txBox="1">
            <a:spLocks/>
          </p:cNvSpPr>
          <p:nvPr/>
        </p:nvSpPr>
        <p:spPr>
          <a:xfrm>
            <a:off x="666750" y="578477"/>
            <a:ext cx="8961953" cy="79567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solidFill>
                  <a:prstClr val="black"/>
                </a:solidFill>
                <a:latin typeface="Calibri"/>
              </a:rPr>
              <a:t>ВЫПОЛНЕНИЕ ФИНАНСОВЫХ ПОКАЗАТЕЛЕЙ 2024</a:t>
            </a:r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854112"/>
              </p:ext>
            </p:extLst>
          </p:nvPr>
        </p:nvGraphicFramePr>
        <p:xfrm>
          <a:off x="883684" y="1474577"/>
          <a:ext cx="10907823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814"/>
                <a:gridCol w="5263116"/>
                <a:gridCol w="1456660"/>
                <a:gridCol w="1416142"/>
                <a:gridCol w="225209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№</a:t>
                      </a:r>
                      <a:endParaRPr lang="ru-RU" sz="2400" dirty="0"/>
                    </a:p>
                  </a:txBody>
                  <a:tcPr>
                    <a:solidFill>
                      <a:srgbClr val="1E30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Показатель</a:t>
                      </a:r>
                      <a:endParaRPr lang="ru-RU" sz="2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1E30D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План, тыс. руб.</a:t>
                      </a:r>
                      <a:endParaRPr lang="ru-RU" sz="2400" dirty="0"/>
                    </a:p>
                  </a:txBody>
                  <a:tcPr>
                    <a:solidFill>
                      <a:srgbClr val="1E30D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Факт, тыс. руб.</a:t>
                      </a:r>
                      <a:endParaRPr lang="ru-RU" sz="2400" dirty="0"/>
                    </a:p>
                  </a:txBody>
                  <a:tcPr>
                    <a:solidFill>
                      <a:srgbClr val="1E30D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% выполнения</a:t>
                      </a:r>
                      <a:endParaRPr lang="ru-RU" sz="2400" dirty="0"/>
                    </a:p>
                  </a:txBody>
                  <a:tcPr>
                    <a:solidFill>
                      <a:srgbClr val="1E30D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2400" kern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Доходы от ПОУ, тыс. руб.</a:t>
                      </a:r>
                      <a:endParaRPr lang="ru-RU" sz="24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29 146,49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23823,65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81,74%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2400" kern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Доходы от ДПОУ, тыс. руб.</a:t>
                      </a:r>
                      <a:endParaRPr lang="ru-RU" sz="24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1 503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762,76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50,75%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3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2400" kern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Программы и гранты, тыс. руб.</a:t>
                      </a:r>
                      <a:endParaRPr lang="ru-RU" sz="24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5 000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4500,00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90,00%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2400" u="none" strike="noStrike" kern="1200" cap="none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Хоздоговоры,</a:t>
                      </a:r>
                      <a:r>
                        <a:rPr lang="ru-RU" sz="2400" u="none" strike="noStrike" kern="1200" cap="non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 </a:t>
                      </a:r>
                      <a:r>
                        <a:rPr lang="ru-RU" sz="2400" u="none" strike="noStrike" kern="1200" cap="none" baseline="0" dirty="0"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тыс. руб.</a:t>
                      </a:r>
                      <a:endParaRPr lang="ru-RU" sz="2400" b="0" i="0" u="none" strike="noStrike" kern="1200" cap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1 800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0,00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0,00%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u="none" strike="noStrike" kern="1200" cap="none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endParaRPr lang="ru-RU" sz="2400" u="none" strike="noStrike" kern="1200" cap="none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2400" u="none" strike="noStrike" kern="1200" cap="none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/>
                        </a:rPr>
                        <a:t>Прочие услуги, </a:t>
                      </a:r>
                      <a:r>
                        <a:rPr lang="ru-RU" sz="2400" u="none" strike="noStrike" kern="1200" cap="none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/>
                        </a:rPr>
                        <a:t>тыс. руб.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250</a:t>
                      </a:r>
                      <a:endParaRPr lang="ru-RU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0,00</a:t>
                      </a:r>
                      <a:endParaRPr lang="ru-RU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0,00%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ИТОГО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37 999,49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29 086,41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76,54%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4409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881B9C4D-7208-4679-A315-9E5024D6F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57392" y="6538967"/>
            <a:ext cx="2743200" cy="365125"/>
          </a:xfrm>
        </p:spPr>
        <p:txBody>
          <a:bodyPr/>
          <a:lstStyle/>
          <a:p>
            <a:fld id="{6CAD3CD6-D02B-4AE7-B77B-0888C5F0496D}" type="slidenum">
              <a:rPr lang="ru-RU" smtClean="0"/>
              <a:t>8</a:t>
            </a:fld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86C4B622-2A58-48BE-8A88-FC15CEE1CBE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5237" y="0"/>
            <a:ext cx="766763" cy="766763"/>
          </a:xfrm>
          <a:prstGeom prst="rect">
            <a:avLst/>
          </a:prstGeom>
        </p:spPr>
      </p:pic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D7078CC8-2C36-46E5-9DC3-B792D6F927A4}"/>
              </a:ext>
            </a:extLst>
          </p:cNvPr>
          <p:cNvSpPr txBox="1">
            <a:spLocks/>
          </p:cNvSpPr>
          <p:nvPr/>
        </p:nvSpPr>
        <p:spPr>
          <a:xfrm>
            <a:off x="571861" y="379079"/>
            <a:ext cx="8961953" cy="79567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>
                <a:latin typeface="+mn-lt"/>
              </a:rPr>
              <a:t>ЗАДАЧИ </a:t>
            </a:r>
            <a:r>
              <a:rPr lang="ru-RU" dirty="0" smtClean="0">
                <a:latin typeface="+mn-lt"/>
              </a:rPr>
              <a:t>2025</a:t>
            </a:r>
            <a:endParaRPr lang="ru-RU" dirty="0">
              <a:latin typeface="+mn-lt"/>
            </a:endParaRPr>
          </a:p>
        </p:txBody>
      </p:sp>
      <p:grpSp>
        <p:nvGrpSpPr>
          <p:cNvPr id="5" name="Группа 4">
            <a:extLst>
              <a:ext uri="{FF2B5EF4-FFF2-40B4-BE49-F238E27FC236}">
                <a16:creationId xmlns="" xmlns:a16="http://schemas.microsoft.com/office/drawing/2014/main" id="{174BE2F1-6C53-4C74-B5BA-53E639E92C84}"/>
              </a:ext>
            </a:extLst>
          </p:cNvPr>
          <p:cNvGrpSpPr/>
          <p:nvPr/>
        </p:nvGrpSpPr>
        <p:grpSpPr>
          <a:xfrm>
            <a:off x="343530" y="1376560"/>
            <a:ext cx="430666" cy="395287"/>
            <a:chOff x="766763" y="1627013"/>
            <a:chExt cx="430666" cy="395287"/>
          </a:xfrm>
        </p:grpSpPr>
        <p:sp>
          <p:nvSpPr>
            <p:cNvPr id="6" name="Прямоугольник 5">
              <a:extLst>
                <a:ext uri="{FF2B5EF4-FFF2-40B4-BE49-F238E27FC236}">
                  <a16:creationId xmlns="" xmlns:a16="http://schemas.microsoft.com/office/drawing/2014/main" id="{C4B93A18-3974-4CFE-9BF9-260E38A0C6AC}"/>
                </a:ext>
              </a:extLst>
            </p:cNvPr>
            <p:cNvSpPr/>
            <p:nvPr/>
          </p:nvSpPr>
          <p:spPr>
            <a:xfrm>
              <a:off x="766763" y="1627013"/>
              <a:ext cx="430666" cy="395287"/>
            </a:xfrm>
            <a:prstGeom prst="rect">
              <a:avLst/>
            </a:prstGeom>
            <a:solidFill>
              <a:srgbClr val="2034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TextBox 6">
              <a:extLst>
                <a:ext uri="{FF2B5EF4-FFF2-40B4-BE49-F238E27FC236}">
                  <a16:creationId xmlns="" xmlns:a16="http://schemas.microsoft.com/office/drawing/2014/main" id="{C41504C7-B019-4248-B064-DF1D15B3A76A}"/>
                </a:ext>
              </a:extLst>
            </p:cNvPr>
            <p:cNvSpPr txBox="1"/>
            <p:nvPr/>
          </p:nvSpPr>
          <p:spPr>
            <a:xfrm>
              <a:off x="830035" y="1627013"/>
              <a:ext cx="2249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10" name="Группа 9">
            <a:extLst>
              <a:ext uri="{FF2B5EF4-FFF2-40B4-BE49-F238E27FC236}">
                <a16:creationId xmlns="" xmlns:a16="http://schemas.microsoft.com/office/drawing/2014/main" id="{5B7B4A52-1ECF-46CC-AD02-63C03F7D60E4}"/>
              </a:ext>
            </a:extLst>
          </p:cNvPr>
          <p:cNvGrpSpPr/>
          <p:nvPr/>
        </p:nvGrpSpPr>
        <p:grpSpPr>
          <a:xfrm>
            <a:off x="375134" y="2122366"/>
            <a:ext cx="430666" cy="395287"/>
            <a:chOff x="765524" y="2170193"/>
            <a:chExt cx="430666" cy="395287"/>
          </a:xfrm>
        </p:grpSpPr>
        <p:sp>
          <p:nvSpPr>
            <p:cNvPr id="11" name="Прямоугольник 10">
              <a:extLst>
                <a:ext uri="{FF2B5EF4-FFF2-40B4-BE49-F238E27FC236}">
                  <a16:creationId xmlns="" xmlns:a16="http://schemas.microsoft.com/office/drawing/2014/main" id="{0BB69169-DADE-4935-914E-16A7F31968C6}"/>
                </a:ext>
              </a:extLst>
            </p:cNvPr>
            <p:cNvSpPr/>
            <p:nvPr/>
          </p:nvSpPr>
          <p:spPr>
            <a:xfrm>
              <a:off x="765524" y="2170193"/>
              <a:ext cx="430666" cy="395287"/>
            </a:xfrm>
            <a:prstGeom prst="rect">
              <a:avLst/>
            </a:prstGeom>
            <a:solidFill>
              <a:srgbClr val="2034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>
              <a:extLst>
                <a:ext uri="{FF2B5EF4-FFF2-40B4-BE49-F238E27FC236}">
                  <a16:creationId xmlns="" xmlns:a16="http://schemas.microsoft.com/office/drawing/2014/main" id="{C83D01CC-24C5-4867-9A77-58B890041CF8}"/>
                </a:ext>
              </a:extLst>
            </p:cNvPr>
            <p:cNvSpPr txBox="1"/>
            <p:nvPr/>
          </p:nvSpPr>
          <p:spPr>
            <a:xfrm>
              <a:off x="828796" y="2170193"/>
              <a:ext cx="2249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14" name="Группа 13">
            <a:extLst>
              <a:ext uri="{FF2B5EF4-FFF2-40B4-BE49-F238E27FC236}">
                <a16:creationId xmlns="" xmlns:a16="http://schemas.microsoft.com/office/drawing/2014/main" id="{392AA1AF-1C02-4986-A957-D6E52133190A}"/>
              </a:ext>
            </a:extLst>
          </p:cNvPr>
          <p:cNvGrpSpPr/>
          <p:nvPr/>
        </p:nvGrpSpPr>
        <p:grpSpPr>
          <a:xfrm>
            <a:off x="343530" y="3065976"/>
            <a:ext cx="430666" cy="395287"/>
            <a:chOff x="765524" y="2748814"/>
            <a:chExt cx="430666" cy="395287"/>
          </a:xfrm>
        </p:grpSpPr>
        <p:sp>
          <p:nvSpPr>
            <p:cNvPr id="15" name="Прямоугольник 14">
              <a:extLst>
                <a:ext uri="{FF2B5EF4-FFF2-40B4-BE49-F238E27FC236}">
                  <a16:creationId xmlns="" xmlns:a16="http://schemas.microsoft.com/office/drawing/2014/main" id="{2EBDAC85-AD45-4731-8A62-83129D3D3DEB}"/>
                </a:ext>
              </a:extLst>
            </p:cNvPr>
            <p:cNvSpPr/>
            <p:nvPr/>
          </p:nvSpPr>
          <p:spPr>
            <a:xfrm>
              <a:off x="765524" y="2748814"/>
              <a:ext cx="430666" cy="395287"/>
            </a:xfrm>
            <a:prstGeom prst="rect">
              <a:avLst/>
            </a:prstGeom>
            <a:solidFill>
              <a:srgbClr val="2034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TextBox 15">
              <a:extLst>
                <a:ext uri="{FF2B5EF4-FFF2-40B4-BE49-F238E27FC236}">
                  <a16:creationId xmlns="" xmlns:a16="http://schemas.microsoft.com/office/drawing/2014/main" id="{960506B9-53F3-4C43-99A7-D37862FB228A}"/>
                </a:ext>
              </a:extLst>
            </p:cNvPr>
            <p:cNvSpPr txBox="1"/>
            <p:nvPr/>
          </p:nvSpPr>
          <p:spPr>
            <a:xfrm>
              <a:off x="828796" y="2748814"/>
              <a:ext cx="2249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17" name="Группа 16">
            <a:extLst>
              <a:ext uri="{FF2B5EF4-FFF2-40B4-BE49-F238E27FC236}">
                <a16:creationId xmlns="" xmlns:a16="http://schemas.microsoft.com/office/drawing/2014/main" id="{23455819-FBC5-4591-835F-713335AEACA4}"/>
              </a:ext>
            </a:extLst>
          </p:cNvPr>
          <p:cNvGrpSpPr/>
          <p:nvPr/>
        </p:nvGrpSpPr>
        <p:grpSpPr>
          <a:xfrm>
            <a:off x="341825" y="3737033"/>
            <a:ext cx="429427" cy="396815"/>
            <a:chOff x="765520" y="3328806"/>
            <a:chExt cx="430666" cy="396815"/>
          </a:xfrm>
        </p:grpSpPr>
        <p:sp>
          <p:nvSpPr>
            <p:cNvPr id="18" name="Прямоугольник 17">
              <a:extLst>
                <a:ext uri="{FF2B5EF4-FFF2-40B4-BE49-F238E27FC236}">
                  <a16:creationId xmlns="" xmlns:a16="http://schemas.microsoft.com/office/drawing/2014/main" id="{96A66B51-98DA-4EF5-81D2-BCCCA6DB9B15}"/>
                </a:ext>
              </a:extLst>
            </p:cNvPr>
            <p:cNvSpPr/>
            <p:nvPr/>
          </p:nvSpPr>
          <p:spPr>
            <a:xfrm>
              <a:off x="765520" y="3330334"/>
              <a:ext cx="430666" cy="395287"/>
            </a:xfrm>
            <a:prstGeom prst="rect">
              <a:avLst/>
            </a:prstGeom>
            <a:solidFill>
              <a:srgbClr val="2034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TextBox 18">
              <a:extLst>
                <a:ext uri="{FF2B5EF4-FFF2-40B4-BE49-F238E27FC236}">
                  <a16:creationId xmlns="" xmlns:a16="http://schemas.microsoft.com/office/drawing/2014/main" id="{2C23FCD6-9D99-422D-B563-21EEA572C99C}"/>
                </a:ext>
              </a:extLst>
            </p:cNvPr>
            <p:cNvSpPr txBox="1"/>
            <p:nvPr/>
          </p:nvSpPr>
          <p:spPr>
            <a:xfrm>
              <a:off x="829623" y="3328806"/>
              <a:ext cx="2249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>
                  <a:solidFill>
                    <a:schemeClr val="bg1"/>
                  </a:solidFill>
                </a:rPr>
                <a:t>4</a:t>
              </a:r>
            </a:p>
          </p:txBody>
        </p:sp>
      </p:grpSp>
      <p:grpSp>
        <p:nvGrpSpPr>
          <p:cNvPr id="22" name="Группа 21">
            <a:extLst>
              <a:ext uri="{FF2B5EF4-FFF2-40B4-BE49-F238E27FC236}">
                <a16:creationId xmlns="" xmlns:a16="http://schemas.microsoft.com/office/drawing/2014/main" id="{76ADA486-CD0F-4114-AA0C-3899FDDE3AD7}"/>
              </a:ext>
            </a:extLst>
          </p:cNvPr>
          <p:cNvGrpSpPr/>
          <p:nvPr/>
        </p:nvGrpSpPr>
        <p:grpSpPr>
          <a:xfrm>
            <a:off x="341825" y="4403251"/>
            <a:ext cx="430666" cy="395287"/>
            <a:chOff x="766763" y="4059741"/>
            <a:chExt cx="430666" cy="395287"/>
          </a:xfrm>
        </p:grpSpPr>
        <p:sp>
          <p:nvSpPr>
            <p:cNvPr id="23" name="Прямоугольник 22">
              <a:extLst>
                <a:ext uri="{FF2B5EF4-FFF2-40B4-BE49-F238E27FC236}">
                  <a16:creationId xmlns="" xmlns:a16="http://schemas.microsoft.com/office/drawing/2014/main" id="{5B7A0BD2-4B62-43F2-984D-A6E5868F385C}"/>
                </a:ext>
              </a:extLst>
            </p:cNvPr>
            <p:cNvSpPr/>
            <p:nvPr/>
          </p:nvSpPr>
          <p:spPr>
            <a:xfrm>
              <a:off x="766763" y="4059741"/>
              <a:ext cx="430666" cy="395287"/>
            </a:xfrm>
            <a:prstGeom prst="rect">
              <a:avLst/>
            </a:prstGeom>
            <a:solidFill>
              <a:srgbClr val="2034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TextBox 23">
              <a:extLst>
                <a:ext uri="{FF2B5EF4-FFF2-40B4-BE49-F238E27FC236}">
                  <a16:creationId xmlns="" xmlns:a16="http://schemas.microsoft.com/office/drawing/2014/main" id="{AFD2CA4C-8F82-471A-BECA-61E33D6833E0}"/>
                </a:ext>
              </a:extLst>
            </p:cNvPr>
            <p:cNvSpPr txBox="1"/>
            <p:nvPr/>
          </p:nvSpPr>
          <p:spPr>
            <a:xfrm>
              <a:off x="830035" y="4059741"/>
              <a:ext cx="2249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>
                  <a:solidFill>
                    <a:schemeClr val="bg1"/>
                  </a:solidFill>
                </a:rPr>
                <a:t>5</a:t>
              </a:r>
            </a:p>
          </p:txBody>
        </p:sp>
      </p:grpSp>
      <p:grpSp>
        <p:nvGrpSpPr>
          <p:cNvPr id="26" name="Группа 25">
            <a:extLst>
              <a:ext uri="{FF2B5EF4-FFF2-40B4-BE49-F238E27FC236}">
                <a16:creationId xmlns="" xmlns:a16="http://schemas.microsoft.com/office/drawing/2014/main" id="{ADEF40B0-D6EC-4588-B324-59D015B12EB7}"/>
              </a:ext>
            </a:extLst>
          </p:cNvPr>
          <p:cNvGrpSpPr/>
          <p:nvPr/>
        </p:nvGrpSpPr>
        <p:grpSpPr>
          <a:xfrm>
            <a:off x="343064" y="5025470"/>
            <a:ext cx="428188" cy="402507"/>
            <a:chOff x="766763" y="4624731"/>
            <a:chExt cx="430666" cy="395287"/>
          </a:xfrm>
        </p:grpSpPr>
        <p:sp>
          <p:nvSpPr>
            <p:cNvPr id="27" name="Прямоугольник 26">
              <a:extLst>
                <a:ext uri="{FF2B5EF4-FFF2-40B4-BE49-F238E27FC236}">
                  <a16:creationId xmlns="" xmlns:a16="http://schemas.microsoft.com/office/drawing/2014/main" id="{33B71E1A-29BC-4D4D-A57F-B0B13BB3746E}"/>
                </a:ext>
              </a:extLst>
            </p:cNvPr>
            <p:cNvSpPr/>
            <p:nvPr/>
          </p:nvSpPr>
          <p:spPr>
            <a:xfrm>
              <a:off x="766763" y="4624731"/>
              <a:ext cx="430666" cy="395287"/>
            </a:xfrm>
            <a:prstGeom prst="rect">
              <a:avLst/>
            </a:prstGeom>
            <a:solidFill>
              <a:srgbClr val="2034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TextBox 27">
              <a:extLst>
                <a:ext uri="{FF2B5EF4-FFF2-40B4-BE49-F238E27FC236}">
                  <a16:creationId xmlns="" xmlns:a16="http://schemas.microsoft.com/office/drawing/2014/main" id="{46577D39-F0A9-4CA4-9815-CDC2D734975B}"/>
                </a:ext>
              </a:extLst>
            </p:cNvPr>
            <p:cNvSpPr txBox="1"/>
            <p:nvPr/>
          </p:nvSpPr>
          <p:spPr>
            <a:xfrm>
              <a:off x="830036" y="4624731"/>
              <a:ext cx="224971" cy="369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>
                  <a:solidFill>
                    <a:schemeClr val="bg1"/>
                  </a:solidFill>
                </a:rPr>
                <a:t>6</a:t>
              </a:r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833216" y="1207283"/>
            <a:ext cx="10967376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/>
              <a:t>Трансформация организационной и образовательной структуры </a:t>
            </a:r>
            <a:r>
              <a:rPr lang="ru-RU" sz="2200" dirty="0" smtClean="0"/>
              <a:t>ИПТД</a:t>
            </a:r>
            <a:r>
              <a:rPr lang="ru-RU" sz="2200" b="1" dirty="0" smtClean="0"/>
              <a:t> </a:t>
            </a:r>
          </a:p>
          <a:p>
            <a:r>
              <a:rPr lang="ru-RU" sz="1900" dirty="0" smtClean="0"/>
              <a:t>(Оптимизация, нормативные документы, обучение рабочим профессиям(3), инженерные классы (4))</a:t>
            </a:r>
            <a:endParaRPr lang="ru-RU" sz="1900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805800" y="1852763"/>
            <a:ext cx="10994792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/>
              <a:t>Разработка и внедрение  </a:t>
            </a:r>
            <a:r>
              <a:rPr lang="ru-RU" sz="2200" dirty="0"/>
              <a:t>механизмов по привлечению </a:t>
            </a:r>
            <a:r>
              <a:rPr lang="ru-RU" sz="2200" dirty="0" smtClean="0"/>
              <a:t>кадров </a:t>
            </a:r>
            <a:r>
              <a:rPr lang="ru-RU" sz="2200" dirty="0"/>
              <a:t>в образовательную и научную </a:t>
            </a:r>
            <a:r>
              <a:rPr lang="ru-RU" sz="2200" dirty="0" smtClean="0"/>
              <a:t>деятельность </a:t>
            </a:r>
          </a:p>
          <a:p>
            <a:pPr algn="just"/>
            <a:r>
              <a:rPr lang="ru-RU" sz="1900" dirty="0" smtClean="0"/>
              <a:t>(ведущие преподаватели (3), молодые специалисты (3)), обучение сотрудников ИПТД (4).</a:t>
            </a:r>
            <a:endParaRPr lang="ru-RU" sz="1900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805800" y="2920222"/>
            <a:ext cx="1099479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2200" dirty="0"/>
              <a:t>Разработка проектов корпусов «Г» и «Д» в соответствие с концепцией инженерного </a:t>
            </a:r>
            <a:r>
              <a:rPr lang="ru-RU" sz="2200" dirty="0" smtClean="0"/>
              <a:t>образования.</a:t>
            </a:r>
            <a:endParaRPr lang="ru-RU" sz="2200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758720" y="3614519"/>
            <a:ext cx="11041872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/>
              <a:t>Расширение сотрудничества </a:t>
            </a:r>
            <a:r>
              <a:rPr lang="ru-RU" sz="2200" dirty="0"/>
              <a:t>с МГТУ им. Н.Э. </a:t>
            </a:r>
            <a:r>
              <a:rPr lang="ru-RU" sz="2200" dirty="0" smtClean="0"/>
              <a:t>Баумана </a:t>
            </a:r>
          </a:p>
          <a:p>
            <a:pPr algn="just"/>
            <a:r>
              <a:rPr lang="ru-RU" sz="1900" dirty="0" smtClean="0"/>
              <a:t>(лаборатория литья, стажировки преподавателей и студентов, совместные проекты, </a:t>
            </a:r>
            <a:r>
              <a:rPr lang="ru-RU" sz="1900" dirty="0" err="1" smtClean="0"/>
              <a:t>хакатоны</a:t>
            </a:r>
            <a:r>
              <a:rPr lang="ru-RU" sz="1900" dirty="0" smtClean="0"/>
              <a:t>). </a:t>
            </a:r>
            <a:endParaRPr lang="ru-RU" sz="1900" dirty="0"/>
          </a:p>
        </p:txBody>
      </p:sp>
      <p:grpSp>
        <p:nvGrpSpPr>
          <p:cNvPr id="35" name="Группа 34">
            <a:extLst>
              <a:ext uri="{FF2B5EF4-FFF2-40B4-BE49-F238E27FC236}">
                <a16:creationId xmlns="" xmlns:a16="http://schemas.microsoft.com/office/drawing/2014/main" id="{ADEF40B0-D6EC-4588-B324-59D015B12EB7}"/>
              </a:ext>
            </a:extLst>
          </p:cNvPr>
          <p:cNvGrpSpPr/>
          <p:nvPr/>
        </p:nvGrpSpPr>
        <p:grpSpPr>
          <a:xfrm>
            <a:off x="343064" y="5718524"/>
            <a:ext cx="428188" cy="402507"/>
            <a:chOff x="766763" y="4624731"/>
            <a:chExt cx="430666" cy="395287"/>
          </a:xfrm>
        </p:grpSpPr>
        <p:sp>
          <p:nvSpPr>
            <p:cNvPr id="36" name="Прямоугольник 35">
              <a:extLst>
                <a:ext uri="{FF2B5EF4-FFF2-40B4-BE49-F238E27FC236}">
                  <a16:creationId xmlns="" xmlns:a16="http://schemas.microsoft.com/office/drawing/2014/main" id="{33B71E1A-29BC-4D4D-A57F-B0B13BB3746E}"/>
                </a:ext>
              </a:extLst>
            </p:cNvPr>
            <p:cNvSpPr/>
            <p:nvPr/>
          </p:nvSpPr>
          <p:spPr>
            <a:xfrm>
              <a:off x="766763" y="4624731"/>
              <a:ext cx="430666" cy="395287"/>
            </a:xfrm>
            <a:prstGeom prst="rect">
              <a:avLst/>
            </a:prstGeom>
            <a:solidFill>
              <a:srgbClr val="2034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TextBox 36">
              <a:extLst>
                <a:ext uri="{FF2B5EF4-FFF2-40B4-BE49-F238E27FC236}">
                  <a16:creationId xmlns="" xmlns:a16="http://schemas.microsoft.com/office/drawing/2014/main" id="{46577D39-F0A9-4CA4-9815-CDC2D734975B}"/>
                </a:ext>
              </a:extLst>
            </p:cNvPr>
            <p:cNvSpPr txBox="1"/>
            <p:nvPr/>
          </p:nvSpPr>
          <p:spPr>
            <a:xfrm>
              <a:off x="830036" y="4624731"/>
              <a:ext cx="224971" cy="369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chemeClr val="bg1"/>
                  </a:solidFill>
                </a:rPr>
                <a:t>7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sp>
        <p:nvSpPr>
          <p:cNvPr id="38" name="Прямоугольник 37"/>
          <p:cNvSpPr/>
          <p:nvPr/>
        </p:nvSpPr>
        <p:spPr>
          <a:xfrm>
            <a:off x="757015" y="4355995"/>
            <a:ext cx="1066624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2200" dirty="0"/>
              <a:t>Разработка не менее 2 новых ОП </a:t>
            </a:r>
            <a:r>
              <a:rPr lang="ru-RU" sz="2200" dirty="0" smtClean="0"/>
              <a:t>(</a:t>
            </a:r>
            <a:r>
              <a:rPr lang="ru-RU" sz="2200" dirty="0"/>
              <a:t>15, 27, 29 УГСН</a:t>
            </a:r>
            <a:r>
              <a:rPr lang="ru-RU" sz="2200" dirty="0" smtClean="0"/>
              <a:t>).</a:t>
            </a:r>
            <a:endParaRPr lang="ru-RU" sz="2200" dirty="0"/>
          </a:p>
        </p:txBody>
      </p:sp>
      <p:grpSp>
        <p:nvGrpSpPr>
          <p:cNvPr id="39" name="Группа 38">
            <a:extLst>
              <a:ext uri="{FF2B5EF4-FFF2-40B4-BE49-F238E27FC236}">
                <a16:creationId xmlns="" xmlns:a16="http://schemas.microsoft.com/office/drawing/2014/main" id="{ADEF40B0-D6EC-4588-B324-59D015B12EB7}"/>
              </a:ext>
            </a:extLst>
          </p:cNvPr>
          <p:cNvGrpSpPr/>
          <p:nvPr/>
        </p:nvGrpSpPr>
        <p:grpSpPr>
          <a:xfrm>
            <a:off x="343064" y="6337713"/>
            <a:ext cx="428188" cy="402507"/>
            <a:chOff x="766763" y="4624731"/>
            <a:chExt cx="430666" cy="395287"/>
          </a:xfrm>
        </p:grpSpPr>
        <p:sp>
          <p:nvSpPr>
            <p:cNvPr id="40" name="Прямоугольник 39">
              <a:extLst>
                <a:ext uri="{FF2B5EF4-FFF2-40B4-BE49-F238E27FC236}">
                  <a16:creationId xmlns="" xmlns:a16="http://schemas.microsoft.com/office/drawing/2014/main" id="{33B71E1A-29BC-4D4D-A57F-B0B13BB3746E}"/>
                </a:ext>
              </a:extLst>
            </p:cNvPr>
            <p:cNvSpPr/>
            <p:nvPr/>
          </p:nvSpPr>
          <p:spPr>
            <a:xfrm>
              <a:off x="766763" y="4624731"/>
              <a:ext cx="430666" cy="395287"/>
            </a:xfrm>
            <a:prstGeom prst="rect">
              <a:avLst/>
            </a:prstGeom>
            <a:solidFill>
              <a:srgbClr val="2034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TextBox 40">
              <a:extLst>
                <a:ext uri="{FF2B5EF4-FFF2-40B4-BE49-F238E27FC236}">
                  <a16:creationId xmlns="" xmlns:a16="http://schemas.microsoft.com/office/drawing/2014/main" id="{46577D39-F0A9-4CA4-9815-CDC2D734975B}"/>
                </a:ext>
              </a:extLst>
            </p:cNvPr>
            <p:cNvSpPr txBox="1"/>
            <p:nvPr/>
          </p:nvSpPr>
          <p:spPr>
            <a:xfrm>
              <a:off x="830036" y="4624731"/>
              <a:ext cx="224971" cy="369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chemeClr val="bg1"/>
                  </a:solidFill>
                </a:rPr>
                <a:t>8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sp>
        <p:nvSpPr>
          <p:cNvPr id="42" name="Прямоугольник 41"/>
          <p:cNvSpPr/>
          <p:nvPr/>
        </p:nvSpPr>
        <p:spPr>
          <a:xfrm>
            <a:off x="757013" y="4844896"/>
            <a:ext cx="10666245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2200" dirty="0" smtClean="0"/>
              <a:t>Развитие научно-исследовательской деятельности </a:t>
            </a:r>
            <a:r>
              <a:rPr lang="ru-RU" sz="1900" dirty="0" smtClean="0"/>
              <a:t>(увеличение статей в ядре РИНЦ, гранты,  хоздоговоры, услуги, новые направления научных исследований - 2).</a:t>
            </a:r>
            <a:endParaRPr lang="ru-RU" sz="1900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805800" y="5703438"/>
            <a:ext cx="1066624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2200" dirty="0" smtClean="0"/>
              <a:t>Развитие ДО и ДПО </a:t>
            </a:r>
            <a:r>
              <a:rPr lang="ru-RU" sz="1900" dirty="0" smtClean="0"/>
              <a:t>(разработка и реализация не менее 3 новых востребованных программ).</a:t>
            </a:r>
            <a:endParaRPr lang="ru-RU" sz="1900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833216" y="6121031"/>
            <a:ext cx="1096737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2200" dirty="0" smtClean="0"/>
              <a:t>Реализация молодежных инициатив, направленных на решение актуальных задач  государственной политики РФ </a:t>
            </a:r>
            <a:r>
              <a:rPr lang="ru-RU" sz="1900" dirty="0" smtClean="0"/>
              <a:t>(социальные, технологическое лидерство, </a:t>
            </a:r>
            <a:r>
              <a:rPr lang="ru-RU" sz="1900" dirty="0" err="1" smtClean="0"/>
              <a:t>импортозамещение</a:t>
            </a:r>
            <a:r>
              <a:rPr lang="ru-RU" sz="1900" dirty="0" smtClean="0"/>
              <a:t> пр.). </a:t>
            </a:r>
            <a:endParaRPr lang="ru-RU" sz="1900" dirty="0"/>
          </a:p>
        </p:txBody>
      </p:sp>
    </p:spTree>
    <p:extLst>
      <p:ext uri="{BB962C8B-B14F-4D97-AF65-F5344CB8AC3E}">
        <p14:creationId xmlns:p14="http://schemas.microsoft.com/office/powerpoint/2010/main" val="2008129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AFB06887-781F-45D4-A332-139E3366BA1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1" t="7939" r="5722" b="8800"/>
          <a:stretch/>
        </p:blipFill>
        <p:spPr>
          <a:xfrm>
            <a:off x="704850" y="0"/>
            <a:ext cx="11487150" cy="6858000"/>
          </a:xfrm>
          <a:prstGeom prst="rect">
            <a:avLst/>
          </a:prstGeom>
          <a:solidFill>
            <a:srgbClr val="0033E7"/>
          </a:solidFill>
        </p:spPr>
      </p:pic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7A718A9D-6825-49B0-B78B-46AC859977FB}"/>
              </a:ext>
            </a:extLst>
          </p:cNvPr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1E30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DC9E9370-2531-472F-9A85-6C6265508610}"/>
              </a:ext>
            </a:extLst>
          </p:cNvPr>
          <p:cNvSpPr txBox="1"/>
          <p:nvPr/>
        </p:nvSpPr>
        <p:spPr>
          <a:xfrm>
            <a:off x="684213" y="3136612"/>
            <a:ext cx="4654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</a:rPr>
              <a:t>Спасибо за внимание!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B149F5F6-A34B-44E7-B043-A0F90C4148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13" y="387374"/>
            <a:ext cx="1294731" cy="1294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7104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12311</TotalTime>
  <Words>714</Words>
  <Application>Microsoft Office PowerPoint</Application>
  <PresentationFormat>Широкоэкранный</PresentationFormat>
  <Paragraphs>126</Paragraphs>
  <Slides>9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Verdana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Aleksandra V. Itcenko</dc:creator>
  <cp:lastModifiedBy>Сергей Шорохов</cp:lastModifiedBy>
  <cp:revision>2637</cp:revision>
  <cp:lastPrinted>2025-01-17T06:48:46Z</cp:lastPrinted>
  <dcterms:created xsi:type="dcterms:W3CDTF">2023-11-26T12:13:07Z</dcterms:created>
  <dcterms:modified xsi:type="dcterms:W3CDTF">2025-01-26T15:10:13Z</dcterms:modified>
</cp:coreProperties>
</file>