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394" r:id="rId2"/>
    <p:sldId id="395" r:id="rId3"/>
    <p:sldId id="396" r:id="rId4"/>
    <p:sldId id="436" r:id="rId5"/>
    <p:sldId id="437" r:id="rId6"/>
    <p:sldId id="441" r:id="rId7"/>
    <p:sldId id="443" r:id="rId8"/>
    <p:sldId id="414" r:id="rId9"/>
    <p:sldId id="397" r:id="rId1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65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70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pos="483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1389" userDrawn="1">
          <p15:clr>
            <a:srgbClr val="A4A3A4"/>
          </p15:clr>
        </p15:guide>
        <p15:guide id="8" pos="4067" userDrawn="1">
          <p15:clr>
            <a:srgbClr val="A4A3A4"/>
          </p15:clr>
        </p15:guide>
        <p15:guide id="9" pos="982" userDrawn="1">
          <p15:clr>
            <a:srgbClr val="A4A3A4"/>
          </p15:clr>
        </p15:guide>
        <p15:guide id="10" orient="horz" pos="2296" userDrawn="1">
          <p15:clr>
            <a:srgbClr val="A4A3A4"/>
          </p15:clr>
        </p15:guide>
        <p15:guide id="11" orient="horz" pos="4178" userDrawn="1">
          <p15:clr>
            <a:srgbClr val="A4A3A4"/>
          </p15:clr>
        </p15:guide>
        <p15:guide id="12" orient="horz" pos="1139" userDrawn="1">
          <p15:clr>
            <a:srgbClr val="A4A3A4"/>
          </p15:clr>
        </p15:guide>
        <p15:guide id="13" pos="45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0D3"/>
    <a:srgbClr val="FFFFFF"/>
    <a:srgbClr val="ED7D31"/>
    <a:srgbClr val="043F2D"/>
    <a:srgbClr val="0033E7"/>
    <a:srgbClr val="2034E2"/>
    <a:srgbClr val="284035"/>
    <a:srgbClr val="2B9184"/>
    <a:srgbClr val="D9D9D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4" autoAdjust="0"/>
    <p:restoredTop sz="82261" autoAdjust="0"/>
  </p:normalViewPr>
  <p:slideViewPr>
    <p:cSldViewPr snapToGrid="0" showGuides="1">
      <p:cViewPr>
        <p:scale>
          <a:sx n="102" d="100"/>
          <a:sy n="102" d="100"/>
        </p:scale>
        <p:origin x="-834" y="72"/>
      </p:cViewPr>
      <p:guideLst>
        <p:guide orient="horz" pos="3657"/>
        <p:guide orient="horz" pos="935"/>
        <p:guide orient="horz" pos="1389"/>
        <p:guide orient="horz" pos="2296"/>
        <p:guide orient="horz" pos="4178"/>
        <p:guide orient="horz" pos="1139"/>
        <p:guide pos="3840"/>
        <p:guide pos="1708"/>
        <p:guide pos="7242"/>
        <p:guide pos="483"/>
        <p:guide pos="4067"/>
        <p:guide pos="982"/>
        <p:guide pos="4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7E5C9-81A2-4AB6-B4CF-26CDFAEB863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DDD81C-265B-4B79-A255-DB5F82DF680B}">
      <dgm:prSet phldrT="[Текст]" custT="1"/>
      <dgm:spPr/>
      <dgm:t>
        <a:bodyPr/>
        <a:lstStyle/>
        <a:p>
          <a:r>
            <a:rPr lang="ru-RU" sz="1600" b="1" dirty="0" smtClean="0"/>
            <a:t>Директор ИУЭФ</a:t>
          </a:r>
          <a:endParaRPr lang="ru-RU" sz="1600" b="1" dirty="0"/>
        </a:p>
      </dgm:t>
    </dgm:pt>
    <dgm:pt modelId="{BAF9BA6E-AC22-473F-8F3D-59FFC4DA7B4A}" type="parTrans" cxnId="{9EEAD437-E888-444C-BE54-D5C6745F7BAF}">
      <dgm:prSet/>
      <dgm:spPr/>
      <dgm:t>
        <a:bodyPr/>
        <a:lstStyle/>
        <a:p>
          <a:endParaRPr lang="ru-RU"/>
        </a:p>
      </dgm:t>
    </dgm:pt>
    <dgm:pt modelId="{CA0F84BE-D81A-466C-AD41-C93B8F7F0A63}" type="sibTrans" cxnId="{9EEAD437-E888-444C-BE54-D5C6745F7BAF}">
      <dgm:prSet/>
      <dgm:spPr/>
      <dgm:t>
        <a:bodyPr/>
        <a:lstStyle/>
        <a:p>
          <a:endParaRPr lang="ru-RU"/>
        </a:p>
      </dgm:t>
    </dgm:pt>
    <dgm:pt modelId="{F434C524-C17F-4C48-93BF-1B2DBA226703}">
      <dgm:prSet phldrT="[Текст]"/>
      <dgm:spPr/>
      <dgm:t>
        <a:bodyPr/>
        <a:lstStyle/>
        <a:p>
          <a:r>
            <a:rPr lang="ru-RU" b="1" dirty="0" smtClean="0"/>
            <a:t>Кафедра бухгалтерского учета и аудита</a:t>
          </a:r>
          <a:endParaRPr lang="ru-RU" b="1" dirty="0"/>
        </a:p>
      </dgm:t>
    </dgm:pt>
    <dgm:pt modelId="{4CCB5C7A-D4DA-41FF-B1A7-59500E2BB1E4}" type="parTrans" cxnId="{580FF228-2EC5-4797-A676-1A0E5796EA10}">
      <dgm:prSet/>
      <dgm:spPr/>
      <dgm:t>
        <a:bodyPr/>
        <a:lstStyle/>
        <a:p>
          <a:endParaRPr lang="ru-RU"/>
        </a:p>
      </dgm:t>
    </dgm:pt>
    <dgm:pt modelId="{C60AFE05-0F83-4244-9F7B-50BB014766F5}" type="sibTrans" cxnId="{580FF228-2EC5-4797-A676-1A0E5796EA10}">
      <dgm:prSet/>
      <dgm:spPr/>
      <dgm:t>
        <a:bodyPr/>
        <a:lstStyle/>
        <a:p>
          <a:endParaRPr lang="ru-RU"/>
        </a:p>
      </dgm:t>
    </dgm:pt>
    <dgm:pt modelId="{E89774FF-213F-4863-A497-DD20C283B432}">
      <dgm:prSet phldrT="[Текст]" custT="1"/>
      <dgm:spPr/>
      <dgm:t>
        <a:bodyPr/>
        <a:lstStyle/>
        <a:p>
          <a:r>
            <a:rPr lang="ru-RU" sz="1400" b="1" dirty="0" smtClean="0"/>
            <a:t>Кафедра теоретической и прикладной экономики, финансов и кредита</a:t>
          </a:r>
          <a:endParaRPr lang="ru-RU" sz="1400" b="1" dirty="0"/>
        </a:p>
      </dgm:t>
    </dgm:pt>
    <dgm:pt modelId="{CC907A74-42FA-4845-9BFE-D05E6247AF41}" type="parTrans" cxnId="{91C7194C-E18D-4FE7-B694-38B56460DD27}">
      <dgm:prSet/>
      <dgm:spPr/>
      <dgm:t>
        <a:bodyPr/>
        <a:lstStyle/>
        <a:p>
          <a:endParaRPr lang="ru-RU"/>
        </a:p>
      </dgm:t>
    </dgm:pt>
    <dgm:pt modelId="{FF00EA84-9B05-4733-893A-4EDB186E4F81}" type="sibTrans" cxnId="{91C7194C-E18D-4FE7-B694-38B56460DD27}">
      <dgm:prSet/>
      <dgm:spPr/>
      <dgm:t>
        <a:bodyPr/>
        <a:lstStyle/>
        <a:p>
          <a:endParaRPr lang="ru-RU"/>
        </a:p>
      </dgm:t>
    </dgm:pt>
    <dgm:pt modelId="{3BF9446E-AE55-40F3-8AB3-15E6D8D03528}">
      <dgm:prSet phldrT="[Текст]"/>
      <dgm:spPr/>
      <dgm:t>
        <a:bodyPr/>
        <a:lstStyle/>
        <a:p>
          <a:r>
            <a:rPr lang="ru-RU" b="1" dirty="0" smtClean="0"/>
            <a:t>Кафедра менеджмента и цифровых технологий бизнеса</a:t>
          </a:r>
          <a:endParaRPr lang="ru-RU" b="1" dirty="0"/>
        </a:p>
      </dgm:t>
    </dgm:pt>
    <dgm:pt modelId="{E92731DB-5D5B-4F47-9CE1-115EE17CDD66}" type="parTrans" cxnId="{DD9CC69B-4479-4292-B21C-00E3C35E7FC3}">
      <dgm:prSet/>
      <dgm:spPr/>
      <dgm:t>
        <a:bodyPr/>
        <a:lstStyle/>
        <a:p>
          <a:endParaRPr lang="ru-RU"/>
        </a:p>
      </dgm:t>
    </dgm:pt>
    <dgm:pt modelId="{DE03D167-5C72-4B7F-80E0-1CDB41FB99F3}" type="sibTrans" cxnId="{DD9CC69B-4479-4292-B21C-00E3C35E7FC3}">
      <dgm:prSet/>
      <dgm:spPr/>
      <dgm:t>
        <a:bodyPr/>
        <a:lstStyle/>
        <a:p>
          <a:endParaRPr lang="ru-RU"/>
        </a:p>
      </dgm:t>
    </dgm:pt>
    <dgm:pt modelId="{E402075E-1318-41ED-9C2F-0A9BDBB04DB6}">
      <dgm:prSet phldrT="[Текст]" custT="1"/>
      <dgm:spPr/>
      <dgm:t>
        <a:bodyPr/>
        <a:lstStyle/>
        <a:p>
          <a:r>
            <a:rPr lang="ru-RU" sz="1400" b="1" dirty="0" smtClean="0"/>
            <a:t>Кафедра экономики и экономической безопасности</a:t>
          </a:r>
          <a:endParaRPr lang="ru-RU" sz="1400" b="1" dirty="0"/>
        </a:p>
      </dgm:t>
    </dgm:pt>
    <dgm:pt modelId="{332B99E0-B405-42F6-9ED4-D4EDB89BC8C4}" type="parTrans" cxnId="{B3E90331-6E4C-4842-B04A-EA1099E9B72D}">
      <dgm:prSet/>
      <dgm:spPr/>
      <dgm:t>
        <a:bodyPr/>
        <a:lstStyle/>
        <a:p>
          <a:endParaRPr lang="ru-RU"/>
        </a:p>
      </dgm:t>
    </dgm:pt>
    <dgm:pt modelId="{469C984C-35BB-4DA0-8445-C1D546DE8C89}" type="sibTrans" cxnId="{B3E90331-6E4C-4842-B04A-EA1099E9B72D}">
      <dgm:prSet/>
      <dgm:spPr/>
      <dgm:t>
        <a:bodyPr/>
        <a:lstStyle/>
        <a:p>
          <a:endParaRPr lang="ru-RU"/>
        </a:p>
      </dgm:t>
    </dgm:pt>
    <dgm:pt modelId="{090AC578-419D-40CF-A601-F55D89282C60}">
      <dgm:prSet phldrT="[Текст]"/>
      <dgm:spPr/>
      <dgm:t>
        <a:bodyPr/>
        <a:lstStyle/>
        <a:p>
          <a:r>
            <a:rPr lang="ru-RU" b="1" dirty="0" smtClean="0"/>
            <a:t>Кафедра экономики и управления</a:t>
          </a:r>
          <a:endParaRPr lang="ru-RU" b="1" dirty="0"/>
        </a:p>
      </dgm:t>
    </dgm:pt>
    <dgm:pt modelId="{17197873-5987-4EBF-BEED-3D66B0DEC628}" type="parTrans" cxnId="{D3BC4DB7-1D1F-43FF-91F0-64D1DAEE845A}">
      <dgm:prSet/>
      <dgm:spPr/>
      <dgm:t>
        <a:bodyPr/>
        <a:lstStyle/>
        <a:p>
          <a:endParaRPr lang="ru-RU"/>
        </a:p>
      </dgm:t>
    </dgm:pt>
    <dgm:pt modelId="{97E4BCB5-BB31-4B98-B310-87BDDEFB85DA}" type="sibTrans" cxnId="{D3BC4DB7-1D1F-43FF-91F0-64D1DAEE845A}">
      <dgm:prSet/>
      <dgm:spPr/>
      <dgm:t>
        <a:bodyPr/>
        <a:lstStyle/>
        <a:p>
          <a:endParaRPr lang="ru-RU"/>
        </a:p>
      </dgm:t>
    </dgm:pt>
    <dgm:pt modelId="{AEA8C8E6-7193-4897-8E2B-73B4C68C529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Кафедра комплексной автоматизации предприятий (базовая кафедра при ИУЭФ КГУ)</a:t>
          </a:r>
          <a:endParaRPr lang="ru-RU" sz="1400" b="1" dirty="0">
            <a:solidFill>
              <a:schemeClr val="tx1"/>
            </a:solidFill>
          </a:endParaRPr>
        </a:p>
      </dgm:t>
    </dgm:pt>
    <dgm:pt modelId="{043C768F-585E-43E8-8B9D-519D5A780A34}" type="parTrans" cxnId="{FF7A81D4-5AB9-4232-8B09-722DBA3ECD53}">
      <dgm:prSet/>
      <dgm:spPr/>
      <dgm:t>
        <a:bodyPr/>
        <a:lstStyle/>
        <a:p>
          <a:endParaRPr lang="ru-RU"/>
        </a:p>
      </dgm:t>
    </dgm:pt>
    <dgm:pt modelId="{E1F8301C-8815-49A3-814E-439827E8DAE8}" type="sibTrans" cxnId="{FF7A81D4-5AB9-4232-8B09-722DBA3ECD53}">
      <dgm:prSet/>
      <dgm:spPr/>
      <dgm:t>
        <a:bodyPr/>
        <a:lstStyle/>
        <a:p>
          <a:endParaRPr lang="ru-RU"/>
        </a:p>
      </dgm:t>
    </dgm:pt>
    <dgm:pt modelId="{C50C48F9-E374-429C-9B7F-687A36AB6D9D}" type="pres">
      <dgm:prSet presAssocID="{F297E5C9-81A2-4AB6-B4CF-26CDFAEB863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0DC303-1D2A-4880-A076-4A51C922A435}" type="pres">
      <dgm:prSet presAssocID="{F4DDD81C-265B-4B79-A255-DB5F82DF680B}" presName="root1" presStyleCnt="0"/>
      <dgm:spPr/>
    </dgm:pt>
    <dgm:pt modelId="{6D18DEDC-47F0-4F02-955F-1EE9B8533B3E}" type="pres">
      <dgm:prSet presAssocID="{F4DDD81C-265B-4B79-A255-DB5F82DF680B}" presName="LevelOneTextNode" presStyleLbl="node0" presStyleIdx="0" presStyleCnt="1" custScaleY="135181" custLinFactNeighborX="-56339" custLinFactNeighborY="1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FFB396C-AD07-4EDB-A0CF-7CE60C5AF0B2}" type="pres">
      <dgm:prSet presAssocID="{F4DDD81C-265B-4B79-A255-DB5F82DF680B}" presName="level2hierChild" presStyleCnt="0"/>
      <dgm:spPr/>
    </dgm:pt>
    <dgm:pt modelId="{86E5ADC7-A2A7-4184-A053-DCA67A64F3B6}" type="pres">
      <dgm:prSet presAssocID="{4CCB5C7A-D4DA-41FF-B1A7-59500E2BB1E4}" presName="conn2-1" presStyleLbl="parChTrans1D2" presStyleIdx="0" presStyleCnt="6"/>
      <dgm:spPr/>
      <dgm:t>
        <a:bodyPr/>
        <a:lstStyle/>
        <a:p>
          <a:endParaRPr lang="ru-RU"/>
        </a:p>
      </dgm:t>
    </dgm:pt>
    <dgm:pt modelId="{2D2A5FC1-5E4E-42D8-AD7A-4E6D4526ACF5}" type="pres">
      <dgm:prSet presAssocID="{4CCB5C7A-D4DA-41FF-B1A7-59500E2BB1E4}" presName="connTx" presStyleLbl="parChTrans1D2" presStyleIdx="0" presStyleCnt="6"/>
      <dgm:spPr/>
      <dgm:t>
        <a:bodyPr/>
        <a:lstStyle/>
        <a:p>
          <a:endParaRPr lang="ru-RU"/>
        </a:p>
      </dgm:t>
    </dgm:pt>
    <dgm:pt modelId="{1967945F-D918-4A49-99BE-408AE24D233A}" type="pres">
      <dgm:prSet presAssocID="{F434C524-C17F-4C48-93BF-1B2DBA226703}" presName="root2" presStyleCnt="0"/>
      <dgm:spPr/>
    </dgm:pt>
    <dgm:pt modelId="{FCFC1F22-4171-405D-B899-B23B65D992B5}" type="pres">
      <dgm:prSet presAssocID="{F434C524-C17F-4C48-93BF-1B2DBA226703}" presName="LevelTwoTextNode" presStyleLbl="node2" presStyleIdx="0" presStyleCnt="6" custScaleX="2224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B4DDA0-6853-471E-AED9-EA001E36BF0F}" type="pres">
      <dgm:prSet presAssocID="{F434C524-C17F-4C48-93BF-1B2DBA226703}" presName="level3hierChild" presStyleCnt="0"/>
      <dgm:spPr/>
    </dgm:pt>
    <dgm:pt modelId="{DED588A8-31C3-49BC-B7F2-1FB46F058681}" type="pres">
      <dgm:prSet presAssocID="{17197873-5987-4EBF-BEED-3D66B0DEC628}" presName="conn2-1" presStyleLbl="parChTrans1D2" presStyleIdx="1" presStyleCnt="6"/>
      <dgm:spPr/>
      <dgm:t>
        <a:bodyPr/>
        <a:lstStyle/>
        <a:p>
          <a:endParaRPr lang="ru-RU"/>
        </a:p>
      </dgm:t>
    </dgm:pt>
    <dgm:pt modelId="{C40F8090-AF59-4A05-9FC9-63822C98484B}" type="pres">
      <dgm:prSet presAssocID="{17197873-5987-4EBF-BEED-3D66B0DEC628}" presName="connTx" presStyleLbl="parChTrans1D2" presStyleIdx="1" presStyleCnt="6"/>
      <dgm:spPr/>
      <dgm:t>
        <a:bodyPr/>
        <a:lstStyle/>
        <a:p>
          <a:endParaRPr lang="ru-RU"/>
        </a:p>
      </dgm:t>
    </dgm:pt>
    <dgm:pt modelId="{02EC1E02-ECC8-43FD-AEBC-4F164ECFB8A8}" type="pres">
      <dgm:prSet presAssocID="{090AC578-419D-40CF-A601-F55D89282C60}" presName="root2" presStyleCnt="0"/>
      <dgm:spPr/>
    </dgm:pt>
    <dgm:pt modelId="{7CB19A84-93A7-405B-8C9A-D9A34C948BBB}" type="pres">
      <dgm:prSet presAssocID="{090AC578-419D-40CF-A601-F55D89282C60}" presName="LevelTwoTextNode" presStyleLbl="node2" presStyleIdx="1" presStyleCnt="6" custScaleX="2224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314CB4-7F26-4C39-80FE-5474B178BB4F}" type="pres">
      <dgm:prSet presAssocID="{090AC578-419D-40CF-A601-F55D89282C60}" presName="level3hierChild" presStyleCnt="0"/>
      <dgm:spPr/>
    </dgm:pt>
    <dgm:pt modelId="{5A9036D7-E7CB-4EC0-B9AE-8C682DD54916}" type="pres">
      <dgm:prSet presAssocID="{E92731DB-5D5B-4F47-9CE1-115EE17CDD66}" presName="conn2-1" presStyleLbl="parChTrans1D2" presStyleIdx="2" presStyleCnt="6"/>
      <dgm:spPr/>
      <dgm:t>
        <a:bodyPr/>
        <a:lstStyle/>
        <a:p>
          <a:endParaRPr lang="ru-RU"/>
        </a:p>
      </dgm:t>
    </dgm:pt>
    <dgm:pt modelId="{0E30D316-C075-4E3C-85D0-4DA196321BDA}" type="pres">
      <dgm:prSet presAssocID="{E92731DB-5D5B-4F47-9CE1-115EE17CDD66}" presName="connTx" presStyleLbl="parChTrans1D2" presStyleIdx="2" presStyleCnt="6"/>
      <dgm:spPr/>
      <dgm:t>
        <a:bodyPr/>
        <a:lstStyle/>
        <a:p>
          <a:endParaRPr lang="ru-RU"/>
        </a:p>
      </dgm:t>
    </dgm:pt>
    <dgm:pt modelId="{6B5B2707-86A0-4965-93D0-90A83C76166D}" type="pres">
      <dgm:prSet presAssocID="{3BF9446E-AE55-40F3-8AB3-15E6D8D03528}" presName="root2" presStyleCnt="0"/>
      <dgm:spPr/>
    </dgm:pt>
    <dgm:pt modelId="{64BB639B-AF0F-40AE-AFAA-74202C4A6600}" type="pres">
      <dgm:prSet presAssocID="{3BF9446E-AE55-40F3-8AB3-15E6D8D03528}" presName="LevelTwoTextNode" presStyleLbl="node2" presStyleIdx="2" presStyleCnt="6" custScaleX="2224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4DFA594-6630-4FC9-8348-0AD037AAF348}" type="pres">
      <dgm:prSet presAssocID="{3BF9446E-AE55-40F3-8AB3-15E6D8D03528}" presName="level3hierChild" presStyleCnt="0"/>
      <dgm:spPr/>
    </dgm:pt>
    <dgm:pt modelId="{0B09547A-B750-46A5-83CD-A2F2C741339A}" type="pres">
      <dgm:prSet presAssocID="{CC907A74-42FA-4845-9BFE-D05E6247AF41}" presName="conn2-1" presStyleLbl="parChTrans1D2" presStyleIdx="3" presStyleCnt="6"/>
      <dgm:spPr/>
      <dgm:t>
        <a:bodyPr/>
        <a:lstStyle/>
        <a:p>
          <a:endParaRPr lang="ru-RU"/>
        </a:p>
      </dgm:t>
    </dgm:pt>
    <dgm:pt modelId="{D3AC7D34-9EDC-491D-8ECD-E774BFB1FF14}" type="pres">
      <dgm:prSet presAssocID="{CC907A74-42FA-4845-9BFE-D05E6247AF41}" presName="connTx" presStyleLbl="parChTrans1D2" presStyleIdx="3" presStyleCnt="6"/>
      <dgm:spPr/>
      <dgm:t>
        <a:bodyPr/>
        <a:lstStyle/>
        <a:p>
          <a:endParaRPr lang="ru-RU"/>
        </a:p>
      </dgm:t>
    </dgm:pt>
    <dgm:pt modelId="{13F29B02-087A-485E-BD10-1C3FA6301D9E}" type="pres">
      <dgm:prSet presAssocID="{E89774FF-213F-4863-A497-DD20C283B432}" presName="root2" presStyleCnt="0"/>
      <dgm:spPr/>
    </dgm:pt>
    <dgm:pt modelId="{AA82A918-630C-4BD5-BFF4-ACA645C3B0BC}" type="pres">
      <dgm:prSet presAssocID="{E89774FF-213F-4863-A497-DD20C283B432}" presName="LevelTwoTextNode" presStyleLbl="node2" presStyleIdx="3" presStyleCnt="6" custScaleX="222694" custLinFactNeighborX="674" custLinFactNeighborY="-12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41EC54-B6DF-42C4-BFA7-EF7FC191C95A}" type="pres">
      <dgm:prSet presAssocID="{E89774FF-213F-4863-A497-DD20C283B432}" presName="level3hierChild" presStyleCnt="0"/>
      <dgm:spPr/>
    </dgm:pt>
    <dgm:pt modelId="{11719A19-25B4-4A66-AC48-C9DF2FBC054A}" type="pres">
      <dgm:prSet presAssocID="{332B99E0-B405-42F6-9ED4-D4EDB89BC8C4}" presName="conn2-1" presStyleLbl="parChTrans1D2" presStyleIdx="4" presStyleCnt="6"/>
      <dgm:spPr/>
      <dgm:t>
        <a:bodyPr/>
        <a:lstStyle/>
        <a:p>
          <a:endParaRPr lang="ru-RU"/>
        </a:p>
      </dgm:t>
    </dgm:pt>
    <dgm:pt modelId="{80674113-D4ED-4B74-9BA3-BA6FD1585A72}" type="pres">
      <dgm:prSet presAssocID="{332B99E0-B405-42F6-9ED4-D4EDB89BC8C4}" presName="connTx" presStyleLbl="parChTrans1D2" presStyleIdx="4" presStyleCnt="6"/>
      <dgm:spPr/>
      <dgm:t>
        <a:bodyPr/>
        <a:lstStyle/>
        <a:p>
          <a:endParaRPr lang="ru-RU"/>
        </a:p>
      </dgm:t>
    </dgm:pt>
    <dgm:pt modelId="{B7375ED5-3000-42E0-B628-AEA723554E8B}" type="pres">
      <dgm:prSet presAssocID="{E402075E-1318-41ED-9C2F-0A9BDBB04DB6}" presName="root2" presStyleCnt="0"/>
      <dgm:spPr/>
    </dgm:pt>
    <dgm:pt modelId="{7F87CD74-5D27-49C8-9515-165325B229E3}" type="pres">
      <dgm:prSet presAssocID="{E402075E-1318-41ED-9C2F-0A9BDBB04DB6}" presName="LevelTwoTextNode" presStyleLbl="node2" presStyleIdx="4" presStyleCnt="6" custScaleX="2224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3DA7B0-CE86-4F64-A6F0-20B91CC3413C}" type="pres">
      <dgm:prSet presAssocID="{E402075E-1318-41ED-9C2F-0A9BDBB04DB6}" presName="level3hierChild" presStyleCnt="0"/>
      <dgm:spPr/>
    </dgm:pt>
    <dgm:pt modelId="{8212A6E2-0EB9-43B6-B619-7C66BB6514B8}" type="pres">
      <dgm:prSet presAssocID="{043C768F-585E-43E8-8B9D-519D5A780A34}" presName="conn2-1" presStyleLbl="parChTrans1D2" presStyleIdx="5" presStyleCnt="6"/>
      <dgm:spPr/>
      <dgm:t>
        <a:bodyPr/>
        <a:lstStyle/>
        <a:p>
          <a:endParaRPr lang="ru-RU"/>
        </a:p>
      </dgm:t>
    </dgm:pt>
    <dgm:pt modelId="{8E9AFCD2-86E1-49FD-B376-8FFB4858A9BC}" type="pres">
      <dgm:prSet presAssocID="{043C768F-585E-43E8-8B9D-519D5A780A34}" presName="connTx" presStyleLbl="parChTrans1D2" presStyleIdx="5" presStyleCnt="6"/>
      <dgm:spPr/>
      <dgm:t>
        <a:bodyPr/>
        <a:lstStyle/>
        <a:p>
          <a:endParaRPr lang="ru-RU"/>
        </a:p>
      </dgm:t>
    </dgm:pt>
    <dgm:pt modelId="{F0485BA3-E0A0-4511-A504-CC42A4F82DED}" type="pres">
      <dgm:prSet presAssocID="{AEA8C8E6-7193-4897-8E2B-73B4C68C5292}" presName="root2" presStyleCnt="0"/>
      <dgm:spPr/>
    </dgm:pt>
    <dgm:pt modelId="{EDFDBAF6-F8A4-4713-82D3-0FBD604D2AF0}" type="pres">
      <dgm:prSet presAssocID="{AEA8C8E6-7193-4897-8E2B-73B4C68C5292}" presName="LevelTwoTextNode" presStyleLbl="node2" presStyleIdx="5" presStyleCnt="6" custScaleX="2239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DB1C2F-8417-4A86-B7ED-03DFD662F819}" type="pres">
      <dgm:prSet presAssocID="{AEA8C8E6-7193-4897-8E2B-73B4C68C5292}" presName="level3hierChild" presStyleCnt="0"/>
      <dgm:spPr/>
    </dgm:pt>
  </dgm:ptLst>
  <dgm:cxnLst>
    <dgm:cxn modelId="{FF7A81D4-5AB9-4232-8B09-722DBA3ECD53}" srcId="{F4DDD81C-265B-4B79-A255-DB5F82DF680B}" destId="{AEA8C8E6-7193-4897-8E2B-73B4C68C5292}" srcOrd="5" destOrd="0" parTransId="{043C768F-585E-43E8-8B9D-519D5A780A34}" sibTransId="{E1F8301C-8815-49A3-814E-439827E8DAE8}"/>
    <dgm:cxn modelId="{861FAEC1-8486-4084-A034-46ADB65739BD}" type="presOf" srcId="{332B99E0-B405-42F6-9ED4-D4EDB89BC8C4}" destId="{11719A19-25B4-4A66-AC48-C9DF2FBC054A}" srcOrd="0" destOrd="0" presId="urn:microsoft.com/office/officeart/2005/8/layout/hierarchy2"/>
    <dgm:cxn modelId="{AFA0DB20-77AB-4FA2-AE35-43D86DB22EBD}" type="presOf" srcId="{17197873-5987-4EBF-BEED-3D66B0DEC628}" destId="{DED588A8-31C3-49BC-B7F2-1FB46F058681}" srcOrd="0" destOrd="0" presId="urn:microsoft.com/office/officeart/2005/8/layout/hierarchy2"/>
    <dgm:cxn modelId="{90036CA1-B1D7-4D11-9A60-E4CA635153F0}" type="presOf" srcId="{E92731DB-5D5B-4F47-9CE1-115EE17CDD66}" destId="{5A9036D7-E7CB-4EC0-B9AE-8C682DD54916}" srcOrd="0" destOrd="0" presId="urn:microsoft.com/office/officeart/2005/8/layout/hierarchy2"/>
    <dgm:cxn modelId="{6D6C34C9-DB09-4801-B419-B960241AA5EF}" type="presOf" srcId="{3BF9446E-AE55-40F3-8AB3-15E6D8D03528}" destId="{64BB639B-AF0F-40AE-AFAA-74202C4A6600}" srcOrd="0" destOrd="0" presId="urn:microsoft.com/office/officeart/2005/8/layout/hierarchy2"/>
    <dgm:cxn modelId="{0D0FDE32-DA4D-4C88-AE6E-8BF5A97F7C8F}" type="presOf" srcId="{F434C524-C17F-4C48-93BF-1B2DBA226703}" destId="{FCFC1F22-4171-405D-B899-B23B65D992B5}" srcOrd="0" destOrd="0" presId="urn:microsoft.com/office/officeart/2005/8/layout/hierarchy2"/>
    <dgm:cxn modelId="{090B60C6-E895-48EA-A875-56250A98EBAC}" type="presOf" srcId="{E89774FF-213F-4863-A497-DD20C283B432}" destId="{AA82A918-630C-4BD5-BFF4-ACA645C3B0BC}" srcOrd="0" destOrd="0" presId="urn:microsoft.com/office/officeart/2005/8/layout/hierarchy2"/>
    <dgm:cxn modelId="{5E8B13AD-5F3F-4D09-97DD-089E98C32352}" type="presOf" srcId="{E402075E-1318-41ED-9C2F-0A9BDBB04DB6}" destId="{7F87CD74-5D27-49C8-9515-165325B229E3}" srcOrd="0" destOrd="0" presId="urn:microsoft.com/office/officeart/2005/8/layout/hierarchy2"/>
    <dgm:cxn modelId="{DD9CC69B-4479-4292-B21C-00E3C35E7FC3}" srcId="{F4DDD81C-265B-4B79-A255-DB5F82DF680B}" destId="{3BF9446E-AE55-40F3-8AB3-15E6D8D03528}" srcOrd="2" destOrd="0" parTransId="{E92731DB-5D5B-4F47-9CE1-115EE17CDD66}" sibTransId="{DE03D167-5C72-4B7F-80E0-1CDB41FB99F3}"/>
    <dgm:cxn modelId="{B3E90331-6E4C-4842-B04A-EA1099E9B72D}" srcId="{F4DDD81C-265B-4B79-A255-DB5F82DF680B}" destId="{E402075E-1318-41ED-9C2F-0A9BDBB04DB6}" srcOrd="4" destOrd="0" parTransId="{332B99E0-B405-42F6-9ED4-D4EDB89BC8C4}" sibTransId="{469C984C-35BB-4DA0-8445-C1D546DE8C89}"/>
    <dgm:cxn modelId="{B4BABED0-E29E-45DA-82F8-D96EEC188BAF}" type="presOf" srcId="{043C768F-585E-43E8-8B9D-519D5A780A34}" destId="{8212A6E2-0EB9-43B6-B619-7C66BB6514B8}" srcOrd="0" destOrd="0" presId="urn:microsoft.com/office/officeart/2005/8/layout/hierarchy2"/>
    <dgm:cxn modelId="{5CCAE492-8EA0-4D43-BF39-AC61051A55E3}" type="presOf" srcId="{090AC578-419D-40CF-A601-F55D89282C60}" destId="{7CB19A84-93A7-405B-8C9A-D9A34C948BBB}" srcOrd="0" destOrd="0" presId="urn:microsoft.com/office/officeart/2005/8/layout/hierarchy2"/>
    <dgm:cxn modelId="{60EBBD10-2A99-429C-B80E-B1F9DA411470}" type="presOf" srcId="{CC907A74-42FA-4845-9BFE-D05E6247AF41}" destId="{D3AC7D34-9EDC-491D-8ECD-E774BFB1FF14}" srcOrd="1" destOrd="0" presId="urn:microsoft.com/office/officeart/2005/8/layout/hierarchy2"/>
    <dgm:cxn modelId="{D4CBF39E-26B0-485B-ABEF-9973AB5D31A0}" type="presOf" srcId="{043C768F-585E-43E8-8B9D-519D5A780A34}" destId="{8E9AFCD2-86E1-49FD-B376-8FFB4858A9BC}" srcOrd="1" destOrd="0" presId="urn:microsoft.com/office/officeart/2005/8/layout/hierarchy2"/>
    <dgm:cxn modelId="{D3BC4DB7-1D1F-43FF-91F0-64D1DAEE845A}" srcId="{F4DDD81C-265B-4B79-A255-DB5F82DF680B}" destId="{090AC578-419D-40CF-A601-F55D89282C60}" srcOrd="1" destOrd="0" parTransId="{17197873-5987-4EBF-BEED-3D66B0DEC628}" sibTransId="{97E4BCB5-BB31-4B98-B310-87BDDEFB85DA}"/>
    <dgm:cxn modelId="{86B23C25-D1E7-420A-B20E-D709D1A5DF91}" type="presOf" srcId="{4CCB5C7A-D4DA-41FF-B1A7-59500E2BB1E4}" destId="{86E5ADC7-A2A7-4184-A053-DCA67A64F3B6}" srcOrd="0" destOrd="0" presId="urn:microsoft.com/office/officeart/2005/8/layout/hierarchy2"/>
    <dgm:cxn modelId="{8D5A5B22-50F4-46D4-8BF5-C3F4349A0E32}" type="presOf" srcId="{F4DDD81C-265B-4B79-A255-DB5F82DF680B}" destId="{6D18DEDC-47F0-4F02-955F-1EE9B8533B3E}" srcOrd="0" destOrd="0" presId="urn:microsoft.com/office/officeart/2005/8/layout/hierarchy2"/>
    <dgm:cxn modelId="{91C7194C-E18D-4FE7-B694-38B56460DD27}" srcId="{F4DDD81C-265B-4B79-A255-DB5F82DF680B}" destId="{E89774FF-213F-4863-A497-DD20C283B432}" srcOrd="3" destOrd="0" parTransId="{CC907A74-42FA-4845-9BFE-D05E6247AF41}" sibTransId="{FF00EA84-9B05-4733-893A-4EDB186E4F81}"/>
    <dgm:cxn modelId="{580FF228-2EC5-4797-A676-1A0E5796EA10}" srcId="{F4DDD81C-265B-4B79-A255-DB5F82DF680B}" destId="{F434C524-C17F-4C48-93BF-1B2DBA226703}" srcOrd="0" destOrd="0" parTransId="{4CCB5C7A-D4DA-41FF-B1A7-59500E2BB1E4}" sibTransId="{C60AFE05-0F83-4244-9F7B-50BB014766F5}"/>
    <dgm:cxn modelId="{45A9340B-7289-4606-B9DE-A5E0C3BF6255}" type="presOf" srcId="{17197873-5987-4EBF-BEED-3D66B0DEC628}" destId="{C40F8090-AF59-4A05-9FC9-63822C98484B}" srcOrd="1" destOrd="0" presId="urn:microsoft.com/office/officeart/2005/8/layout/hierarchy2"/>
    <dgm:cxn modelId="{EA642AF7-0574-4993-8985-952E290A88AF}" type="presOf" srcId="{4CCB5C7A-D4DA-41FF-B1A7-59500E2BB1E4}" destId="{2D2A5FC1-5E4E-42D8-AD7A-4E6D4526ACF5}" srcOrd="1" destOrd="0" presId="urn:microsoft.com/office/officeart/2005/8/layout/hierarchy2"/>
    <dgm:cxn modelId="{AF38E04C-27CA-48BA-913B-953B38D8E8B4}" type="presOf" srcId="{E92731DB-5D5B-4F47-9CE1-115EE17CDD66}" destId="{0E30D316-C075-4E3C-85D0-4DA196321BDA}" srcOrd="1" destOrd="0" presId="urn:microsoft.com/office/officeart/2005/8/layout/hierarchy2"/>
    <dgm:cxn modelId="{684BBDEE-9133-4EC6-9C66-2EE6408669A5}" type="presOf" srcId="{CC907A74-42FA-4845-9BFE-D05E6247AF41}" destId="{0B09547A-B750-46A5-83CD-A2F2C741339A}" srcOrd="0" destOrd="0" presId="urn:microsoft.com/office/officeart/2005/8/layout/hierarchy2"/>
    <dgm:cxn modelId="{CA2F030D-22FE-4587-A098-4E524434C3D4}" type="presOf" srcId="{AEA8C8E6-7193-4897-8E2B-73B4C68C5292}" destId="{EDFDBAF6-F8A4-4713-82D3-0FBD604D2AF0}" srcOrd="0" destOrd="0" presId="urn:microsoft.com/office/officeart/2005/8/layout/hierarchy2"/>
    <dgm:cxn modelId="{762CCD23-A6EB-43C0-8047-A362FE1F833A}" type="presOf" srcId="{332B99E0-B405-42F6-9ED4-D4EDB89BC8C4}" destId="{80674113-D4ED-4B74-9BA3-BA6FD1585A72}" srcOrd="1" destOrd="0" presId="urn:microsoft.com/office/officeart/2005/8/layout/hierarchy2"/>
    <dgm:cxn modelId="{DAC7FB90-A9E6-4E1D-AF47-15637D5A32DF}" type="presOf" srcId="{F297E5C9-81A2-4AB6-B4CF-26CDFAEB8638}" destId="{C50C48F9-E374-429C-9B7F-687A36AB6D9D}" srcOrd="0" destOrd="0" presId="urn:microsoft.com/office/officeart/2005/8/layout/hierarchy2"/>
    <dgm:cxn modelId="{9EEAD437-E888-444C-BE54-D5C6745F7BAF}" srcId="{F297E5C9-81A2-4AB6-B4CF-26CDFAEB8638}" destId="{F4DDD81C-265B-4B79-A255-DB5F82DF680B}" srcOrd="0" destOrd="0" parTransId="{BAF9BA6E-AC22-473F-8F3D-59FFC4DA7B4A}" sibTransId="{CA0F84BE-D81A-466C-AD41-C93B8F7F0A63}"/>
    <dgm:cxn modelId="{02070F16-F125-409D-886B-FC4E118B8B46}" type="presParOf" srcId="{C50C48F9-E374-429C-9B7F-687A36AB6D9D}" destId="{FD0DC303-1D2A-4880-A076-4A51C922A435}" srcOrd="0" destOrd="0" presId="urn:microsoft.com/office/officeart/2005/8/layout/hierarchy2"/>
    <dgm:cxn modelId="{D684F845-77E4-4763-98A9-B251FAB99992}" type="presParOf" srcId="{FD0DC303-1D2A-4880-A076-4A51C922A435}" destId="{6D18DEDC-47F0-4F02-955F-1EE9B8533B3E}" srcOrd="0" destOrd="0" presId="urn:microsoft.com/office/officeart/2005/8/layout/hierarchy2"/>
    <dgm:cxn modelId="{51E44C47-570D-4F93-A02F-7344EE94E8D3}" type="presParOf" srcId="{FD0DC303-1D2A-4880-A076-4A51C922A435}" destId="{AFFB396C-AD07-4EDB-A0CF-7CE60C5AF0B2}" srcOrd="1" destOrd="0" presId="urn:microsoft.com/office/officeart/2005/8/layout/hierarchy2"/>
    <dgm:cxn modelId="{22AFB4A7-B1D9-4FE5-9B37-46A8476F2E8B}" type="presParOf" srcId="{AFFB396C-AD07-4EDB-A0CF-7CE60C5AF0B2}" destId="{86E5ADC7-A2A7-4184-A053-DCA67A64F3B6}" srcOrd="0" destOrd="0" presId="urn:microsoft.com/office/officeart/2005/8/layout/hierarchy2"/>
    <dgm:cxn modelId="{866D262F-D937-4153-8A13-ABD92E542705}" type="presParOf" srcId="{86E5ADC7-A2A7-4184-A053-DCA67A64F3B6}" destId="{2D2A5FC1-5E4E-42D8-AD7A-4E6D4526ACF5}" srcOrd="0" destOrd="0" presId="urn:microsoft.com/office/officeart/2005/8/layout/hierarchy2"/>
    <dgm:cxn modelId="{08CB65D7-A286-4105-91A9-53BF83503441}" type="presParOf" srcId="{AFFB396C-AD07-4EDB-A0CF-7CE60C5AF0B2}" destId="{1967945F-D918-4A49-99BE-408AE24D233A}" srcOrd="1" destOrd="0" presId="urn:microsoft.com/office/officeart/2005/8/layout/hierarchy2"/>
    <dgm:cxn modelId="{71930DC2-79AF-4CB3-B254-F5A32FF7F6D6}" type="presParOf" srcId="{1967945F-D918-4A49-99BE-408AE24D233A}" destId="{FCFC1F22-4171-405D-B899-B23B65D992B5}" srcOrd="0" destOrd="0" presId="urn:microsoft.com/office/officeart/2005/8/layout/hierarchy2"/>
    <dgm:cxn modelId="{53A14EAC-36F1-4CA5-8940-F2336094E8E2}" type="presParOf" srcId="{1967945F-D918-4A49-99BE-408AE24D233A}" destId="{C0B4DDA0-6853-471E-AED9-EA001E36BF0F}" srcOrd="1" destOrd="0" presId="urn:microsoft.com/office/officeart/2005/8/layout/hierarchy2"/>
    <dgm:cxn modelId="{A7A6356B-3B11-41E8-9E9B-CCDA6B2AADD8}" type="presParOf" srcId="{AFFB396C-AD07-4EDB-A0CF-7CE60C5AF0B2}" destId="{DED588A8-31C3-49BC-B7F2-1FB46F058681}" srcOrd="2" destOrd="0" presId="urn:microsoft.com/office/officeart/2005/8/layout/hierarchy2"/>
    <dgm:cxn modelId="{4AB32A6D-12D4-4B60-9AAF-B4AE7F4F352F}" type="presParOf" srcId="{DED588A8-31C3-49BC-B7F2-1FB46F058681}" destId="{C40F8090-AF59-4A05-9FC9-63822C98484B}" srcOrd="0" destOrd="0" presId="urn:microsoft.com/office/officeart/2005/8/layout/hierarchy2"/>
    <dgm:cxn modelId="{165A9A39-6653-4572-9C82-311B812B26F1}" type="presParOf" srcId="{AFFB396C-AD07-4EDB-A0CF-7CE60C5AF0B2}" destId="{02EC1E02-ECC8-43FD-AEBC-4F164ECFB8A8}" srcOrd="3" destOrd="0" presId="urn:microsoft.com/office/officeart/2005/8/layout/hierarchy2"/>
    <dgm:cxn modelId="{A91621B2-881A-4456-994F-D304FA7D11E8}" type="presParOf" srcId="{02EC1E02-ECC8-43FD-AEBC-4F164ECFB8A8}" destId="{7CB19A84-93A7-405B-8C9A-D9A34C948BBB}" srcOrd="0" destOrd="0" presId="urn:microsoft.com/office/officeart/2005/8/layout/hierarchy2"/>
    <dgm:cxn modelId="{EB228CEF-6C4C-4DF8-93FC-4C9AC132376B}" type="presParOf" srcId="{02EC1E02-ECC8-43FD-AEBC-4F164ECFB8A8}" destId="{4B314CB4-7F26-4C39-80FE-5474B178BB4F}" srcOrd="1" destOrd="0" presId="urn:microsoft.com/office/officeart/2005/8/layout/hierarchy2"/>
    <dgm:cxn modelId="{D4561467-E1A2-48B8-A005-00C6CBE24496}" type="presParOf" srcId="{AFFB396C-AD07-4EDB-A0CF-7CE60C5AF0B2}" destId="{5A9036D7-E7CB-4EC0-B9AE-8C682DD54916}" srcOrd="4" destOrd="0" presId="urn:microsoft.com/office/officeart/2005/8/layout/hierarchy2"/>
    <dgm:cxn modelId="{523E7975-1225-4428-A758-EDA4BEC6420A}" type="presParOf" srcId="{5A9036D7-E7CB-4EC0-B9AE-8C682DD54916}" destId="{0E30D316-C075-4E3C-85D0-4DA196321BDA}" srcOrd="0" destOrd="0" presId="urn:microsoft.com/office/officeart/2005/8/layout/hierarchy2"/>
    <dgm:cxn modelId="{0BAF5FB3-3E7F-4B68-AC50-E7F5780B9370}" type="presParOf" srcId="{AFFB396C-AD07-4EDB-A0CF-7CE60C5AF0B2}" destId="{6B5B2707-86A0-4965-93D0-90A83C76166D}" srcOrd="5" destOrd="0" presId="urn:microsoft.com/office/officeart/2005/8/layout/hierarchy2"/>
    <dgm:cxn modelId="{D393201A-D463-4409-A136-F676FAEA72A0}" type="presParOf" srcId="{6B5B2707-86A0-4965-93D0-90A83C76166D}" destId="{64BB639B-AF0F-40AE-AFAA-74202C4A6600}" srcOrd="0" destOrd="0" presId="urn:microsoft.com/office/officeart/2005/8/layout/hierarchy2"/>
    <dgm:cxn modelId="{EE1E4064-7044-4CD9-8907-2A722AD4D887}" type="presParOf" srcId="{6B5B2707-86A0-4965-93D0-90A83C76166D}" destId="{64DFA594-6630-4FC9-8348-0AD037AAF348}" srcOrd="1" destOrd="0" presId="urn:microsoft.com/office/officeart/2005/8/layout/hierarchy2"/>
    <dgm:cxn modelId="{1A9B6A4C-6F6F-4BA9-95C4-0B08CBA1C1F5}" type="presParOf" srcId="{AFFB396C-AD07-4EDB-A0CF-7CE60C5AF0B2}" destId="{0B09547A-B750-46A5-83CD-A2F2C741339A}" srcOrd="6" destOrd="0" presId="urn:microsoft.com/office/officeart/2005/8/layout/hierarchy2"/>
    <dgm:cxn modelId="{282D54E7-18C6-4D0A-BECC-040B32C720BF}" type="presParOf" srcId="{0B09547A-B750-46A5-83CD-A2F2C741339A}" destId="{D3AC7D34-9EDC-491D-8ECD-E774BFB1FF14}" srcOrd="0" destOrd="0" presId="urn:microsoft.com/office/officeart/2005/8/layout/hierarchy2"/>
    <dgm:cxn modelId="{AE87BFF7-298C-4B49-99C5-69267DF2961B}" type="presParOf" srcId="{AFFB396C-AD07-4EDB-A0CF-7CE60C5AF0B2}" destId="{13F29B02-087A-485E-BD10-1C3FA6301D9E}" srcOrd="7" destOrd="0" presId="urn:microsoft.com/office/officeart/2005/8/layout/hierarchy2"/>
    <dgm:cxn modelId="{8DB798A1-1190-4203-8750-0EB0F0E7C254}" type="presParOf" srcId="{13F29B02-087A-485E-BD10-1C3FA6301D9E}" destId="{AA82A918-630C-4BD5-BFF4-ACA645C3B0BC}" srcOrd="0" destOrd="0" presId="urn:microsoft.com/office/officeart/2005/8/layout/hierarchy2"/>
    <dgm:cxn modelId="{2A9FCED6-1765-4092-9FE8-26E47C1C3F6B}" type="presParOf" srcId="{13F29B02-087A-485E-BD10-1C3FA6301D9E}" destId="{C741EC54-B6DF-42C4-BFA7-EF7FC191C95A}" srcOrd="1" destOrd="0" presId="urn:microsoft.com/office/officeart/2005/8/layout/hierarchy2"/>
    <dgm:cxn modelId="{22DFC696-FDDC-4166-BDA2-48A9FF3D1A81}" type="presParOf" srcId="{AFFB396C-AD07-4EDB-A0CF-7CE60C5AF0B2}" destId="{11719A19-25B4-4A66-AC48-C9DF2FBC054A}" srcOrd="8" destOrd="0" presId="urn:microsoft.com/office/officeart/2005/8/layout/hierarchy2"/>
    <dgm:cxn modelId="{2989E881-C4B5-4F46-BD21-C54D17B4F699}" type="presParOf" srcId="{11719A19-25B4-4A66-AC48-C9DF2FBC054A}" destId="{80674113-D4ED-4B74-9BA3-BA6FD1585A72}" srcOrd="0" destOrd="0" presId="urn:microsoft.com/office/officeart/2005/8/layout/hierarchy2"/>
    <dgm:cxn modelId="{FE3C2E52-695C-4CE1-A7BF-4073F20FF356}" type="presParOf" srcId="{AFFB396C-AD07-4EDB-A0CF-7CE60C5AF0B2}" destId="{B7375ED5-3000-42E0-B628-AEA723554E8B}" srcOrd="9" destOrd="0" presId="urn:microsoft.com/office/officeart/2005/8/layout/hierarchy2"/>
    <dgm:cxn modelId="{B8C81D0E-3F8A-4042-B8DB-4CC3442B9FCA}" type="presParOf" srcId="{B7375ED5-3000-42E0-B628-AEA723554E8B}" destId="{7F87CD74-5D27-49C8-9515-165325B229E3}" srcOrd="0" destOrd="0" presId="urn:microsoft.com/office/officeart/2005/8/layout/hierarchy2"/>
    <dgm:cxn modelId="{0DC0B71A-D479-4FB8-9BFC-5DF1479B9EB1}" type="presParOf" srcId="{B7375ED5-3000-42E0-B628-AEA723554E8B}" destId="{5E3DA7B0-CE86-4F64-A6F0-20B91CC3413C}" srcOrd="1" destOrd="0" presId="urn:microsoft.com/office/officeart/2005/8/layout/hierarchy2"/>
    <dgm:cxn modelId="{AEABBAC4-5443-4AE4-BB16-0E0CFB91B229}" type="presParOf" srcId="{AFFB396C-AD07-4EDB-A0CF-7CE60C5AF0B2}" destId="{8212A6E2-0EB9-43B6-B619-7C66BB6514B8}" srcOrd="10" destOrd="0" presId="urn:microsoft.com/office/officeart/2005/8/layout/hierarchy2"/>
    <dgm:cxn modelId="{62DC8D16-565F-4C20-A518-AEEB710F8A68}" type="presParOf" srcId="{8212A6E2-0EB9-43B6-B619-7C66BB6514B8}" destId="{8E9AFCD2-86E1-49FD-B376-8FFB4858A9BC}" srcOrd="0" destOrd="0" presId="urn:microsoft.com/office/officeart/2005/8/layout/hierarchy2"/>
    <dgm:cxn modelId="{0612D630-C1C6-4DD5-836F-F8BD4853FDFE}" type="presParOf" srcId="{AFFB396C-AD07-4EDB-A0CF-7CE60C5AF0B2}" destId="{F0485BA3-E0A0-4511-A504-CC42A4F82DED}" srcOrd="11" destOrd="0" presId="urn:microsoft.com/office/officeart/2005/8/layout/hierarchy2"/>
    <dgm:cxn modelId="{3329D8E9-AF18-48CF-BA03-E67FF3966509}" type="presParOf" srcId="{F0485BA3-E0A0-4511-A504-CC42A4F82DED}" destId="{EDFDBAF6-F8A4-4713-82D3-0FBD604D2AF0}" srcOrd="0" destOrd="0" presId="urn:microsoft.com/office/officeart/2005/8/layout/hierarchy2"/>
    <dgm:cxn modelId="{663D3172-CCBB-4B5F-9979-E05AD67B33FF}" type="presParOf" srcId="{F0485BA3-E0A0-4511-A504-CC42A4F82DED}" destId="{B3DB1C2F-8417-4A86-B7ED-03DFD662F8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8DEDC-47F0-4F02-955F-1EE9B8533B3E}">
      <dsp:nvSpPr>
        <dsp:cNvPr id="0" name=""/>
        <dsp:cNvSpPr/>
      </dsp:nvSpPr>
      <dsp:spPr>
        <a:xfrm>
          <a:off x="0" y="2024743"/>
          <a:ext cx="1489079" cy="1006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Директор ИУЭФ</a:t>
          </a:r>
          <a:endParaRPr lang="ru-RU" sz="1600" b="1" kern="1200" dirty="0"/>
        </a:p>
      </dsp:txBody>
      <dsp:txXfrm>
        <a:off x="29479" y="2054222"/>
        <a:ext cx="1430121" cy="947518"/>
      </dsp:txXfrm>
    </dsp:sp>
    <dsp:sp modelId="{86E5ADC7-A2A7-4184-A053-DCA67A64F3B6}">
      <dsp:nvSpPr>
        <dsp:cNvPr id="0" name=""/>
        <dsp:cNvSpPr/>
      </dsp:nvSpPr>
      <dsp:spPr>
        <a:xfrm rot="17446687">
          <a:off x="747227" y="1439742"/>
          <a:ext cx="229942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299425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839454" y="1395559"/>
        <a:ext cx="114971" cy="114971"/>
      </dsp:txXfrm>
    </dsp:sp>
    <dsp:sp modelId="{FCFC1F22-4171-405D-B899-B23B65D992B5}">
      <dsp:nvSpPr>
        <dsp:cNvPr id="0" name=""/>
        <dsp:cNvSpPr/>
      </dsp:nvSpPr>
      <dsp:spPr>
        <a:xfrm>
          <a:off x="2304801" y="5838"/>
          <a:ext cx="3312249" cy="7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Кафедра бухгалтерского учета и аудита</a:t>
          </a:r>
          <a:endParaRPr lang="ru-RU" sz="1500" b="1" kern="1200" dirty="0"/>
        </a:p>
      </dsp:txBody>
      <dsp:txXfrm>
        <a:off x="2326608" y="27645"/>
        <a:ext cx="3268635" cy="700925"/>
      </dsp:txXfrm>
    </dsp:sp>
    <dsp:sp modelId="{DED588A8-31C3-49BC-B7F2-1FB46F058681}">
      <dsp:nvSpPr>
        <dsp:cNvPr id="0" name=""/>
        <dsp:cNvSpPr/>
      </dsp:nvSpPr>
      <dsp:spPr>
        <a:xfrm rot="18134025">
          <a:off x="1132260" y="1867853"/>
          <a:ext cx="152935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529359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58706" y="1842921"/>
        <a:ext cx="76467" cy="76467"/>
      </dsp:txXfrm>
    </dsp:sp>
    <dsp:sp modelId="{7CB19A84-93A7-405B-8C9A-D9A34C948BBB}">
      <dsp:nvSpPr>
        <dsp:cNvPr id="0" name=""/>
        <dsp:cNvSpPr/>
      </dsp:nvSpPr>
      <dsp:spPr>
        <a:xfrm>
          <a:off x="2304801" y="862059"/>
          <a:ext cx="3312249" cy="7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Кафедра экономики и управления</a:t>
          </a:r>
          <a:endParaRPr lang="ru-RU" sz="1500" b="1" kern="1200" dirty="0"/>
        </a:p>
      </dsp:txBody>
      <dsp:txXfrm>
        <a:off x="2326608" y="883866"/>
        <a:ext cx="3268635" cy="700925"/>
      </dsp:txXfrm>
    </dsp:sp>
    <dsp:sp modelId="{5A9036D7-E7CB-4EC0-B9AE-8C682DD54916}">
      <dsp:nvSpPr>
        <dsp:cNvPr id="0" name=""/>
        <dsp:cNvSpPr/>
      </dsp:nvSpPr>
      <dsp:spPr>
        <a:xfrm rot="19907849">
          <a:off x="1434137" y="2295963"/>
          <a:ext cx="92560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5606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3800" y="2286125"/>
        <a:ext cx="46280" cy="46280"/>
      </dsp:txXfrm>
    </dsp:sp>
    <dsp:sp modelId="{64BB639B-AF0F-40AE-AFAA-74202C4A6600}">
      <dsp:nvSpPr>
        <dsp:cNvPr id="0" name=""/>
        <dsp:cNvSpPr/>
      </dsp:nvSpPr>
      <dsp:spPr>
        <a:xfrm>
          <a:off x="2304801" y="1718280"/>
          <a:ext cx="3312249" cy="7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Кафедра менеджмента и цифровых технологий бизнеса</a:t>
          </a:r>
          <a:endParaRPr lang="ru-RU" sz="1500" b="1" kern="1200" dirty="0"/>
        </a:p>
      </dsp:txBody>
      <dsp:txXfrm>
        <a:off x="2326608" y="1740087"/>
        <a:ext cx="3268635" cy="700925"/>
      </dsp:txXfrm>
    </dsp:sp>
    <dsp:sp modelId="{0B09547A-B750-46A5-83CD-A2F2C741339A}">
      <dsp:nvSpPr>
        <dsp:cNvPr id="0" name=""/>
        <dsp:cNvSpPr/>
      </dsp:nvSpPr>
      <dsp:spPr>
        <a:xfrm rot="1582497">
          <a:off x="1441108" y="2719409"/>
          <a:ext cx="92170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1701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8916" y="2709669"/>
        <a:ext cx="46085" cy="46085"/>
      </dsp:txXfrm>
    </dsp:sp>
    <dsp:sp modelId="{AA82A918-630C-4BD5-BFF4-ACA645C3B0BC}">
      <dsp:nvSpPr>
        <dsp:cNvPr id="0" name=""/>
        <dsp:cNvSpPr/>
      </dsp:nvSpPr>
      <dsp:spPr>
        <a:xfrm>
          <a:off x="2314837" y="2565171"/>
          <a:ext cx="3316091" cy="7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Кафедра теоретической и прикладной экономики, финансов и кредита</a:t>
          </a:r>
          <a:endParaRPr lang="ru-RU" sz="1400" b="1" kern="1200" dirty="0"/>
        </a:p>
      </dsp:txBody>
      <dsp:txXfrm>
        <a:off x="2336644" y="2586978"/>
        <a:ext cx="3272477" cy="700925"/>
      </dsp:txXfrm>
    </dsp:sp>
    <dsp:sp modelId="{11719A19-25B4-4A66-AC48-C9DF2FBC054A}">
      <dsp:nvSpPr>
        <dsp:cNvPr id="0" name=""/>
        <dsp:cNvSpPr/>
      </dsp:nvSpPr>
      <dsp:spPr>
        <a:xfrm rot="3443391">
          <a:off x="1140129" y="3152184"/>
          <a:ext cx="151362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513621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59099" y="3127646"/>
        <a:ext cx="75681" cy="75681"/>
      </dsp:txXfrm>
    </dsp:sp>
    <dsp:sp modelId="{7F87CD74-5D27-49C8-9515-165325B229E3}">
      <dsp:nvSpPr>
        <dsp:cNvPr id="0" name=""/>
        <dsp:cNvSpPr/>
      </dsp:nvSpPr>
      <dsp:spPr>
        <a:xfrm>
          <a:off x="2304801" y="3430721"/>
          <a:ext cx="3312249" cy="7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Кафедра экономики и экономической безопасности</a:t>
          </a:r>
          <a:endParaRPr lang="ru-RU" sz="1400" b="1" kern="1200" dirty="0"/>
        </a:p>
      </dsp:txBody>
      <dsp:txXfrm>
        <a:off x="2326608" y="3452528"/>
        <a:ext cx="3268635" cy="700925"/>
      </dsp:txXfrm>
    </dsp:sp>
    <dsp:sp modelId="{8212A6E2-0EB9-43B6-B619-7C66BB6514B8}">
      <dsp:nvSpPr>
        <dsp:cNvPr id="0" name=""/>
        <dsp:cNvSpPr/>
      </dsp:nvSpPr>
      <dsp:spPr>
        <a:xfrm rot="4143349">
          <a:off x="755938" y="3580295"/>
          <a:ext cx="228200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282004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839890" y="3536547"/>
        <a:ext cx="114100" cy="114100"/>
      </dsp:txXfrm>
    </dsp:sp>
    <dsp:sp modelId="{EDFDBAF6-F8A4-4713-82D3-0FBD604D2AF0}">
      <dsp:nvSpPr>
        <dsp:cNvPr id="0" name=""/>
        <dsp:cNvSpPr/>
      </dsp:nvSpPr>
      <dsp:spPr>
        <a:xfrm>
          <a:off x="2304801" y="4286942"/>
          <a:ext cx="3334734" cy="7445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Кафедра комплексной автоматизации предприятий (базовая кафедра при ИУЭФ КГУ)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326608" y="4308749"/>
        <a:ext cx="3291120" cy="700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C56A1-7A97-497C-B84F-7D965888682C}" type="datetimeFigureOut">
              <a:rPr lang="ru-RU" smtClean="0"/>
              <a:t>24.01.2025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48292-4087-41A7-8A02-73C6B8E24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39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34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9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96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96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96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496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02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48292-4087-41A7-8A02-73C6B8E241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82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B72221-CF8A-47CB-B647-0788CA231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FFA189C-A5A2-4B25-A285-089CED506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EBABFFB-9605-409B-856E-6F28A6FE7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56A1-F51A-405B-8137-99CAC414C4B7}" type="datetime1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02E4F1-0180-4A75-A33A-FD4B3688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37E06C9-6C0A-4950-B1D0-EDF6DD5B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07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591763-E632-43DC-BE6D-467086CC1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5C4D78E-4359-42A3-8286-22A20BAD2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0C9675-E901-4FE4-975E-12B8BAED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52A3F-17A9-4E24-BE7E-4D8B39A3E560}" type="datetime1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9BFBEA-4505-4A5D-8A27-4825FC07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FFFD60-68DA-47DD-B4A1-43BE05F4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2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777A22F-C79B-42E2-8B31-F73094A0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5EB6F7F-482B-40DA-B0E7-037CF0ED4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CCC9B77-3755-4BC2-9C1E-1EA8667D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54B5D-2270-476F-B7B4-05D024B6F510}" type="datetime1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D047234-3129-4C8D-A6B3-3E171EB7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736158-C38F-4495-B64C-4C252CAB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9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26CD6C-A5CD-4905-8A72-18564CDC1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C8A6FA-95CA-401B-BB6E-8506CE0EA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5462D8-49C6-40D3-81BC-99CFB196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99773-E29A-49FD-8047-9907874C171C}" type="datetime1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46BC10D-0ABF-4D50-B2DB-AA4586DC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5980F3-E69B-415D-AADE-3841BB7F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1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DC379D1-F082-41F0-B302-6DCE23613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F35DB7D-E2EA-4086-8B5C-55B114A5D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1F0B7F-6C6D-44C3-B3FE-63852633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B1038-29CC-4961-B2DE-5D646C3766F1}" type="datetime1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06303EB-B6E4-4F99-B2EE-3EFADCA0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4F2328F-0A9C-4A75-992A-3A0585FA3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6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C6FF29-03C9-48B1-9431-06A24B57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8EF37E-9273-4DB7-AF75-86DBCE337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D3DE2B3-149F-4C13-B0AC-5B8F9124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0964BB3-5CA7-4B2C-BAAE-1E9E046D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E883E-5DDD-4AC5-B8F1-324881B4D770}" type="datetime1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9ADD133-1CDB-4B94-8421-F70D13D1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EE2B8BE-65E5-4F46-8B36-19B6AA38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9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17DD9A-CC9D-42AE-9CFE-B8F21F1F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4F3DD23-7630-4114-8CE6-796636FE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117FBA9-4C21-4684-9B60-82FD9A95F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32497C6-C4F5-4650-9467-77EB28285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9D8669B7-986E-4609-866A-F0CE621C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938F2B3-BC47-4BC0-9547-7D6AAD9D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1A3C-968E-4D63-A0A2-164BA8C9D712}" type="datetime1">
              <a:rPr lang="ru-RU" smtClean="0"/>
              <a:t>24.01.2025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211F49E-EC49-42E9-8CA0-5DD108AD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EA5346B-9EE7-4516-821B-B5B37CFB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7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9E0299-259E-4EEA-868E-C90B913B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C0D6F37-E43B-476A-900B-3EB5BC200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6946-9173-42E5-B600-45B4382F98D0}" type="datetime1">
              <a:rPr lang="ru-RU" smtClean="0"/>
              <a:t>24.01.2025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8BD83F7-AD59-4809-9392-095079AF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68DBB2E-F4E6-4AF7-A7A1-D2427779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35D8EA9-7ADF-4185-84AB-52E4CF6D3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88875-ABB3-4B57-8673-2D410B05D54A}" type="datetime1">
              <a:rPr lang="ru-RU" smtClean="0"/>
              <a:t>24.01.2025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FFD8C52-903F-4094-979B-78C38FB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E17592A-53CE-4E16-8668-992E6DEF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B597F9-F91B-492C-9F67-BC24924D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9FD9C0-E1AD-4434-9F31-E14611D04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0422E81-7759-42D6-85D3-CC2B9A73E5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742A781-3BEE-4F6F-863B-9E2C46DA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F30B3-C16A-4460-ADF4-412618158A7C}" type="datetime1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18A4BA2-3885-48BB-B8D3-0BB259BF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C43C766-A331-4561-9C82-B9D3264D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89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371221-D444-45FD-B571-A8A226B6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43508CA-8DA1-4273-BC08-33D721513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FFE73D3-E305-4B1B-BBC8-43D0327D5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853305E-E020-41FC-9C27-670A9902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98C44-9EE7-4B1D-99DE-630925817612}" type="datetime1">
              <a:rPr lang="ru-RU" smtClean="0"/>
              <a:t>24.01.2025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F9A26B-D7AB-44E4-8EBA-B8AE7E86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D059D1B-098C-48C6-90F4-9C026FB8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16FC09-32C2-4813-93EA-50C2C2E7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D68AD72-83C5-4E0D-B0EC-36140F8E4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6B637E-794B-4783-8874-E3EB95BA6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4EB43-7826-40F7-9609-4A32E6E9467B}" type="datetime1">
              <a:rPr lang="ru-RU" smtClean="0"/>
              <a:t>24.01.2025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8767F54-8D58-4E19-B119-7EA240E0C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D00F1DD-03AC-4246-AB0A-BED160602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D3CD6-D02B-4AE7-B77B-0888C5F0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68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tif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2771479-B134-48F4-9A05-1C95380C8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7939" r="5722" b="8800"/>
          <a:stretch/>
        </p:blipFill>
        <p:spPr>
          <a:xfrm>
            <a:off x="704850" y="0"/>
            <a:ext cx="11487150" cy="6858000"/>
          </a:xfrm>
          <a:prstGeom prst="rect">
            <a:avLst/>
          </a:prstGeom>
          <a:solidFill>
            <a:srgbClr val="0033E7"/>
          </a:solidFill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BB3C2EFF-C16A-4785-9FDC-BEA106BCAC14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3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CC60B19A-00C7-4933-A030-4F5CE46D13DC}"/>
              </a:ext>
            </a:extLst>
          </p:cNvPr>
          <p:cNvCxnSpPr>
            <a:cxnSpLocks/>
          </p:cNvCxnSpPr>
          <p:nvPr/>
        </p:nvCxnSpPr>
        <p:spPr>
          <a:xfrm>
            <a:off x="766763" y="3746695"/>
            <a:ext cx="405447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A120EEE-0FE4-4805-9C9D-BCCE7A736662}"/>
              </a:ext>
            </a:extLst>
          </p:cNvPr>
          <p:cNvSpPr txBox="1"/>
          <p:nvPr/>
        </p:nvSpPr>
        <p:spPr>
          <a:xfrm>
            <a:off x="708024" y="3929481"/>
            <a:ext cx="529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Ключевые результаты </a:t>
            </a:r>
            <a:r>
              <a:rPr lang="ru-RU" dirty="0" smtClean="0">
                <a:solidFill>
                  <a:schemeClr val="bg1"/>
                </a:solidFill>
              </a:rPr>
              <a:t>2024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основные направления деятельности на </a:t>
            </a:r>
            <a:r>
              <a:rPr lang="ru-RU" dirty="0" smtClean="0">
                <a:solidFill>
                  <a:schemeClr val="bg1"/>
                </a:solidFill>
              </a:rPr>
              <a:t>2025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158BFE4-D5FE-47C8-B5DE-ADE568FCFEFF}"/>
              </a:ext>
            </a:extLst>
          </p:cNvPr>
          <p:cNvSpPr txBox="1"/>
          <p:nvPr/>
        </p:nvSpPr>
        <p:spPr>
          <a:xfrm>
            <a:off x="684213" y="6163261"/>
            <a:ext cx="4654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22.01.2025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A4F58E-2BFB-4846-8DBB-798972A2018F}"/>
              </a:ext>
            </a:extLst>
          </p:cNvPr>
          <p:cNvSpPr txBox="1"/>
          <p:nvPr/>
        </p:nvSpPr>
        <p:spPr>
          <a:xfrm>
            <a:off x="708025" y="2117205"/>
            <a:ext cx="5014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Отчет о деятельности ИУЭФ за 2024 год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F1357C-4830-404D-8210-595C304CE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87374"/>
            <a:ext cx="1294731" cy="1294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18C9E5-7800-42F1-9105-045DA0E169DB}"/>
              </a:ext>
            </a:extLst>
          </p:cNvPr>
          <p:cNvSpPr txBox="1"/>
          <p:nvPr/>
        </p:nvSpPr>
        <p:spPr>
          <a:xfrm>
            <a:off x="684213" y="5046371"/>
            <a:ext cx="529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Беркович Маргарита </a:t>
            </a:r>
            <a:r>
              <a:rPr lang="ru-RU" dirty="0" err="1" smtClean="0">
                <a:solidFill>
                  <a:schemeClr val="bg1"/>
                </a:solidFill>
              </a:rPr>
              <a:t>Израйлевна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.э.н., профессор, директор ИУЭФ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7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A4483A1-965D-4842-B01F-A1CD6CB0F30B}"/>
              </a:ext>
            </a:extLst>
          </p:cNvPr>
          <p:cNvSpPr/>
          <p:nvPr/>
        </p:nvSpPr>
        <p:spPr>
          <a:xfrm>
            <a:off x="0" y="2479063"/>
            <a:ext cx="5453063" cy="1419226"/>
          </a:xfrm>
          <a:prstGeom prst="rect">
            <a:avLst/>
          </a:prstGeom>
          <a:solidFill>
            <a:srgbClr val="1E3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5C01925-CCEE-4CBA-A8C9-687F119A84FF}"/>
              </a:ext>
            </a:extLst>
          </p:cNvPr>
          <p:cNvSpPr txBox="1">
            <a:spLocks/>
          </p:cNvSpPr>
          <p:nvPr/>
        </p:nvSpPr>
        <p:spPr>
          <a:xfrm>
            <a:off x="668183" y="2934336"/>
            <a:ext cx="4784880" cy="9639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</a:rPr>
              <a:t>СОДЕРЖАНИЕ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9A208FB-F059-48FF-A9A9-7C636050EA14}"/>
              </a:ext>
            </a:extLst>
          </p:cNvPr>
          <p:cNvSpPr txBox="1"/>
          <p:nvPr/>
        </p:nvSpPr>
        <p:spPr>
          <a:xfrm>
            <a:off x="5603358" y="1953804"/>
            <a:ext cx="6205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00000"/>
              <a:buFont typeface="+mj-lt"/>
              <a:buAutoNum type="arabicPeriod"/>
            </a:pPr>
            <a:r>
              <a:rPr lang="ru-RU" sz="2000" dirty="0" smtClean="0"/>
              <a:t>КАДРЫ И ОРГАНИЗАЦИОННАЯ СТРУКТУРА 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ru-RU" sz="2000" dirty="0" smtClean="0"/>
              <a:t>ОБРАЗОВАНИЕ</a:t>
            </a:r>
            <a:endParaRPr lang="ru-RU" sz="2000" dirty="0"/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ru-RU" sz="2000" dirty="0"/>
              <a:t>НАУКА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ru-RU" sz="2000" dirty="0" smtClean="0"/>
              <a:t>МОЛОДЕЖНАЯ </a:t>
            </a:r>
            <a:r>
              <a:rPr lang="ru-RU" sz="2000" dirty="0"/>
              <a:t>ПОЛИТИКА </a:t>
            </a:r>
            <a:br>
              <a:rPr lang="ru-RU" sz="2000" dirty="0"/>
            </a:br>
            <a:r>
              <a:rPr lang="ru-RU" sz="2000" dirty="0"/>
              <a:t>И ВОСПИТАТЕЛЬНАЯ ДЕЯТЕЛЬНОСТЬ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ru-RU" sz="2000" dirty="0" smtClean="0"/>
              <a:t>ВЫПОЛНЕНИЕ ФИНАНСОВЫХ ПОКАЗАТЕЛЕЙ 2024</a:t>
            </a:r>
          </a:p>
          <a:p>
            <a:pPr marL="342900" indent="-342900">
              <a:buSzPct val="100000"/>
              <a:buFont typeface="+mj-lt"/>
              <a:buAutoNum type="arabicPeriod"/>
            </a:pPr>
            <a:r>
              <a:rPr lang="ru-RU" sz="2000" dirty="0" smtClean="0"/>
              <a:t>ЗАДАЧИ 2025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1577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919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078CC8-2C36-46E5-9DC3-B792D6F927A4}"/>
              </a:ext>
            </a:extLst>
          </p:cNvPr>
          <p:cNvSpPr txBox="1">
            <a:spLocks/>
          </p:cNvSpPr>
          <p:nvPr/>
        </p:nvSpPr>
        <p:spPr>
          <a:xfrm>
            <a:off x="1352939" y="180641"/>
            <a:ext cx="9358604" cy="69643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+mn-lt"/>
              </a:rPr>
              <a:t>КАДРЫ И ОРГАНИЗАЦИОННАЯ СТРУКТУРА</a:t>
            </a:r>
            <a:endParaRPr lang="ru-RU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41804"/>
              </p:ext>
            </p:extLst>
          </p:nvPr>
        </p:nvGraphicFramePr>
        <p:xfrm>
          <a:off x="475861" y="1158204"/>
          <a:ext cx="5221684" cy="5074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174"/>
                <a:gridCol w="3187510"/>
              </a:tblGrid>
              <a:tr h="41889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</a:t>
                      </a:r>
                      <a:endParaRPr lang="ru-RU" dirty="0"/>
                    </a:p>
                  </a:txBody>
                  <a:tcPr anchor="ctr"/>
                </a:tc>
              </a:tr>
              <a:tr h="418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ППС,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44</a:t>
                      </a:r>
                      <a:endParaRPr lang="ru-RU" dirty="0"/>
                    </a:p>
                  </a:txBody>
                  <a:tcPr anchor="ctr"/>
                </a:tc>
              </a:tr>
              <a:tr h="418894">
                <a:tc>
                  <a:txBody>
                    <a:bodyPr/>
                    <a:lstStyle/>
                    <a:p>
                      <a:r>
                        <a:rPr lang="ru-RU" dirty="0" smtClean="0"/>
                        <a:t>УВП,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</a:tr>
              <a:tr h="418894">
                <a:tc>
                  <a:txBody>
                    <a:bodyPr/>
                    <a:lstStyle/>
                    <a:p>
                      <a:r>
                        <a:rPr lang="ru-RU" dirty="0" smtClean="0"/>
                        <a:t>Кафедры, ед.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</a:tr>
              <a:tr h="1342755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Ставки ППС, ед.</a:t>
                      </a:r>
                    </a:p>
                    <a:p>
                      <a:r>
                        <a:rPr lang="ru-RU" dirty="0" smtClean="0"/>
                        <a:t>- профессор</a:t>
                      </a:r>
                    </a:p>
                    <a:p>
                      <a:r>
                        <a:rPr lang="ru-RU" dirty="0" smtClean="0"/>
                        <a:t>- доцент</a:t>
                      </a:r>
                    </a:p>
                    <a:p>
                      <a:r>
                        <a:rPr lang="ru-RU" dirty="0" smtClean="0"/>
                        <a:t>-</a:t>
                      </a:r>
                      <a:r>
                        <a:rPr lang="ru-RU" baseline="0" dirty="0" smtClean="0"/>
                        <a:t> с</a:t>
                      </a:r>
                      <a:r>
                        <a:rPr lang="ru-RU" dirty="0" smtClean="0"/>
                        <a:t>т. преп.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32,3</a:t>
                      </a:r>
                    </a:p>
                    <a:p>
                      <a:pPr algn="ctr"/>
                      <a:r>
                        <a:rPr lang="ru-RU" dirty="0" smtClean="0"/>
                        <a:t>2,25</a:t>
                      </a:r>
                    </a:p>
                    <a:p>
                      <a:pPr algn="ctr"/>
                      <a:r>
                        <a:rPr lang="ru-RU" dirty="0" smtClean="0"/>
                        <a:t>25,65</a:t>
                      </a:r>
                    </a:p>
                    <a:p>
                      <a:pPr algn="ctr"/>
                      <a:r>
                        <a:rPr lang="ru-RU" dirty="0" smtClean="0"/>
                        <a:t>4,4</a:t>
                      </a:r>
                      <a:endParaRPr lang="ru-RU" dirty="0"/>
                    </a:p>
                  </a:txBody>
                  <a:tcPr/>
                </a:tc>
              </a:tr>
              <a:tr h="418894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Ставки УВП, ед.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</a:tr>
              <a:tr h="72302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rgbClr val="0C0C0C"/>
                          </a:solidFill>
                        </a:rPr>
                        <a:t>Средний возраст ППС , лет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rgbClr val="0C0C0C"/>
                          </a:solidFill>
                        </a:rPr>
                        <a:t>50,6</a:t>
                      </a:r>
                      <a:endParaRPr lang="ru-RU" b="0" dirty="0"/>
                    </a:p>
                  </a:txBody>
                  <a:tcPr anchor="ctr"/>
                </a:tc>
              </a:tr>
              <a:tr h="723022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Экспертная деятельность ППС, чел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23</a:t>
                      </a:r>
                      <a:endParaRPr lang="ru-RU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899000597"/>
              </p:ext>
            </p:extLst>
          </p:nvPr>
        </p:nvGraphicFramePr>
        <p:xfrm>
          <a:off x="5794310" y="1119673"/>
          <a:ext cx="5859625" cy="5037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C:\Users\TihonovaSS\Downloads\ИУЭФ логотип Файл 1.t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9045" cy="97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242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919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078CC8-2C36-46E5-9DC3-B792D6F927A4}"/>
              </a:ext>
            </a:extLst>
          </p:cNvPr>
          <p:cNvSpPr txBox="1">
            <a:spLocks/>
          </p:cNvSpPr>
          <p:nvPr/>
        </p:nvSpPr>
        <p:spPr>
          <a:xfrm>
            <a:off x="1343608" y="261236"/>
            <a:ext cx="4394719" cy="7956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+mn-lt"/>
              </a:rPr>
              <a:t>ОБРАЗОВАНИЕ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Таблица 4"/>
          <p:cNvGraphicFramePr/>
          <p:nvPr>
            <p:extLst>
              <p:ext uri="{D42A27DB-BD31-4B8C-83A1-F6EECF244321}">
                <p14:modId xmlns:p14="http://schemas.microsoft.com/office/powerpoint/2010/main" val="712114802"/>
              </p:ext>
            </p:extLst>
          </p:nvPr>
        </p:nvGraphicFramePr>
        <p:xfrm>
          <a:off x="198120" y="1178160"/>
          <a:ext cx="5241626" cy="2570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478"/>
                <a:gridCol w="1170692"/>
                <a:gridCol w="916882"/>
                <a:gridCol w="1145183"/>
                <a:gridCol w="942391"/>
              </a:tblGrid>
              <a:tr h="187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ru-RU" altLang="en-US" sz="1200" dirty="0">
                        <a:latin typeface="+mn-lt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Набор</a:t>
                      </a:r>
                      <a:endParaRPr lang="ru-RU"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7842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altLang="en-US" sz="1200" dirty="0">
                          <a:latin typeface="+mn-lt"/>
                          <a:cs typeface="Times New Roman" panose="02020603050405020304" charset="0"/>
                        </a:rPr>
                        <a:t>Направления подготовки</a:t>
                      </a: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="1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2</a:t>
                      </a:r>
                      <a:r>
                        <a:rPr lang="ru-RU" sz="1200" b="1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023</a:t>
                      </a:r>
                      <a:endParaRPr lang="ru-RU" sz="1200" b="1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 panose="020F0502020204030204"/>
                        </a:rPr>
                        <a:t>2024</a:t>
                      </a:r>
                      <a:endParaRPr sz="1200" b="1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</a:tr>
              <a:tr h="3420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Студентов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 (</a:t>
                      </a: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бюджет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/</a:t>
                      </a: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комм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.)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Проходной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 </a:t>
                      </a:r>
                      <a:r>
                        <a:rPr sz="1200" dirty="0" err="1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бал</a:t>
                      </a: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л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Студентов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 (</a:t>
                      </a: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бюджет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/</a:t>
                      </a: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комм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.)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err="1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Проходной</a:t>
                      </a: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 </a:t>
                      </a:r>
                      <a:r>
                        <a:rPr sz="1200" dirty="0" err="1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бал</a:t>
                      </a: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л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</a:tr>
              <a:tr h="506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УГСН 38.03.00 Экономика и управление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62/10</a:t>
                      </a: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 (о/ф)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-/8 (о-з ф/о)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197/124</a:t>
                      </a:r>
                      <a:endParaRPr lang="ru-RU" sz="1200" dirty="0" smtClean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-/139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62/26 (о/ф)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214/119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378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Экономическая безопасность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</a:t>
                      </a: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8 (о/ф)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-/25 (з/ф)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</a:t>
                      </a:r>
                      <a:r>
                        <a:rPr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153</a:t>
                      </a:r>
                      <a:endParaRPr lang="ru-RU" sz="1200" dirty="0" smtClean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-/143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-/15 (о/ф)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-/18 (з/ф)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-/157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-/132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378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Магистратура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-/21 (о/ф)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-/35 (з/ф)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</a:t>
                      </a:r>
                      <a:endParaRPr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-/19 (з/ф)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378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altLang="en-US"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Бюджетных </a:t>
                      </a:r>
                      <a:r>
                        <a:rPr lang="ru-RU" altLang="en-US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мест</a:t>
                      </a:r>
                      <a:endParaRPr lang="ru-RU" altLang="en-US"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altLang="en-US" sz="1200" dirty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altLang="en-US" sz="1200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</a:t>
                      </a:r>
                      <a:endParaRPr lang="ru-RU" altLang="en-US" sz="1200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62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</a:rPr>
                        <a:t>-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697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sz="1200" b="1" dirty="0" err="1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Итого</a:t>
                      </a:r>
                      <a:endParaRPr sz="1200" b="1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169</a:t>
                      </a:r>
                      <a:endParaRPr sz="1200" b="1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Calibri" panose="020F0502020204030204"/>
                          <a:cs typeface="Times New Roman" panose="02020603050405020304" charset="0"/>
                        </a:rPr>
                        <a:t>-</a:t>
                      </a:r>
                      <a:endParaRPr sz="1200" b="1" dirty="0">
                        <a:latin typeface="+mn-lt"/>
                        <a:ea typeface="Calibri" panose="020F0502020204030204"/>
                        <a:cs typeface="Times New Roman" panose="0202060305040502030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140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</a:rPr>
                        <a:t>-</a:t>
                      </a:r>
                      <a:endParaRPr lang="ru-RU" sz="1200" b="1" dirty="0"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249965"/>
              </p:ext>
            </p:extLst>
          </p:nvPr>
        </p:nvGraphicFramePr>
        <p:xfrm>
          <a:off x="5920174" y="4013494"/>
          <a:ext cx="5584470" cy="228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169"/>
                <a:gridCol w="608143"/>
                <a:gridCol w="716800"/>
                <a:gridCol w="716800"/>
                <a:gridCol w="716800"/>
                <a:gridCol w="716800"/>
                <a:gridCol w="715958"/>
              </a:tblGrid>
              <a:tr h="14069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Причины отчисления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Отчисление</a:t>
                      </a:r>
                      <a:r>
                        <a:rPr lang="ru-RU" sz="1000" dirty="0">
                          <a:effectLst/>
                        </a:rPr>
                        <a:t> в </a:t>
                      </a:r>
                      <a:r>
                        <a:rPr lang="ru-RU" sz="1000" dirty="0" smtClean="0">
                          <a:effectLst/>
                        </a:rPr>
                        <a:t>ИУЭФ, чел.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Очная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Заочная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Очно-заочная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2023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2023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effectLst/>
                        </a:rPr>
                        <a:t>2023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3080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По собственному желанию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189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В связи с переводом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2799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В связи с невыходом из а/о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2828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За нарушение условий договора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295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За нарушение учебного плана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r>
                        <a:rPr lang="ru-RU" sz="10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1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  <a:tr h="2166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Итого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10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21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35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23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</a:rPr>
                        <a:t>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8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5273" y="3872202"/>
            <a:ext cx="5533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Количество реализуемых ОП в 2024 году:</a:t>
            </a:r>
          </a:p>
          <a:p>
            <a:r>
              <a:rPr lang="ru-RU" sz="1400" dirty="0" smtClean="0"/>
              <a:t>Бакалавриат – 17</a:t>
            </a:r>
          </a:p>
          <a:p>
            <a:r>
              <a:rPr lang="ru-RU" sz="1400" dirty="0" smtClean="0"/>
              <a:t>Специалитет – 3</a:t>
            </a:r>
          </a:p>
          <a:p>
            <a:r>
              <a:rPr lang="ru-RU" sz="1400" dirty="0" smtClean="0"/>
              <a:t>Магистратура – 5</a:t>
            </a:r>
          </a:p>
          <a:p>
            <a:r>
              <a:rPr lang="ru-RU" sz="1400" dirty="0" smtClean="0"/>
              <a:t>Аспирантура – 4</a:t>
            </a:r>
          </a:p>
          <a:p>
            <a:endParaRPr lang="ru-RU" sz="1400" b="1" dirty="0" smtClean="0"/>
          </a:p>
          <a:p>
            <a:r>
              <a:rPr lang="ru-RU" sz="1400" b="1" dirty="0" smtClean="0"/>
              <a:t>Сохранность </a:t>
            </a:r>
            <a:r>
              <a:rPr lang="ru-RU" sz="1400" b="1" dirty="0"/>
              <a:t>контингента </a:t>
            </a:r>
            <a:r>
              <a:rPr lang="ru-RU" sz="1400" dirty="0"/>
              <a:t>в 2024 году составила</a:t>
            </a:r>
            <a:r>
              <a:rPr lang="ru-RU" sz="1400" b="1" dirty="0"/>
              <a:t> 91 %</a:t>
            </a:r>
          </a:p>
          <a:p>
            <a:endParaRPr lang="ru-RU" sz="1400" dirty="0"/>
          </a:p>
          <a:p>
            <a:r>
              <a:rPr lang="ru-RU" sz="1400" b="1" dirty="0" smtClean="0"/>
              <a:t>Трудоустройство выпускников </a:t>
            </a:r>
            <a:r>
              <a:rPr lang="ru-RU" sz="1400" dirty="0" smtClean="0"/>
              <a:t>–</a:t>
            </a:r>
            <a:r>
              <a:rPr lang="ru-RU" sz="1400" b="1" dirty="0" smtClean="0"/>
              <a:t> </a:t>
            </a:r>
            <a:r>
              <a:rPr lang="ru-RU" sz="1400" dirty="0" smtClean="0"/>
              <a:t>свыше</a:t>
            </a:r>
            <a:r>
              <a:rPr lang="ru-RU" sz="1400" b="1" dirty="0" smtClean="0"/>
              <a:t> 90 %</a:t>
            </a:r>
            <a:endParaRPr lang="ru-RU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76" y="841535"/>
            <a:ext cx="5505061" cy="30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C:\Users\TihonovaSS\Downloads\ИУЭФ логотип Файл 1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73020" cy="1056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54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919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078CC8-2C36-46E5-9DC3-B792D6F927A4}"/>
              </a:ext>
            </a:extLst>
          </p:cNvPr>
          <p:cNvSpPr txBox="1">
            <a:spLocks/>
          </p:cNvSpPr>
          <p:nvPr/>
        </p:nvSpPr>
        <p:spPr>
          <a:xfrm>
            <a:off x="1931437" y="368927"/>
            <a:ext cx="7697265" cy="7956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+mn-lt"/>
              </a:rPr>
              <a:t>НАУКА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491733"/>
              </p:ext>
            </p:extLst>
          </p:nvPr>
        </p:nvGraphicFramePr>
        <p:xfrm>
          <a:off x="97583" y="1299505"/>
          <a:ext cx="3679508" cy="1254752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2463483"/>
                <a:gridCol w="1216025"/>
              </a:tblGrid>
              <a:tr h="373630"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Публикации </a:t>
                      </a:r>
                      <a:endParaRPr lang="ru-RU" sz="1400" b="1" dirty="0" smtClean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2024</a:t>
                      </a:r>
                      <a:endParaRPr lang="ru-RU" sz="1400" b="1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37593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9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Web of </a:t>
                      </a:r>
                      <a:r>
                        <a:rPr lang="en-US" sz="1400" dirty="0" smtClean="0"/>
                        <a:t>S</a:t>
                      </a:r>
                      <a:r>
                        <a:rPr lang="ru-RU" sz="1400" dirty="0" smtClean="0"/>
                        <a:t>с</a:t>
                      </a:r>
                      <a:r>
                        <a:rPr lang="en-US" sz="1400" dirty="0" err="1" smtClean="0"/>
                        <a:t>ience</a:t>
                      </a:r>
                      <a:r>
                        <a:rPr lang="ru-RU" sz="1400" dirty="0" smtClean="0"/>
                        <a:t>, </a:t>
                      </a:r>
                      <a:r>
                        <a:rPr lang="en-US" sz="1400" dirty="0" smtClean="0"/>
                        <a:t>Scopus</a:t>
                      </a:r>
                      <a:r>
                        <a:rPr lang="ru-RU" sz="1400" dirty="0" smtClean="0"/>
                        <a:t>, ядро РИНЦ</a:t>
                      </a:r>
                      <a:endParaRPr lang="en-US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Calibri" panose="020F0502020204030204"/>
                          <a:cs typeface="Times New Roman" panose="02020603050405020304"/>
                        </a:rPr>
                        <a:t>3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04324"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ВАК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21</a:t>
                      </a:r>
                      <a:endParaRPr lang="ru-RU" sz="14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75205">
                <a:tc>
                  <a:txBody>
                    <a:bodyPr/>
                    <a:lstStyle/>
                    <a:p>
                      <a:pPr algn="just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РИНЦ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50</a:t>
                      </a:r>
                      <a:endParaRPr lang="ru-RU" sz="14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4745447"/>
              </p:ext>
            </p:extLst>
          </p:nvPr>
        </p:nvGraphicFramePr>
        <p:xfrm>
          <a:off x="3926410" y="1280843"/>
          <a:ext cx="2987574" cy="1472184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2440308"/>
                <a:gridCol w="547266"/>
              </a:tblGrid>
              <a:tr h="5681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Научные мероприятия (конференции, «круглые столы» и др.)</a:t>
                      </a:r>
                      <a:endParaRPr lang="ru-RU" sz="1400" b="1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2024 </a:t>
                      </a:r>
                      <a:endParaRPr lang="ru-RU" sz="1400" b="1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389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Международного </a:t>
                      </a:r>
                      <a:r>
                        <a:rPr lang="ru-RU" sz="1400" dirty="0" smtClean="0"/>
                        <a:t>уровня</a:t>
                      </a:r>
                      <a:endParaRPr lang="ru-RU" sz="1400" dirty="0" smtClean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1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389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/>
                        <a:t>Всероссийского уровня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4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  <a:tr h="2389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/>
                        <a:t>Регионального </a:t>
                      </a:r>
                      <a:r>
                        <a:rPr lang="ru-RU" sz="1400" dirty="0"/>
                        <a:t>уровня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+mn-lt"/>
                          <a:ea typeface="Calibri" panose="020F0502020204030204"/>
                          <a:cs typeface="Times New Roman" panose="02020603050405020304"/>
                        </a:rPr>
                        <a:t>2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7282" y="2827176"/>
            <a:ext cx="118965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- Открытие </a:t>
            </a:r>
            <a:r>
              <a:rPr lang="ru-RU" sz="1400" b="1" dirty="0"/>
              <a:t>объединенного диссертационного Совета 99.2.143.02 на базе ФГБОУ ВО «Костромской государственный университет»,  ФГБОУ ВО «Санкт-Петербургский государственный университет промышленных технологий и дизайна» </a:t>
            </a:r>
            <a:r>
              <a:rPr lang="ru-RU" sz="1400" dirty="0"/>
              <a:t>(открыт приказом № 259/</a:t>
            </a:r>
            <a:r>
              <a:rPr lang="ru-RU" sz="1400" dirty="0" err="1"/>
              <a:t>нк</a:t>
            </a:r>
            <a:r>
              <a:rPr lang="ru-RU" sz="1400" dirty="0"/>
              <a:t> от 26 марта 2024 г.) по специальностям: </a:t>
            </a:r>
          </a:p>
          <a:p>
            <a:r>
              <a:rPr lang="ru-RU" sz="1400" dirty="0"/>
              <a:t>5.2.3. Региональная и отраслевая экономика (экономические науки); </a:t>
            </a:r>
          </a:p>
          <a:p>
            <a:r>
              <a:rPr lang="ru-RU" sz="1400" dirty="0"/>
              <a:t>5.2.6. Менеджмент (экономические науки)</a:t>
            </a:r>
          </a:p>
          <a:p>
            <a:r>
              <a:rPr lang="ru-RU" sz="1400" dirty="0"/>
              <a:t>Зам. председателя - д-р </a:t>
            </a:r>
            <a:r>
              <a:rPr lang="ru-RU" sz="1400" dirty="0" err="1"/>
              <a:t>экон</a:t>
            </a:r>
            <a:r>
              <a:rPr lang="ru-RU" sz="1400" dirty="0"/>
              <a:t>. наук, профессор Беркович Маргарита </a:t>
            </a:r>
            <a:r>
              <a:rPr lang="ru-RU" sz="1400" dirty="0" err="1"/>
              <a:t>Израйлевна</a:t>
            </a:r>
            <a:endParaRPr lang="ru-RU" sz="1400" dirty="0"/>
          </a:p>
          <a:p>
            <a:r>
              <a:rPr lang="ru-RU" sz="1400" dirty="0"/>
              <a:t>Члены диссертационного совета:</a:t>
            </a:r>
          </a:p>
          <a:p>
            <a:r>
              <a:rPr lang="ru-RU" sz="1400" dirty="0" smtClean="0"/>
              <a:t>• д-р </a:t>
            </a:r>
            <a:r>
              <a:rPr lang="ru-RU" sz="1400" dirty="0" err="1"/>
              <a:t>экон</a:t>
            </a:r>
            <a:r>
              <a:rPr lang="ru-RU" sz="1400" dirty="0"/>
              <a:t>. наук, 5.2.6. – </a:t>
            </a:r>
            <a:r>
              <a:rPr lang="ru-RU" sz="1400" dirty="0" err="1"/>
              <a:t>Грабова</a:t>
            </a:r>
            <a:r>
              <a:rPr lang="ru-RU" sz="1400" dirty="0"/>
              <a:t> Ольга Николаевна</a:t>
            </a:r>
          </a:p>
          <a:p>
            <a:r>
              <a:rPr lang="ru-RU" sz="1400" dirty="0" smtClean="0"/>
              <a:t>• д-р </a:t>
            </a:r>
            <a:r>
              <a:rPr lang="ru-RU" sz="1400" dirty="0" err="1"/>
              <a:t>экон</a:t>
            </a:r>
            <a:r>
              <a:rPr lang="ru-RU" sz="1400" dirty="0"/>
              <a:t>. наук, 5.2.6. – </a:t>
            </a:r>
            <a:r>
              <a:rPr lang="ru-RU" sz="1400" dirty="0" err="1"/>
              <a:t>Дудяшова</a:t>
            </a:r>
            <a:r>
              <a:rPr lang="ru-RU" sz="1400" dirty="0"/>
              <a:t> Валентина Павловна</a:t>
            </a:r>
          </a:p>
          <a:p>
            <a:r>
              <a:rPr lang="ru-RU" sz="1400" dirty="0" smtClean="0"/>
              <a:t>• д-р </a:t>
            </a:r>
            <a:r>
              <a:rPr lang="ru-RU" sz="1400" dirty="0" err="1"/>
              <a:t>экон</a:t>
            </a:r>
            <a:r>
              <a:rPr lang="ru-RU" sz="1400" dirty="0"/>
              <a:t>. наук, 5.2.3. – Палаш Светлана Витальевна</a:t>
            </a:r>
          </a:p>
          <a:p>
            <a:r>
              <a:rPr lang="ru-RU" sz="1400" dirty="0" smtClean="0"/>
              <a:t>• д-р </a:t>
            </a:r>
            <a:r>
              <a:rPr lang="ru-RU" sz="1400" dirty="0" err="1"/>
              <a:t>экон</a:t>
            </a:r>
            <a:r>
              <a:rPr lang="ru-RU" sz="1400" dirty="0"/>
              <a:t>. наук, 5.2.6. – </a:t>
            </a:r>
            <a:r>
              <a:rPr lang="ru-RU" sz="1400" dirty="0" err="1"/>
              <a:t>Скаржинская</a:t>
            </a:r>
            <a:r>
              <a:rPr lang="ru-RU" sz="1400" dirty="0"/>
              <a:t> Елена Матвеевна</a:t>
            </a:r>
          </a:p>
          <a:p>
            <a:r>
              <a:rPr lang="ru-RU" sz="1400" b="1" dirty="0" smtClean="0"/>
              <a:t>- Защита </a:t>
            </a:r>
            <a:r>
              <a:rPr lang="ru-RU" sz="1400" b="1" dirty="0"/>
              <a:t>диссертации на соискание ученой степени кандидата экономических наук </a:t>
            </a:r>
            <a:r>
              <a:rPr lang="ru-RU" sz="1400" b="1" dirty="0" smtClean="0"/>
              <a:t>по научной специальности 5.2.3</a:t>
            </a:r>
            <a:r>
              <a:rPr lang="ru-RU" sz="1400" b="1" dirty="0"/>
              <a:t>. Региональная и отраслевая экономика (экономические науки</a:t>
            </a:r>
            <a:r>
              <a:rPr lang="ru-RU" sz="1400" b="1" dirty="0" smtClean="0"/>
              <a:t>) </a:t>
            </a:r>
            <a:r>
              <a:rPr lang="ru-RU" sz="1400" dirty="0" smtClean="0"/>
              <a:t>Волиным </a:t>
            </a:r>
            <a:r>
              <a:rPr lang="ru-RU" sz="1400" dirty="0"/>
              <a:t>Андреем Юрьевичем на тему </a:t>
            </a:r>
            <a:r>
              <a:rPr lang="ru-RU" sz="1400" dirty="0" smtClean="0"/>
              <a:t>«Экономическая </a:t>
            </a:r>
            <a:r>
              <a:rPr lang="ru-RU" sz="1400" dirty="0"/>
              <a:t>оценка производственного развития предприятий фармацевтической промышленности в условиях технологических </a:t>
            </a:r>
            <a:r>
              <a:rPr lang="ru-RU" sz="1400" dirty="0" smtClean="0"/>
              <a:t>трансформаций» </a:t>
            </a:r>
            <a:r>
              <a:rPr lang="ru-RU" sz="1400" dirty="0"/>
              <a:t>(</a:t>
            </a:r>
            <a:r>
              <a:rPr lang="ru-RU" sz="1400" dirty="0" smtClean="0"/>
              <a:t>рук. </a:t>
            </a:r>
            <a:r>
              <a:rPr lang="ru-RU" sz="1400" dirty="0"/>
              <a:t>д.э.н., профессор Беркович М.И.) в </a:t>
            </a:r>
            <a:r>
              <a:rPr lang="ru-RU" sz="1400" dirty="0" smtClean="0"/>
              <a:t>объединенном </a:t>
            </a:r>
            <a:r>
              <a:rPr lang="ru-RU" sz="1400" dirty="0"/>
              <a:t>диссертационном Совете 99.0.136.02 на базе ФГБУН </a:t>
            </a:r>
            <a:r>
              <a:rPr lang="ru-RU" sz="1400" dirty="0" smtClean="0"/>
              <a:t>«Институт </a:t>
            </a:r>
            <a:r>
              <a:rPr lang="ru-RU" sz="1400" dirty="0"/>
              <a:t>проблем управления им. В.А. Трапезникова Российской академии </a:t>
            </a:r>
            <a:r>
              <a:rPr lang="ru-RU" sz="1400" dirty="0" smtClean="0"/>
              <a:t>наук» </a:t>
            </a:r>
            <a:r>
              <a:rPr lang="ru-RU" sz="1400" dirty="0"/>
              <a:t>(ФГБОУ ВО РГУ им. А.Н. Косыгина), 18 декабря 2024 г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55289"/>
              </p:ext>
            </p:extLst>
          </p:nvPr>
        </p:nvGraphicFramePr>
        <p:xfrm>
          <a:off x="7100595" y="1268962"/>
          <a:ext cx="4973217" cy="1474240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3829673"/>
                <a:gridCol w="1143544"/>
              </a:tblGrid>
              <a:tr h="346880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Студенческие научные мероприятия</a:t>
                      </a:r>
                      <a:endParaRPr lang="ru-RU" sz="1400" b="1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68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/>
                        <a:t>Конкурсы и олимпиады</a:t>
                      </a:r>
                      <a:endParaRPr lang="ru-RU" sz="1400" b="1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/>
                        <a:t>2024</a:t>
                      </a:r>
                      <a:endParaRPr lang="ru-RU" sz="1400" b="1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60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Международного уровня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6</a:t>
                      </a:r>
                      <a:endParaRPr lang="ru-RU" sz="14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60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Всероссийского уровня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10</a:t>
                      </a:r>
                      <a:endParaRPr lang="ru-RU" sz="14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  <a:tr h="260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Регионального уровня </a:t>
                      </a:r>
                      <a:endParaRPr lang="ru-RU" sz="1400" dirty="0">
                        <a:latin typeface="+mn-lt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 panose="02020603050405020304"/>
                          <a:cs typeface="Times New Roman" panose="02020603050405020304"/>
                        </a:rPr>
                        <a:t>19</a:t>
                      </a:r>
                      <a:endParaRPr lang="ru-RU" sz="1400" dirty="0">
                        <a:latin typeface="+mn-lt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Рисунок 12" descr="C:\Users\TihonovaSS\Downloads\ИУЭФ логотип Файл 1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56996" cy="116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61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919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078CC8-2C36-46E5-9DC3-B792D6F927A4}"/>
              </a:ext>
            </a:extLst>
          </p:cNvPr>
          <p:cNvSpPr txBox="1">
            <a:spLocks/>
          </p:cNvSpPr>
          <p:nvPr/>
        </p:nvSpPr>
        <p:spPr>
          <a:xfrm>
            <a:off x="1895769" y="368927"/>
            <a:ext cx="8961953" cy="79567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+mn-lt"/>
              </a:rPr>
              <a:t>МОЛОДЕЖНАЯ ПОЛИТИКА 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И ВОСПИТАТЕЛЬНАЯ ДЕЯТЕЛЬНОСТЬ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71" y="1374149"/>
            <a:ext cx="116912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Более </a:t>
            </a:r>
            <a:r>
              <a:rPr lang="ru-RU" sz="2000" b="1" dirty="0"/>
              <a:t>20</a:t>
            </a:r>
            <a:r>
              <a:rPr lang="ru-RU" sz="2000" dirty="0"/>
              <a:t> </a:t>
            </a:r>
            <a:r>
              <a:rPr lang="ru-RU" sz="2000" b="1" dirty="0"/>
              <a:t>форм внеаудиторной деятельности </a:t>
            </a:r>
            <a:r>
              <a:rPr lang="ru-RU" sz="2000" dirty="0"/>
              <a:t>носят практико-ориентированную направленность с общим охватом </a:t>
            </a:r>
            <a:r>
              <a:rPr lang="ru-RU" sz="2000" dirty="0" smtClean="0"/>
              <a:t>более 500</a:t>
            </a:r>
            <a:r>
              <a:rPr lang="ru-RU" sz="2000" b="1" dirty="0" smtClean="0"/>
              <a:t> </a:t>
            </a:r>
            <a:r>
              <a:rPr lang="ru-RU" sz="2000" dirty="0"/>
              <a:t>обучающихся всех направлений подготовки и </a:t>
            </a:r>
            <a:r>
              <a:rPr lang="ru-RU" sz="2000" dirty="0" smtClean="0"/>
              <a:t>специальности.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 </a:t>
            </a:r>
            <a:r>
              <a:rPr lang="ru-RU" sz="2000" dirty="0"/>
              <a:t>ИУЭФ успешно функционирует институт кураторства: совместно с кураторами-преподавателями осуществляет внеаудиторную воспитательную деятельность со студентами первого курса </a:t>
            </a:r>
            <a:r>
              <a:rPr lang="ru-RU" sz="2000" b="1" dirty="0"/>
              <a:t>Совет кураторов </a:t>
            </a:r>
            <a:r>
              <a:rPr lang="ru-RU" sz="2000" dirty="0"/>
              <a:t>– орган студенческого самоуправления, в состав которого входят </a:t>
            </a:r>
            <a:r>
              <a:rPr lang="ru-RU" sz="2000" dirty="0" smtClean="0"/>
              <a:t>старшекурсники.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Создано </a:t>
            </a:r>
            <a:r>
              <a:rPr lang="ru-RU" sz="2000" b="1" dirty="0"/>
              <a:t>9</a:t>
            </a:r>
            <a:r>
              <a:rPr lang="ru-RU" sz="2000" dirty="0"/>
              <a:t> </a:t>
            </a:r>
            <a:r>
              <a:rPr lang="ru-RU" sz="2000" b="1" dirty="0"/>
              <a:t>студенческих объединений </a:t>
            </a:r>
            <a:r>
              <a:rPr lang="ru-RU" sz="2000" dirty="0"/>
              <a:t>различной направленности: гражданско-патриотической, профессионально-трудовой, научно-образовательной, духовно-нравственной, физической, </a:t>
            </a:r>
            <a:r>
              <a:rPr lang="ru-RU" sz="2000" dirty="0" smtClean="0"/>
              <a:t>предпринимательской.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Студенты </a:t>
            </a:r>
            <a:r>
              <a:rPr lang="ru-RU" sz="2000" dirty="0"/>
              <a:t>ИУЭФ активно вовлекаются в </a:t>
            </a:r>
            <a:r>
              <a:rPr lang="ru-RU" sz="2000" b="1" dirty="0" err="1"/>
              <a:t>профориентационную</a:t>
            </a:r>
            <a:r>
              <a:rPr lang="ru-RU" sz="2000" b="1" dirty="0"/>
              <a:t> </a:t>
            </a:r>
            <a:r>
              <a:rPr lang="ru-RU" sz="2000" b="1" dirty="0" smtClean="0"/>
              <a:t>деятельность</a:t>
            </a:r>
            <a:r>
              <a:rPr lang="ru-RU" sz="2000" dirty="0" smtClean="0"/>
              <a:t>. </a:t>
            </a:r>
            <a:r>
              <a:rPr lang="ru-RU" sz="2000" dirty="0" err="1" smtClean="0"/>
              <a:t>Волонтерство</a:t>
            </a:r>
            <a:r>
              <a:rPr lang="ru-RU" sz="2000" dirty="0" smtClean="0"/>
              <a:t> </a:t>
            </a:r>
            <a:r>
              <a:rPr lang="ru-RU" sz="2000" dirty="0"/>
              <a:t>профессиональной направленности представлено деятельностью студенческого объединения </a:t>
            </a:r>
            <a:r>
              <a:rPr lang="ru-RU" sz="2000" b="1" dirty="0"/>
              <a:t>«Корпус волонтеров финансовой грамотности</a:t>
            </a:r>
            <a:r>
              <a:rPr lang="ru-RU" sz="2000" b="1" dirty="0" smtClean="0"/>
              <a:t>»</a:t>
            </a:r>
            <a:r>
              <a:rPr lang="ru-RU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Не </a:t>
            </a:r>
            <a:r>
              <a:rPr lang="ru-RU" sz="2000" dirty="0"/>
              <a:t>менее </a:t>
            </a:r>
            <a:r>
              <a:rPr lang="ru-RU" sz="2000" b="1" dirty="0"/>
              <a:t>40%</a:t>
            </a:r>
            <a:r>
              <a:rPr lang="ru-RU" sz="2000" dirty="0"/>
              <a:t> </a:t>
            </a:r>
            <a:r>
              <a:rPr lang="ru-RU" sz="2000" b="1" dirty="0"/>
              <a:t>студентов</a:t>
            </a:r>
            <a:r>
              <a:rPr lang="ru-RU" sz="2000" dirty="0"/>
              <a:t> очной формы обучения включены в активности в социокультурной среде университета</a:t>
            </a:r>
            <a:r>
              <a:rPr lang="ru-RU" sz="2000" dirty="0" smtClean="0"/>
              <a:t>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 </a:t>
            </a:r>
            <a:r>
              <a:rPr lang="ru-RU" sz="2000" dirty="0" smtClean="0"/>
              <a:t>ИУЭФ </a:t>
            </a:r>
            <a:r>
              <a:rPr lang="ru-RU" sz="2000" dirty="0"/>
              <a:t>постоянно функционирует несколько спортивных команд студентов по футболу, волейболу, легкой </a:t>
            </a:r>
            <a:r>
              <a:rPr lang="ru-RU" sz="2000" dirty="0" smtClean="0"/>
              <a:t>атлетике.</a:t>
            </a:r>
          </a:p>
          <a:p>
            <a:pPr marL="342900" indent="-342900">
              <a:buAutoNum type="arabicPeriod"/>
            </a:pPr>
            <a:r>
              <a:rPr lang="ru-RU" sz="2000" dirty="0" smtClean="0"/>
              <a:t>В </a:t>
            </a:r>
            <a:r>
              <a:rPr lang="ru-RU" sz="2000" dirty="0"/>
              <a:t>ИУЭФ существует своя символика (эмблема, форма, флаг и т.п</a:t>
            </a:r>
            <a:r>
              <a:rPr lang="ru-RU" sz="2000" dirty="0" smtClean="0"/>
              <a:t>.).</a:t>
            </a:r>
            <a:endParaRPr lang="ru-RU" sz="2000" dirty="0"/>
          </a:p>
        </p:txBody>
      </p:sp>
      <p:pic>
        <p:nvPicPr>
          <p:cNvPr id="6" name="Рисунок 5" descr="C:\Users\TihonovaSS\Downloads\ИУЭФ логотип Файл 1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9215" cy="1350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3856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919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078CC8-2C36-46E5-9DC3-B792D6F927A4}"/>
              </a:ext>
            </a:extLst>
          </p:cNvPr>
          <p:cNvSpPr txBox="1">
            <a:spLocks/>
          </p:cNvSpPr>
          <p:nvPr/>
        </p:nvSpPr>
        <p:spPr>
          <a:xfrm>
            <a:off x="1324947" y="383381"/>
            <a:ext cx="8303756" cy="592932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+mn-lt"/>
              </a:rPr>
              <a:t>ВЫПОЛНЕНИЕ ФИНАНСОВЫХ ПОКАЗАТЕЛЕЙ 2024</a:t>
            </a:r>
            <a:endParaRPr lang="ru-RU" dirty="0"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86029"/>
              </p:ext>
            </p:extLst>
          </p:nvPr>
        </p:nvGraphicFramePr>
        <p:xfrm>
          <a:off x="753055" y="1130656"/>
          <a:ext cx="10907823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814"/>
                <a:gridCol w="5263116"/>
                <a:gridCol w="1456660"/>
                <a:gridCol w="1505918"/>
                <a:gridCol w="216231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№</a:t>
                      </a:r>
                      <a:endParaRPr lang="ru-RU" sz="2000" dirty="0"/>
                    </a:p>
                  </a:txBody>
                  <a:tcPr>
                    <a:solidFill>
                      <a:srgbClr val="1E30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Показатель</a:t>
                      </a:r>
                      <a:endParaRPr lang="ru-RU" sz="2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1E30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План</a:t>
                      </a:r>
                      <a:endParaRPr lang="ru-RU" sz="2000" dirty="0"/>
                    </a:p>
                  </a:txBody>
                  <a:tcPr>
                    <a:solidFill>
                      <a:srgbClr val="1E30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Факт</a:t>
                      </a:r>
                      <a:endParaRPr lang="ru-RU" sz="2000" dirty="0"/>
                    </a:p>
                  </a:txBody>
                  <a:tcPr>
                    <a:solidFill>
                      <a:srgbClr val="1E30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% выполнения</a:t>
                      </a:r>
                      <a:endParaRPr lang="ru-RU" sz="2000" dirty="0"/>
                    </a:p>
                  </a:txBody>
                  <a:tcPr>
                    <a:solidFill>
                      <a:srgbClr val="1E30D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ПОУ, тыс. руб.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32 100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26 939,36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84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ДПОУ, тыс. руб.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4 000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1362,33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34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 и гранты, тыс. руб.</a:t>
                      </a:r>
                      <a:endParaRPr lang="ru-RU" sz="20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750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u="none" strike="noStrike" kern="1200" cap="none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Хоздоговоры,</a:t>
                      </a:r>
                      <a:r>
                        <a:rPr lang="ru-RU" sz="2000" u="none" strike="noStrike" kern="1200" cap="non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ru-RU" sz="2000" u="none" strike="noStrike" kern="1200" cap="none" baseline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тыс. руб.</a:t>
                      </a:r>
                      <a:endParaRPr lang="ru-RU" sz="2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-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000" u="none" strike="noStrike" kern="1200" cap="none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Прочие</a:t>
                      </a:r>
                      <a:r>
                        <a:rPr lang="ru-RU" sz="2000" u="none" strike="noStrike" kern="1200" cap="non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ru-RU" sz="2000" u="none" strike="noStrike" kern="1200" cap="none" baseline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(пожертвования)</a:t>
                      </a:r>
                      <a:r>
                        <a:rPr lang="ru-RU" sz="2000" u="none" strike="noStrike" kern="1200" cap="none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,</a:t>
                      </a:r>
                      <a:r>
                        <a:rPr lang="ru-RU" sz="2000" u="none" strike="noStrike" kern="1200" cap="none" baseline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 </a:t>
                      </a:r>
                      <a:r>
                        <a:rPr lang="ru-RU" sz="2000" u="none" strike="noStrike" kern="1200" cap="none" baseline="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тыс. руб.</a:t>
                      </a:r>
                      <a:endParaRPr lang="ru-RU" sz="2000" b="0" i="0" u="none" strike="noStrike" kern="1200" cap="non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550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55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ИТОГО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38 400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28 356,69*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74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10653"/>
              </p:ext>
            </p:extLst>
          </p:nvPr>
        </p:nvGraphicFramePr>
        <p:xfrm>
          <a:off x="778078" y="4366727"/>
          <a:ext cx="6262917" cy="1800807"/>
        </p:xfrm>
        <a:graphic>
          <a:graphicData uri="http://schemas.openxmlformats.org/drawingml/2006/table">
            <a:tbl>
              <a:tblPr/>
              <a:tblGrid>
                <a:gridCol w="5109020"/>
                <a:gridCol w="1153897"/>
              </a:tblGrid>
              <a:tr h="69786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Заявки </a:t>
                      </a:r>
                      <a:r>
                        <a:rPr lang="ru-RU" sz="2800" b="1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на </a:t>
                      </a:r>
                      <a:r>
                        <a:rPr lang="ru-RU" sz="2800" b="1" dirty="0" smtClean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гранты</a:t>
                      </a:r>
                      <a:endParaRPr lang="ru-RU" sz="2000" b="1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2024</a:t>
                      </a:r>
                      <a:endParaRPr lang="ru-RU" sz="2400" b="1" dirty="0"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47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Подано заявок на гранты</a:t>
                      </a:r>
                      <a:endParaRPr lang="ru-RU" sz="2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5</a:t>
                      </a:r>
                      <a:endParaRPr lang="ru-RU" sz="2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47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Выиграно заявок на гранты</a:t>
                      </a:r>
                      <a:endParaRPr lang="ru-RU" sz="2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1**</a:t>
                      </a:r>
                      <a:endParaRPr lang="ru-RU" sz="2000" dirty="0"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43191" y="4161453"/>
            <a:ext cx="4465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 - без учета Акселерационной программы КГУ (6 400 тыс. руб.)</a:t>
            </a:r>
          </a:p>
          <a:p>
            <a:r>
              <a:rPr lang="ru-RU" dirty="0" smtClean="0"/>
              <a:t>** - Акселерационная программа КГУ поддержки проектных команд и студенческих инициатив для формирования инновационных продуктов в рамках реализации федерального проекта «Платформа НТП»</a:t>
            </a:r>
            <a:endParaRPr lang="ru-RU" dirty="0"/>
          </a:p>
        </p:txBody>
      </p:sp>
      <p:pic>
        <p:nvPicPr>
          <p:cNvPr id="9" name="Рисунок 8" descr="C:\Users\TihonovaSS\Downloads\ИУЭФ логотип Файл 1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63690" cy="97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81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881B9C4D-7208-4679-A315-9E5024D6F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2919" y="6492875"/>
            <a:ext cx="2743200" cy="365125"/>
          </a:xfrm>
        </p:spPr>
        <p:txBody>
          <a:bodyPr/>
          <a:lstStyle/>
          <a:p>
            <a:fld id="{6CAD3CD6-D02B-4AE7-B77B-0888C5F0496D}" type="slidenum">
              <a:rPr lang="ru-RU" smtClean="0"/>
              <a:t>8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C4B622-2A58-48BE-8A88-FC15CEE1C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237" y="0"/>
            <a:ext cx="766763" cy="76676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7078CC8-2C36-46E5-9DC3-B792D6F927A4}"/>
              </a:ext>
            </a:extLst>
          </p:cNvPr>
          <p:cNvSpPr txBox="1">
            <a:spLocks/>
          </p:cNvSpPr>
          <p:nvPr/>
        </p:nvSpPr>
        <p:spPr>
          <a:xfrm>
            <a:off x="1641397" y="578477"/>
            <a:ext cx="7987306" cy="7956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+mn-lt"/>
              </a:rPr>
              <a:t>ЗАДАЧИ </a:t>
            </a:r>
            <a:r>
              <a:rPr lang="ru-RU" dirty="0" smtClean="0">
                <a:latin typeface="+mn-lt"/>
              </a:rPr>
              <a:t>2025</a:t>
            </a:r>
            <a:endParaRPr lang="ru-RU" dirty="0">
              <a:latin typeface="+mn-lt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174BE2F1-6C53-4C74-B5BA-53E639E92C84}"/>
              </a:ext>
            </a:extLst>
          </p:cNvPr>
          <p:cNvGrpSpPr/>
          <p:nvPr/>
        </p:nvGrpSpPr>
        <p:grpSpPr>
          <a:xfrm>
            <a:off x="957462" y="1420705"/>
            <a:ext cx="430666" cy="395287"/>
            <a:chOff x="766763" y="1627013"/>
            <a:chExt cx="430666" cy="39528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="" xmlns:a16="http://schemas.microsoft.com/office/drawing/2014/main" id="{C4B93A18-3974-4CFE-9BF9-260E38A0C6AC}"/>
                </a:ext>
              </a:extLst>
            </p:cNvPr>
            <p:cNvSpPr/>
            <p:nvPr/>
          </p:nvSpPr>
          <p:spPr>
            <a:xfrm>
              <a:off x="766763" y="1627013"/>
              <a:ext cx="430666" cy="395287"/>
            </a:xfrm>
            <a:prstGeom prst="rect">
              <a:avLst/>
            </a:prstGeom>
            <a:solidFill>
              <a:srgbClr val="203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C41504C7-B019-4248-B064-DF1D15B3A76A}"/>
                </a:ext>
              </a:extLst>
            </p:cNvPr>
            <p:cNvSpPr txBox="1"/>
            <p:nvPr/>
          </p:nvSpPr>
          <p:spPr>
            <a:xfrm>
              <a:off x="830035" y="1627013"/>
              <a:ext cx="224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9B61561-9B85-48FF-9B9A-59B36A5A6B0E}"/>
              </a:ext>
            </a:extLst>
          </p:cNvPr>
          <p:cNvSpPr/>
          <p:nvPr/>
        </p:nvSpPr>
        <p:spPr>
          <a:xfrm>
            <a:off x="1734439" y="3470549"/>
            <a:ext cx="10008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Увеличить количество востребованных программ дополнительного профессионального образования </a:t>
            </a:r>
            <a:r>
              <a:rPr lang="ru-RU" dirty="0"/>
              <a:t>в </a:t>
            </a:r>
            <a:r>
              <a:rPr lang="ru-RU" dirty="0" smtClean="0"/>
              <a:t>целях увеличения </a:t>
            </a:r>
            <a:r>
              <a:rPr lang="ru-RU" dirty="0"/>
              <a:t>поступлений от деятельности, приносящей </a:t>
            </a:r>
            <a:r>
              <a:rPr lang="ru-RU" dirty="0" smtClean="0"/>
              <a:t>доход</a:t>
            </a: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5B7B4A52-1ECF-46CC-AD02-63C03F7D60E4}"/>
              </a:ext>
            </a:extLst>
          </p:cNvPr>
          <p:cNvGrpSpPr/>
          <p:nvPr/>
        </p:nvGrpSpPr>
        <p:grpSpPr>
          <a:xfrm>
            <a:off x="970497" y="2115589"/>
            <a:ext cx="430666" cy="395287"/>
            <a:chOff x="765524" y="2170193"/>
            <a:chExt cx="430666" cy="39528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0BB69169-DADE-4935-914E-16A7F31968C6}"/>
                </a:ext>
              </a:extLst>
            </p:cNvPr>
            <p:cNvSpPr/>
            <p:nvPr/>
          </p:nvSpPr>
          <p:spPr>
            <a:xfrm>
              <a:off x="765524" y="2170193"/>
              <a:ext cx="430666" cy="395287"/>
            </a:xfrm>
            <a:prstGeom prst="rect">
              <a:avLst/>
            </a:prstGeom>
            <a:solidFill>
              <a:srgbClr val="203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83D01CC-24C5-4867-9A77-58B890041CF8}"/>
                </a:ext>
              </a:extLst>
            </p:cNvPr>
            <p:cNvSpPr txBox="1"/>
            <p:nvPr/>
          </p:nvSpPr>
          <p:spPr>
            <a:xfrm>
              <a:off x="828796" y="2170193"/>
              <a:ext cx="224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392AA1AF-1C02-4986-A957-D6E52133190A}"/>
              </a:ext>
            </a:extLst>
          </p:cNvPr>
          <p:cNvGrpSpPr/>
          <p:nvPr/>
        </p:nvGrpSpPr>
        <p:grpSpPr>
          <a:xfrm>
            <a:off x="971990" y="2815287"/>
            <a:ext cx="430666" cy="395287"/>
            <a:chOff x="765524" y="2748814"/>
            <a:chExt cx="430666" cy="395287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2EBDAC85-AD45-4731-8A62-83129D3D3DEB}"/>
                </a:ext>
              </a:extLst>
            </p:cNvPr>
            <p:cNvSpPr/>
            <p:nvPr/>
          </p:nvSpPr>
          <p:spPr>
            <a:xfrm>
              <a:off x="765524" y="2748814"/>
              <a:ext cx="430666" cy="395287"/>
            </a:xfrm>
            <a:prstGeom prst="rect">
              <a:avLst/>
            </a:prstGeom>
            <a:solidFill>
              <a:srgbClr val="203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60506B9-53F3-4C43-99A7-D37862FB228A}"/>
                </a:ext>
              </a:extLst>
            </p:cNvPr>
            <p:cNvSpPr txBox="1"/>
            <p:nvPr/>
          </p:nvSpPr>
          <p:spPr>
            <a:xfrm>
              <a:off x="828796" y="2748814"/>
              <a:ext cx="224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23455819-FBC5-4591-835F-713335AEACA4}"/>
              </a:ext>
            </a:extLst>
          </p:cNvPr>
          <p:cNvGrpSpPr/>
          <p:nvPr/>
        </p:nvGrpSpPr>
        <p:grpSpPr>
          <a:xfrm>
            <a:off x="943874" y="3563634"/>
            <a:ext cx="429427" cy="395287"/>
            <a:chOff x="798075" y="3357661"/>
            <a:chExt cx="430666" cy="395287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96A66B51-98DA-4EF5-81D2-BCCCA6DB9B15}"/>
                </a:ext>
              </a:extLst>
            </p:cNvPr>
            <p:cNvSpPr/>
            <p:nvPr/>
          </p:nvSpPr>
          <p:spPr>
            <a:xfrm>
              <a:off x="798075" y="3357661"/>
              <a:ext cx="430666" cy="395287"/>
            </a:xfrm>
            <a:prstGeom prst="rect">
              <a:avLst/>
            </a:prstGeom>
            <a:solidFill>
              <a:srgbClr val="203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C23FCD6-9D99-422D-B563-21EEA572C99C}"/>
                </a:ext>
              </a:extLst>
            </p:cNvPr>
            <p:cNvSpPr txBox="1"/>
            <p:nvPr/>
          </p:nvSpPr>
          <p:spPr>
            <a:xfrm>
              <a:off x="860424" y="3383616"/>
              <a:ext cx="224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="" xmlns:a16="http://schemas.microsoft.com/office/drawing/2014/main" id="{76ADA486-CD0F-4114-AA0C-3899FDDE3AD7}"/>
              </a:ext>
            </a:extLst>
          </p:cNvPr>
          <p:cNvGrpSpPr/>
          <p:nvPr/>
        </p:nvGrpSpPr>
        <p:grpSpPr>
          <a:xfrm>
            <a:off x="943874" y="4417035"/>
            <a:ext cx="430666" cy="395287"/>
            <a:chOff x="766763" y="4059741"/>
            <a:chExt cx="430666" cy="395287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5B7A0BD2-4B62-43F2-984D-A6E5868F385C}"/>
                </a:ext>
              </a:extLst>
            </p:cNvPr>
            <p:cNvSpPr/>
            <p:nvPr/>
          </p:nvSpPr>
          <p:spPr>
            <a:xfrm>
              <a:off x="766763" y="4059741"/>
              <a:ext cx="430666" cy="395287"/>
            </a:xfrm>
            <a:prstGeom prst="rect">
              <a:avLst/>
            </a:prstGeom>
            <a:solidFill>
              <a:srgbClr val="203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AFD2CA4C-8F82-471A-BECA-61E33D6833E0}"/>
                </a:ext>
              </a:extLst>
            </p:cNvPr>
            <p:cNvSpPr txBox="1"/>
            <p:nvPr/>
          </p:nvSpPr>
          <p:spPr>
            <a:xfrm>
              <a:off x="830035" y="4059741"/>
              <a:ext cx="2249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9069650E-D021-4770-A2EC-A796F9C8F01B}"/>
              </a:ext>
            </a:extLst>
          </p:cNvPr>
          <p:cNvSpPr/>
          <p:nvPr/>
        </p:nvSpPr>
        <p:spPr>
          <a:xfrm>
            <a:off x="1715161" y="5143694"/>
            <a:ext cx="1002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Сформировать центр предпринимательских компетенций , который станет образовательно-практической площадкой этого вида деятельности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ADEF40B0-D6EC-4588-B324-59D015B12EB7}"/>
              </a:ext>
            </a:extLst>
          </p:cNvPr>
          <p:cNvGrpSpPr/>
          <p:nvPr/>
        </p:nvGrpSpPr>
        <p:grpSpPr>
          <a:xfrm>
            <a:off x="919125" y="5265607"/>
            <a:ext cx="428188" cy="402507"/>
            <a:chOff x="766763" y="4624731"/>
            <a:chExt cx="430666" cy="395287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33B71E1A-29BC-4D4D-A57F-B0B13BB3746E}"/>
                </a:ext>
              </a:extLst>
            </p:cNvPr>
            <p:cNvSpPr/>
            <p:nvPr/>
          </p:nvSpPr>
          <p:spPr>
            <a:xfrm>
              <a:off x="766763" y="4624731"/>
              <a:ext cx="430666" cy="395287"/>
            </a:xfrm>
            <a:prstGeom prst="rect">
              <a:avLst/>
            </a:prstGeom>
            <a:solidFill>
              <a:srgbClr val="2034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6577D39-F0A9-4CA4-9815-CDC2D734975B}"/>
                </a:ext>
              </a:extLst>
            </p:cNvPr>
            <p:cNvSpPr txBox="1"/>
            <p:nvPr/>
          </p:nvSpPr>
          <p:spPr>
            <a:xfrm>
              <a:off x="830036" y="4624731"/>
              <a:ext cx="224971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8D9F1C9-498C-4CA2-9C56-7698D73D0DB0}"/>
              </a:ext>
            </a:extLst>
          </p:cNvPr>
          <p:cNvSpPr/>
          <p:nvPr/>
        </p:nvSpPr>
        <p:spPr>
          <a:xfrm>
            <a:off x="1681371" y="1451155"/>
            <a:ext cx="10127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Обеспечить план приема по набору абитуриентов на 2025-2026 учебный год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81371" y="1977089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Активизировать работу аспирантуры, имея ввиду важность защиты диссертации соискателями и возросшую возможность в связи с открытием профильного диссертационного Совета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750218" y="4291512"/>
            <a:ext cx="1002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Разработать </a:t>
            </a:r>
            <a:r>
              <a:rPr lang="ru-RU" dirty="0" smtClean="0">
                <a:solidFill>
                  <a:prstClr val="black"/>
                </a:solidFill>
              </a:rPr>
              <a:t>концепцию </a:t>
            </a:r>
            <a:r>
              <a:rPr lang="ru-RU" dirty="0">
                <a:solidFill>
                  <a:prstClr val="black"/>
                </a:solidFill>
              </a:rPr>
              <a:t>Банковской школы, с учетом установок основного заказчика </a:t>
            </a:r>
            <a:r>
              <a:rPr lang="ru-RU" dirty="0" smtClean="0">
                <a:solidFill>
                  <a:prstClr val="black"/>
                </a:solidFill>
              </a:rPr>
              <a:t>(ПАО «</a:t>
            </a:r>
            <a:r>
              <a:rPr lang="ru-RU" dirty="0" err="1" smtClean="0">
                <a:solidFill>
                  <a:prstClr val="black"/>
                </a:solidFill>
              </a:rPr>
              <a:t>Совкомбанк</a:t>
            </a:r>
            <a:r>
              <a:rPr lang="ru-RU" dirty="0" smtClean="0">
                <a:solidFill>
                  <a:prstClr val="black"/>
                </a:solidFill>
              </a:rPr>
              <a:t>») </a:t>
            </a:r>
            <a:r>
              <a:rPr lang="ru-RU" dirty="0">
                <a:solidFill>
                  <a:prstClr val="black"/>
                </a:solidFill>
              </a:rPr>
              <a:t>и поддержки ученых и специалистов </a:t>
            </a:r>
            <a:r>
              <a:rPr lang="ru-RU" dirty="0" smtClean="0">
                <a:solidFill>
                  <a:prstClr val="black"/>
                </a:solidFill>
              </a:rPr>
              <a:t>МГУ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726585" y="2689764"/>
            <a:ext cx="9968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Организация и проведение Всероссийской научно-практической конференции по проблемам управления региональными социально-экономическими системами</a:t>
            </a:r>
            <a:endParaRPr lang="ru-RU" dirty="0"/>
          </a:p>
        </p:txBody>
      </p:sp>
      <p:pic>
        <p:nvPicPr>
          <p:cNvPr id="33" name="Рисунок 32" descr="C:\Users\TihonovaSS\Downloads\ИУЭФ логотип Файл 1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9215" cy="1350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12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FB06887-781F-45D4-A332-139E3366BA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" t="7939" r="5722" b="8800"/>
          <a:stretch/>
        </p:blipFill>
        <p:spPr>
          <a:xfrm>
            <a:off x="704850" y="0"/>
            <a:ext cx="11487150" cy="6858000"/>
          </a:xfrm>
          <a:prstGeom prst="rect">
            <a:avLst/>
          </a:prstGeom>
          <a:solidFill>
            <a:srgbClr val="0033E7"/>
          </a:solidFill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A718A9D-6825-49B0-B78B-46AC859977F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E3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C9E9370-2531-472F-9A85-6C6265508610}"/>
              </a:ext>
            </a:extLst>
          </p:cNvPr>
          <p:cNvSpPr txBox="1"/>
          <p:nvPr/>
        </p:nvSpPr>
        <p:spPr>
          <a:xfrm>
            <a:off x="684213" y="3136612"/>
            <a:ext cx="465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149F5F6-A34B-44E7-B043-A0F90C414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87374"/>
            <a:ext cx="1294731" cy="12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104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12203</TotalTime>
  <Words>979</Words>
  <Application>Microsoft Office PowerPoint</Application>
  <PresentationFormat>Произвольный</PresentationFormat>
  <Paragraphs>274</Paragraphs>
  <Slides>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Aleksandra V. Itcenko</dc:creator>
  <cp:lastModifiedBy>Тихонова Светлана Сергеевна</cp:lastModifiedBy>
  <cp:revision>2717</cp:revision>
  <cp:lastPrinted>2025-01-17T06:48:46Z</cp:lastPrinted>
  <dcterms:created xsi:type="dcterms:W3CDTF">2023-11-26T12:13:07Z</dcterms:created>
  <dcterms:modified xsi:type="dcterms:W3CDTF">2025-01-24T10:55:36Z</dcterms:modified>
</cp:coreProperties>
</file>