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710" r:id="rId3"/>
    <p:sldMasterId id="2147483727" r:id="rId4"/>
  </p:sldMasterIdLst>
  <p:notesMasterIdLst>
    <p:notesMasterId r:id="rId31"/>
  </p:notesMasterIdLst>
  <p:sldIdLst>
    <p:sldId id="283" r:id="rId5"/>
    <p:sldId id="285" r:id="rId6"/>
    <p:sldId id="318" r:id="rId7"/>
    <p:sldId id="3789" r:id="rId8"/>
    <p:sldId id="3755" r:id="rId9"/>
    <p:sldId id="3790" r:id="rId10"/>
    <p:sldId id="280" r:id="rId11"/>
    <p:sldId id="3797" r:id="rId12"/>
    <p:sldId id="3793" r:id="rId13"/>
    <p:sldId id="3792" r:id="rId14"/>
    <p:sldId id="3791" r:id="rId15"/>
    <p:sldId id="3794" r:id="rId16"/>
    <p:sldId id="3783" r:id="rId17"/>
    <p:sldId id="269" r:id="rId18"/>
    <p:sldId id="308" r:id="rId19"/>
    <p:sldId id="3798" r:id="rId20"/>
    <p:sldId id="257" r:id="rId21"/>
    <p:sldId id="258" r:id="rId22"/>
    <p:sldId id="3799" r:id="rId23"/>
    <p:sldId id="3782" r:id="rId24"/>
    <p:sldId id="3800" r:id="rId25"/>
    <p:sldId id="284" r:id="rId26"/>
    <p:sldId id="3796" r:id="rId27"/>
    <p:sldId id="316" r:id="rId28"/>
    <p:sldId id="320" r:id="rId29"/>
    <p:sldId id="290" r:id="rId30"/>
  </p:sldIdLst>
  <p:sldSz cx="12193588" cy="6858000"/>
  <p:notesSz cx="6761163" cy="99425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9973"/>
    <a:srgbClr val="1E4A91"/>
    <a:srgbClr val="BD9100"/>
    <a:srgbClr val="1F4E79"/>
    <a:srgbClr val="92D050"/>
    <a:srgbClr val="FFC000"/>
    <a:srgbClr val="FFC600"/>
    <a:srgbClr val="4472C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5" autoAdjust="0"/>
    <p:restoredTop sz="91718" autoAdjust="0"/>
  </p:normalViewPr>
  <p:slideViewPr>
    <p:cSldViewPr>
      <p:cViewPr varScale="1">
        <p:scale>
          <a:sx n="88" d="100"/>
          <a:sy n="88" d="100"/>
        </p:scale>
        <p:origin x="461" y="62"/>
      </p:cViewPr>
      <p:guideLst>
        <p:guide orient="horz" pos="2160"/>
        <p:guide pos="2888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лето 2021</c:v>
                </c:pt>
              </c:strCache>
            </c:strRef>
          </c:tx>
          <c:invertIfNegative val="0"/>
          <c:cat>
            <c:strRef>
              <c:f>Лист1!$B$1:$I$1</c:f>
              <c:strCache>
                <c:ptCount val="8"/>
                <c:pt idx="0">
                  <c:v>ИАСТ</c:v>
                </c:pt>
                <c:pt idx="1">
                  <c:v>ИУЭФ</c:v>
                </c:pt>
                <c:pt idx="2">
                  <c:v>ИФМЕН</c:v>
                </c:pt>
                <c:pt idx="3">
                  <c:v>ИДТ</c:v>
                </c:pt>
                <c:pt idx="4">
                  <c:v>ЮИН</c:v>
                </c:pt>
                <c:pt idx="5">
                  <c:v>ИКИ</c:v>
                </c:pt>
                <c:pt idx="6">
                  <c:v>ИГНИСТ</c:v>
                </c:pt>
                <c:pt idx="7">
                  <c:v>ИПП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80.099999999999994</c:v>
                </c:pt>
                <c:pt idx="1">
                  <c:v>73.400000000000006</c:v>
                </c:pt>
                <c:pt idx="2">
                  <c:v>71.2</c:v>
                </c:pt>
                <c:pt idx="3">
                  <c:v>69.900000000000006</c:v>
                </c:pt>
                <c:pt idx="4">
                  <c:v>84.1</c:v>
                </c:pt>
                <c:pt idx="5">
                  <c:v>64.8</c:v>
                </c:pt>
                <c:pt idx="6">
                  <c:v>66</c:v>
                </c:pt>
                <c:pt idx="7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6-49FE-9776-C40B48FC471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зима 2021</c:v>
                </c:pt>
              </c:strCache>
            </c:strRef>
          </c:tx>
          <c:invertIfNegative val="0"/>
          <c:cat>
            <c:strRef>
              <c:f>Лист1!$B$1:$I$1</c:f>
              <c:strCache>
                <c:ptCount val="8"/>
                <c:pt idx="0">
                  <c:v>ИАСТ</c:v>
                </c:pt>
                <c:pt idx="1">
                  <c:v>ИУЭФ</c:v>
                </c:pt>
                <c:pt idx="2">
                  <c:v>ИФМЕН</c:v>
                </c:pt>
                <c:pt idx="3">
                  <c:v>ИДТ</c:v>
                </c:pt>
                <c:pt idx="4">
                  <c:v>ЮИН</c:v>
                </c:pt>
                <c:pt idx="5">
                  <c:v>ИКИ</c:v>
                </c:pt>
                <c:pt idx="6">
                  <c:v>ИГНИСТ</c:v>
                </c:pt>
                <c:pt idx="7">
                  <c:v>ИПП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70</c:v>
                </c:pt>
                <c:pt idx="1">
                  <c:v>73.8</c:v>
                </c:pt>
                <c:pt idx="2">
                  <c:v>81.400000000000006</c:v>
                </c:pt>
                <c:pt idx="3">
                  <c:v>80</c:v>
                </c:pt>
                <c:pt idx="4">
                  <c:v>79.7</c:v>
                </c:pt>
                <c:pt idx="5">
                  <c:v>70.7</c:v>
                </c:pt>
                <c:pt idx="6">
                  <c:v>67</c:v>
                </c:pt>
                <c:pt idx="7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96-49FE-9776-C40B48FC471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лето 2020</c:v>
                </c:pt>
              </c:strCache>
            </c:strRef>
          </c:tx>
          <c:invertIfNegative val="0"/>
          <c:cat>
            <c:strRef>
              <c:f>Лист1!$B$1:$I$1</c:f>
              <c:strCache>
                <c:ptCount val="8"/>
                <c:pt idx="0">
                  <c:v>ИАСТ</c:v>
                </c:pt>
                <c:pt idx="1">
                  <c:v>ИУЭФ</c:v>
                </c:pt>
                <c:pt idx="2">
                  <c:v>ИФМЕН</c:v>
                </c:pt>
                <c:pt idx="3">
                  <c:v>ИДТ</c:v>
                </c:pt>
                <c:pt idx="4">
                  <c:v>ЮИН</c:v>
                </c:pt>
                <c:pt idx="5">
                  <c:v>ИКИ</c:v>
                </c:pt>
                <c:pt idx="6">
                  <c:v>ИГНИСТ</c:v>
                </c:pt>
                <c:pt idx="7">
                  <c:v>ИПП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69.400000000000006</c:v>
                </c:pt>
                <c:pt idx="1">
                  <c:v>80</c:v>
                </c:pt>
                <c:pt idx="2">
                  <c:v>73.8</c:v>
                </c:pt>
                <c:pt idx="3">
                  <c:v>76</c:v>
                </c:pt>
                <c:pt idx="4">
                  <c:v>63.7</c:v>
                </c:pt>
                <c:pt idx="5">
                  <c:v>77.5</c:v>
                </c:pt>
                <c:pt idx="6">
                  <c:v>76.3</c:v>
                </c:pt>
                <c:pt idx="7">
                  <c:v>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96-49FE-9776-C40B48FC471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зима 2019</c:v>
                </c:pt>
              </c:strCache>
            </c:strRef>
          </c:tx>
          <c:invertIfNegative val="0"/>
          <c:cat>
            <c:strRef>
              <c:f>Лист1!$B$1:$I$1</c:f>
              <c:strCache>
                <c:ptCount val="8"/>
                <c:pt idx="0">
                  <c:v>ИАСТ</c:v>
                </c:pt>
                <c:pt idx="1">
                  <c:v>ИУЭФ</c:v>
                </c:pt>
                <c:pt idx="2">
                  <c:v>ИФМЕН</c:v>
                </c:pt>
                <c:pt idx="3">
                  <c:v>ИДТ</c:v>
                </c:pt>
                <c:pt idx="4">
                  <c:v>ЮИН</c:v>
                </c:pt>
                <c:pt idx="5">
                  <c:v>ИКИ</c:v>
                </c:pt>
                <c:pt idx="6">
                  <c:v>ИГНИСТ</c:v>
                </c:pt>
                <c:pt idx="7">
                  <c:v>ИПП</c:v>
                </c:pt>
              </c:strCache>
            </c:strRef>
          </c:cat>
          <c:val>
            <c:numRef>
              <c:f>Лист1!$B$5:$I$5</c:f>
              <c:numCache>
                <c:formatCode>General</c:formatCode>
                <c:ptCount val="8"/>
                <c:pt idx="0">
                  <c:v>64.2</c:v>
                </c:pt>
                <c:pt idx="1">
                  <c:v>71.08</c:v>
                </c:pt>
                <c:pt idx="2">
                  <c:v>77.8</c:v>
                </c:pt>
                <c:pt idx="3">
                  <c:v>89</c:v>
                </c:pt>
                <c:pt idx="4">
                  <c:v>83</c:v>
                </c:pt>
                <c:pt idx="5">
                  <c:v>75.5</c:v>
                </c:pt>
                <c:pt idx="6">
                  <c:v>63.3</c:v>
                </c:pt>
                <c:pt idx="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96-49FE-9776-C40B48FC4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27104"/>
        <c:axId val="70928640"/>
      </c:barChart>
      <c:catAx>
        <c:axId val="7092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928640"/>
        <c:crosses val="autoZero"/>
        <c:auto val="1"/>
        <c:lblAlgn val="ctr"/>
        <c:lblOffset val="100"/>
        <c:noMultiLvlLbl val="0"/>
      </c:catAx>
      <c:valAx>
        <c:axId val="70928640"/>
        <c:scaling>
          <c:orientation val="minMax"/>
          <c:max val="9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2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Финансирование научно-исследовательской</a:t>
            </a:r>
            <a:r>
              <a:rPr lang="ru-RU" sz="2000" baseline="0" dirty="0"/>
              <a:t> </a:t>
            </a:r>
            <a:r>
              <a:rPr lang="ru-RU" sz="2000" baseline="0" dirty="0" smtClean="0"/>
              <a:t>деятельности, тыс. руб.</a:t>
            </a:r>
            <a:endParaRPr lang="ru-RU" sz="2000" dirty="0"/>
          </a:p>
        </c:rich>
      </c:tx>
      <c:layout>
        <c:manualLayout>
          <c:xMode val="edge"/>
          <c:yMode val="edge"/>
          <c:x val="0.1298764423000619"/>
          <c:y val="2.0331580868462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Из средств КГУ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Лист1!$C$1:$E$1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3519.5</c:v>
                </c:pt>
                <c:pt idx="1">
                  <c:v>5515.3</c:v>
                </c:pt>
                <c:pt idx="2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7-42F9-8B34-08222A047919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Из внешних источников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Лист1!$C$1:$E$1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16636.8</c:v>
                </c:pt>
                <c:pt idx="1">
                  <c:v>18959.8</c:v>
                </c:pt>
                <c:pt idx="2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7-42F9-8B34-08222A047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7904207"/>
        <c:axId val="780343967"/>
      </c:barChart>
      <c:catAx>
        <c:axId val="7879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343967"/>
        <c:crosses val="autoZero"/>
        <c:auto val="1"/>
        <c:lblAlgn val="ctr"/>
        <c:lblOffset val="100"/>
        <c:noMultiLvlLbl val="0"/>
      </c:catAx>
      <c:valAx>
        <c:axId val="78034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790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Численность научных сотрудников,</a:t>
            </a:r>
            <a:r>
              <a:rPr lang="ru-RU" sz="2000" baseline="0" dirty="0" smtClean="0"/>
              <a:t> чел.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23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6-4666-BC85-63ABB2BA7F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2B16-4666-BC85-63ABB2BA7F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B16-4666-BC85-63ABB2BA7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551136"/>
        <c:axId val="327553760"/>
      </c:barChart>
      <c:catAx>
        <c:axId val="3275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553760"/>
        <c:crosses val="autoZero"/>
        <c:auto val="1"/>
        <c:lblAlgn val="ctr"/>
        <c:lblOffset val="100"/>
        <c:noMultiLvlLbl val="0"/>
      </c:catAx>
      <c:valAx>
        <c:axId val="32755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5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работники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вакцинация 29.06</c:v>
                </c:pt>
                <c:pt idx="1">
                  <c:v>вакцинация 16.09</c:v>
                </c:pt>
                <c:pt idx="2">
                  <c:v>вакцинация18.10</c:v>
                </c:pt>
                <c:pt idx="3">
                  <c:v>вакцинация 27.10</c:v>
                </c:pt>
                <c:pt idx="4">
                  <c:v>вакцинация 15.11</c:v>
                </c:pt>
                <c:pt idx="5">
                  <c:v>вакцинация 7.12</c:v>
                </c:pt>
                <c:pt idx="6">
                  <c:v>вакцинация 18.01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156</c:v>
                </c:pt>
                <c:pt idx="1">
                  <c:v>104</c:v>
                </c:pt>
                <c:pt idx="2">
                  <c:v>38</c:v>
                </c:pt>
                <c:pt idx="3">
                  <c:v>41</c:v>
                </c:pt>
                <c:pt idx="4">
                  <c:v>37</c:v>
                </c:pt>
                <c:pt idx="5">
                  <c:v>21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F-4F69-8AD3-09C20ADA2D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студенты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вакцинация 29.06</c:v>
                </c:pt>
                <c:pt idx="1">
                  <c:v>вакцинация 16.09</c:v>
                </c:pt>
                <c:pt idx="2">
                  <c:v>вакцинация18.10</c:v>
                </c:pt>
                <c:pt idx="3">
                  <c:v>вакцинация 27.10</c:v>
                </c:pt>
                <c:pt idx="4">
                  <c:v>вакцинация 15.11</c:v>
                </c:pt>
                <c:pt idx="5">
                  <c:v>вакцинация 7.12</c:v>
                </c:pt>
                <c:pt idx="6">
                  <c:v>вакцинация 18.01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</c:v>
                </c:pt>
                <c:pt idx="1">
                  <c:v>28</c:v>
                </c:pt>
                <c:pt idx="2">
                  <c:v>125</c:v>
                </c:pt>
                <c:pt idx="3">
                  <c:v>130</c:v>
                </c:pt>
                <c:pt idx="4">
                  <c:v>147</c:v>
                </c:pt>
                <c:pt idx="5">
                  <c:v>53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3F-4F69-8AD3-09C20ADA2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члены семьи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вакцинация 29.06</c:v>
                </c:pt>
                <c:pt idx="1">
                  <c:v>вакцинация 16.09</c:v>
                </c:pt>
                <c:pt idx="2">
                  <c:v>вакцинация18.10</c:v>
                </c:pt>
                <c:pt idx="3">
                  <c:v>вакцинация 27.10</c:v>
                </c:pt>
                <c:pt idx="4">
                  <c:v>вакцинация 15.11</c:v>
                </c:pt>
                <c:pt idx="5">
                  <c:v>вакцинация 7.12</c:v>
                </c:pt>
                <c:pt idx="6">
                  <c:v>вакцинация 18.01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33</c:v>
                </c:pt>
                <c:pt idx="1">
                  <c:v>0</c:v>
                </c:pt>
                <c:pt idx="2">
                  <c:v>26</c:v>
                </c:pt>
                <c:pt idx="3">
                  <c:v>19</c:v>
                </c:pt>
                <c:pt idx="4">
                  <c:v>38</c:v>
                </c:pt>
                <c:pt idx="5">
                  <c:v>13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3F-4F69-8AD3-09C20ADA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158976"/>
        <c:axId val="70168960"/>
        <c:axId val="0"/>
      </c:bar3DChart>
      <c:catAx>
        <c:axId val="70158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0168960"/>
        <c:crosses val="autoZero"/>
        <c:auto val="1"/>
        <c:lblAlgn val="ctr"/>
        <c:lblOffset val="100"/>
        <c:noMultiLvlLbl val="0"/>
      </c:catAx>
      <c:valAx>
        <c:axId val="70168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0158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383DF-9139-47F5-BEE0-080F97E179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BFAB9FA-97F2-4A7C-8C98-7884ED479D39}">
      <dgm:prSet phldrT="[Текст]"/>
      <dgm:spPr>
        <a:solidFill>
          <a:srgbClr val="0E9BB2"/>
        </a:solidFill>
      </dgm:spPr>
      <dgm:t>
        <a:bodyPr/>
        <a:lstStyle/>
        <a:p>
          <a:r>
            <a:rPr lang="ru-RU" dirty="0"/>
            <a:t>Работодатель/ вакансии</a:t>
          </a:r>
        </a:p>
      </dgm:t>
    </dgm:pt>
    <dgm:pt modelId="{427726E9-2F71-4982-B5A6-6241824EDA52}" type="parTrans" cxnId="{80A7B833-A0EE-41AF-97D2-B995E27B5968}">
      <dgm:prSet/>
      <dgm:spPr/>
      <dgm:t>
        <a:bodyPr/>
        <a:lstStyle/>
        <a:p>
          <a:endParaRPr lang="ru-RU"/>
        </a:p>
      </dgm:t>
    </dgm:pt>
    <dgm:pt modelId="{FFCA23B3-7C41-4F92-B3E8-3E789A45F8A3}" type="sibTrans" cxnId="{80A7B833-A0EE-41AF-97D2-B995E27B596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CD812F48-68E9-4247-A775-75F266628076}">
      <dgm:prSet phldrT="[Текст]"/>
      <dgm:spPr>
        <a:solidFill>
          <a:srgbClr val="0E9BB2"/>
        </a:solidFill>
      </dgm:spPr>
      <dgm:t>
        <a:bodyPr/>
        <a:lstStyle/>
        <a:p>
          <a:r>
            <a:rPr lang="ru-RU" dirty="0"/>
            <a:t>3-х сторонний договор гражданин – вуз - работодатель</a:t>
          </a:r>
        </a:p>
      </dgm:t>
    </dgm:pt>
    <dgm:pt modelId="{EB687915-AF8A-4A84-9C13-41713B57D8F6}" type="parTrans" cxnId="{8E15B23C-9F87-435E-B82D-3DBA3CAA89C1}">
      <dgm:prSet/>
      <dgm:spPr/>
      <dgm:t>
        <a:bodyPr/>
        <a:lstStyle/>
        <a:p>
          <a:endParaRPr lang="ru-RU"/>
        </a:p>
      </dgm:t>
    </dgm:pt>
    <dgm:pt modelId="{99E5BAF5-DE55-4363-9B84-59A5E57C4AF6}" type="sibTrans" cxnId="{8E15B23C-9F87-435E-B82D-3DBA3CAA89C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D996EBC1-AFA8-491C-ADDF-244B8185D6FB}">
      <dgm:prSet phldrT="[Текст]"/>
      <dgm:spPr>
        <a:solidFill>
          <a:srgbClr val="0E9BB2"/>
        </a:solidFill>
      </dgm:spPr>
      <dgm:t>
        <a:bodyPr/>
        <a:lstStyle/>
        <a:p>
          <a:r>
            <a:rPr lang="ru-RU" dirty="0"/>
            <a:t>Тестирование и отбор кандидатов</a:t>
          </a:r>
        </a:p>
      </dgm:t>
    </dgm:pt>
    <dgm:pt modelId="{ECB1124C-73CF-4739-BD61-5FB55197137D}" type="parTrans" cxnId="{74481B3F-2BFE-4B35-81D7-D57790D4ACC5}">
      <dgm:prSet/>
      <dgm:spPr/>
      <dgm:t>
        <a:bodyPr/>
        <a:lstStyle/>
        <a:p>
          <a:endParaRPr lang="ru-RU"/>
        </a:p>
      </dgm:t>
    </dgm:pt>
    <dgm:pt modelId="{2DFF8CC8-0FFA-4518-8672-739281E53237}" type="sibTrans" cxnId="{74481B3F-2BFE-4B35-81D7-D57790D4ACC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5E2864B-48D3-45AD-9561-5FE0E5BB49DA}">
      <dgm:prSet phldrT="[Текст]"/>
      <dgm:spPr>
        <a:solidFill>
          <a:srgbClr val="0E9BB2"/>
        </a:solidFill>
      </dgm:spPr>
      <dgm:t>
        <a:bodyPr/>
        <a:lstStyle/>
        <a:p>
          <a:r>
            <a:rPr lang="ru-RU" dirty="0"/>
            <a:t>Обучение на платформе ТГУ </a:t>
          </a:r>
          <a:r>
            <a:rPr lang="en-US" dirty="0"/>
            <a:t>Odin</a:t>
          </a:r>
          <a:endParaRPr lang="ru-RU" dirty="0"/>
        </a:p>
      </dgm:t>
    </dgm:pt>
    <dgm:pt modelId="{8F9DDD3C-BD1F-4239-A3EB-CD80A37BAB54}" type="parTrans" cxnId="{5F9C74CF-0D97-4D13-8023-7888DF02CC0C}">
      <dgm:prSet/>
      <dgm:spPr/>
      <dgm:t>
        <a:bodyPr/>
        <a:lstStyle/>
        <a:p>
          <a:endParaRPr lang="ru-RU"/>
        </a:p>
      </dgm:t>
    </dgm:pt>
    <dgm:pt modelId="{8236198F-3E49-4805-87B4-90CC25ABCE8E}" type="sibTrans" cxnId="{5F9C74CF-0D97-4D13-8023-7888DF02CC0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56A7EED5-B145-4380-8527-BEF0A4C9B1F3}">
      <dgm:prSet phldrT="[Текст]"/>
      <dgm:spPr>
        <a:solidFill>
          <a:srgbClr val="0E9BB2"/>
        </a:solidFill>
      </dgm:spPr>
      <dgm:t>
        <a:bodyPr/>
        <a:lstStyle/>
        <a:p>
          <a:r>
            <a:rPr lang="ru-RU" dirty="0"/>
            <a:t>Трудоустройство</a:t>
          </a:r>
        </a:p>
      </dgm:t>
    </dgm:pt>
    <dgm:pt modelId="{DCCECA43-CD3B-4273-B502-F6DE5C9F0510}" type="parTrans" cxnId="{D38CDA9B-3AB9-43DE-BBB0-705F3F53A099}">
      <dgm:prSet/>
      <dgm:spPr/>
      <dgm:t>
        <a:bodyPr/>
        <a:lstStyle/>
        <a:p>
          <a:endParaRPr lang="ru-RU"/>
        </a:p>
      </dgm:t>
    </dgm:pt>
    <dgm:pt modelId="{A5628B97-AEA9-4190-B818-AF41DF9133D5}" type="sibTrans" cxnId="{D38CDA9B-3AB9-43DE-BBB0-705F3F53A099}">
      <dgm:prSet/>
      <dgm:spPr/>
      <dgm:t>
        <a:bodyPr/>
        <a:lstStyle/>
        <a:p>
          <a:endParaRPr lang="ru-RU"/>
        </a:p>
      </dgm:t>
    </dgm:pt>
    <dgm:pt modelId="{27E6FDF8-9639-4969-B87D-46A834C00D96}">
      <dgm:prSet phldrT="[Текст]"/>
      <dgm:spPr>
        <a:solidFill>
          <a:srgbClr val="0E9BB2"/>
        </a:solidFill>
      </dgm:spPr>
      <dgm:t>
        <a:bodyPr/>
        <a:lstStyle/>
        <a:p>
          <a:r>
            <a:rPr lang="ru-RU" dirty="0"/>
            <a:t>Регистрация         на платформе Работа в России</a:t>
          </a:r>
        </a:p>
      </dgm:t>
    </dgm:pt>
    <dgm:pt modelId="{EC7D74FD-1CDE-4D2E-B980-BE66508567BE}" type="parTrans" cxnId="{411E1F65-EA1E-416B-A3CF-6CD33E346C8A}">
      <dgm:prSet/>
      <dgm:spPr/>
      <dgm:t>
        <a:bodyPr/>
        <a:lstStyle/>
        <a:p>
          <a:endParaRPr lang="ru-RU"/>
        </a:p>
      </dgm:t>
    </dgm:pt>
    <dgm:pt modelId="{256F6D0F-6D69-4FA7-9579-B9707B4AB4FE}" type="sibTrans" cxnId="{411E1F65-EA1E-416B-A3CF-6CD33E346C8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5A2D6153-10A2-4FBA-8286-5F7DE20D49EB}">
      <dgm:prSet phldrT="[Текст]"/>
      <dgm:spPr>
        <a:solidFill>
          <a:srgbClr val="0E9BB2"/>
        </a:solidFill>
      </dgm:spPr>
      <dgm:t>
        <a:bodyPr/>
        <a:lstStyle/>
        <a:p>
          <a:r>
            <a:rPr lang="ru-RU" dirty="0"/>
            <a:t>Проектирование программы совместно с работодателем</a:t>
          </a:r>
        </a:p>
      </dgm:t>
    </dgm:pt>
    <dgm:pt modelId="{7916515E-6B82-48E6-B210-2BDA7E9F76B6}" type="parTrans" cxnId="{982437FE-8D60-448C-B320-1C40A0007183}">
      <dgm:prSet/>
      <dgm:spPr/>
      <dgm:t>
        <a:bodyPr/>
        <a:lstStyle/>
        <a:p>
          <a:endParaRPr lang="ru-RU"/>
        </a:p>
      </dgm:t>
    </dgm:pt>
    <dgm:pt modelId="{27EA7B98-E533-42C3-85B1-D9E471209B57}" type="sibTrans" cxnId="{982437FE-8D60-448C-B320-1C40A000718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1A83D8D9-A58C-4FCB-984D-CCA90931C4A2}" type="pres">
      <dgm:prSet presAssocID="{E1F383DF-9139-47F5-BEE0-080F97E1797A}" presName="Name0" presStyleCnt="0">
        <dgm:presLayoutVars>
          <dgm:dir/>
          <dgm:resizeHandles val="exact"/>
        </dgm:presLayoutVars>
      </dgm:prSet>
      <dgm:spPr/>
    </dgm:pt>
    <dgm:pt modelId="{8089740E-3D3F-4914-8AD2-2E9A8A0425FD}" type="pres">
      <dgm:prSet presAssocID="{CBFAB9FA-97F2-4A7C-8C98-7884ED479D3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2EB0E-391F-4299-BE82-81B11FC8817C}" type="pres">
      <dgm:prSet presAssocID="{FFCA23B3-7C41-4F92-B3E8-3E789A45F8A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DD0D0AA-D41B-467D-BFBD-107B322BA065}" type="pres">
      <dgm:prSet presAssocID="{FFCA23B3-7C41-4F92-B3E8-3E789A45F8A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6273371-E072-4C88-B60D-2862BED9D0F2}" type="pres">
      <dgm:prSet presAssocID="{5A2D6153-10A2-4FBA-8286-5F7DE20D49E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F13E6-2A20-4D9B-9D66-2256F423CD9A}" type="pres">
      <dgm:prSet presAssocID="{27EA7B98-E533-42C3-85B1-D9E471209B5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2EE42369-A565-4AC5-9A4A-CBECFB554EBC}" type="pres">
      <dgm:prSet presAssocID="{27EA7B98-E533-42C3-85B1-D9E471209B5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11608BC-118A-4C70-AA58-D59A90914F75}" type="pres">
      <dgm:prSet presAssocID="{D996EBC1-AFA8-491C-ADDF-244B8185D6F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402DC-B7AA-4F6D-B2E3-A8E458F3A51D}" type="pres">
      <dgm:prSet presAssocID="{2DFF8CC8-0FFA-4518-8672-739281E5323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135C1EC7-5817-4140-9115-A370F3AEE6AE}" type="pres">
      <dgm:prSet presAssocID="{2DFF8CC8-0FFA-4518-8672-739281E5323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7D87BC6-B0F7-40B3-BADD-98410EE5A104}" type="pres">
      <dgm:prSet presAssocID="{27E6FDF8-9639-4969-B87D-46A834C00D9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3B0F2-829A-4369-9C38-50BDD673F464}" type="pres">
      <dgm:prSet presAssocID="{256F6D0F-6D69-4FA7-9579-B9707B4AB4F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550B06A3-6463-43F9-88A0-83079CD201D0}" type="pres">
      <dgm:prSet presAssocID="{256F6D0F-6D69-4FA7-9579-B9707B4AB4F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E2A480F-7E3D-4EAA-876D-341DA697342A}" type="pres">
      <dgm:prSet presAssocID="{CD812F48-68E9-4247-A775-75F26662807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E4E82-C73C-453F-AA80-562F65DA49CA}" type="pres">
      <dgm:prSet presAssocID="{99E5BAF5-DE55-4363-9B84-59A5E57C4AF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4525AEC8-51F2-4329-B1E5-8E38E6891B5A}" type="pres">
      <dgm:prSet presAssocID="{99E5BAF5-DE55-4363-9B84-59A5E57C4AF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9EB8C5D0-B906-4B3E-A7F9-CA9D630E8886}" type="pres">
      <dgm:prSet presAssocID="{E5E2864B-48D3-45AD-9561-5FE0E5BB49D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FD0D4-5BFE-4412-A54D-0B18848F27CE}" type="pres">
      <dgm:prSet presAssocID="{8236198F-3E49-4805-87B4-90CC25ABCE8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F2234D51-99B4-4836-9E9C-F572071ACFA2}" type="pres">
      <dgm:prSet presAssocID="{8236198F-3E49-4805-87B4-90CC25ABCE8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1519B350-40D8-49CE-906D-B59E4C4D77F6}" type="pres">
      <dgm:prSet presAssocID="{56A7EED5-B145-4380-8527-BEF0A4C9B1F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473108-A5B5-44D8-A3F0-2856636E920A}" type="presOf" srcId="{256F6D0F-6D69-4FA7-9579-B9707B4AB4FE}" destId="{D903B0F2-829A-4369-9C38-50BDD673F464}" srcOrd="0" destOrd="0" presId="urn:microsoft.com/office/officeart/2005/8/layout/process1"/>
    <dgm:cxn modelId="{E1161D35-6973-4882-978D-F3329A9B9586}" type="presOf" srcId="{8236198F-3E49-4805-87B4-90CC25ABCE8E}" destId="{F2234D51-99B4-4836-9E9C-F572071ACFA2}" srcOrd="1" destOrd="0" presId="urn:microsoft.com/office/officeart/2005/8/layout/process1"/>
    <dgm:cxn modelId="{74481B3F-2BFE-4B35-81D7-D57790D4ACC5}" srcId="{E1F383DF-9139-47F5-BEE0-080F97E1797A}" destId="{D996EBC1-AFA8-491C-ADDF-244B8185D6FB}" srcOrd="2" destOrd="0" parTransId="{ECB1124C-73CF-4739-BD61-5FB55197137D}" sibTransId="{2DFF8CC8-0FFA-4518-8672-739281E53237}"/>
    <dgm:cxn modelId="{6AF15BE2-80C8-4EEA-950D-20A1EE866BB0}" type="presOf" srcId="{8236198F-3E49-4805-87B4-90CC25ABCE8E}" destId="{5E8FD0D4-5BFE-4412-A54D-0B18848F27CE}" srcOrd="0" destOrd="0" presId="urn:microsoft.com/office/officeart/2005/8/layout/process1"/>
    <dgm:cxn modelId="{41D7C14A-9705-4065-9EEF-2C6DB99022A6}" type="presOf" srcId="{27EA7B98-E533-42C3-85B1-D9E471209B57}" destId="{2EE42369-A565-4AC5-9A4A-CBECFB554EBC}" srcOrd="1" destOrd="0" presId="urn:microsoft.com/office/officeart/2005/8/layout/process1"/>
    <dgm:cxn modelId="{FA0200CC-D314-42B4-B2E0-824788867717}" type="presOf" srcId="{CBFAB9FA-97F2-4A7C-8C98-7884ED479D39}" destId="{8089740E-3D3F-4914-8AD2-2E9A8A0425FD}" srcOrd="0" destOrd="0" presId="urn:microsoft.com/office/officeart/2005/8/layout/process1"/>
    <dgm:cxn modelId="{0C0AF40E-3B5D-4544-9819-5B7CA69E2516}" type="presOf" srcId="{2DFF8CC8-0FFA-4518-8672-739281E53237}" destId="{135C1EC7-5817-4140-9115-A370F3AEE6AE}" srcOrd="1" destOrd="0" presId="urn:microsoft.com/office/officeart/2005/8/layout/process1"/>
    <dgm:cxn modelId="{E552BAD7-502B-48A3-BD20-FD9D7F470D10}" type="presOf" srcId="{5A2D6153-10A2-4FBA-8286-5F7DE20D49EB}" destId="{E6273371-E072-4C88-B60D-2862BED9D0F2}" srcOrd="0" destOrd="0" presId="urn:microsoft.com/office/officeart/2005/8/layout/process1"/>
    <dgm:cxn modelId="{BA6BB599-A306-438D-BD8D-FCD0ECB357CB}" type="presOf" srcId="{256F6D0F-6D69-4FA7-9579-B9707B4AB4FE}" destId="{550B06A3-6463-43F9-88A0-83079CD201D0}" srcOrd="1" destOrd="0" presId="urn:microsoft.com/office/officeart/2005/8/layout/process1"/>
    <dgm:cxn modelId="{B0B2BB78-3E24-4B08-9461-0D5EFB30CC79}" type="presOf" srcId="{27E6FDF8-9639-4969-B87D-46A834C00D96}" destId="{B7D87BC6-B0F7-40B3-BADD-98410EE5A104}" srcOrd="0" destOrd="0" presId="urn:microsoft.com/office/officeart/2005/8/layout/process1"/>
    <dgm:cxn modelId="{B6D14001-16FB-4DAD-BED4-CA8CA8A84A7B}" type="presOf" srcId="{56A7EED5-B145-4380-8527-BEF0A4C9B1F3}" destId="{1519B350-40D8-49CE-906D-B59E4C4D77F6}" srcOrd="0" destOrd="0" presId="urn:microsoft.com/office/officeart/2005/8/layout/process1"/>
    <dgm:cxn modelId="{5F9C74CF-0D97-4D13-8023-7888DF02CC0C}" srcId="{E1F383DF-9139-47F5-BEE0-080F97E1797A}" destId="{E5E2864B-48D3-45AD-9561-5FE0E5BB49DA}" srcOrd="5" destOrd="0" parTransId="{8F9DDD3C-BD1F-4239-A3EB-CD80A37BAB54}" sibTransId="{8236198F-3E49-4805-87B4-90CC25ABCE8E}"/>
    <dgm:cxn modelId="{D38CDA9B-3AB9-43DE-BBB0-705F3F53A099}" srcId="{E1F383DF-9139-47F5-BEE0-080F97E1797A}" destId="{56A7EED5-B145-4380-8527-BEF0A4C9B1F3}" srcOrd="6" destOrd="0" parTransId="{DCCECA43-CD3B-4273-B502-F6DE5C9F0510}" sibTransId="{A5628B97-AEA9-4190-B818-AF41DF9133D5}"/>
    <dgm:cxn modelId="{8E15B23C-9F87-435E-B82D-3DBA3CAA89C1}" srcId="{E1F383DF-9139-47F5-BEE0-080F97E1797A}" destId="{CD812F48-68E9-4247-A775-75F266628076}" srcOrd="4" destOrd="0" parTransId="{EB687915-AF8A-4A84-9C13-41713B57D8F6}" sibTransId="{99E5BAF5-DE55-4363-9B84-59A5E57C4AF6}"/>
    <dgm:cxn modelId="{411E1F65-EA1E-416B-A3CF-6CD33E346C8A}" srcId="{E1F383DF-9139-47F5-BEE0-080F97E1797A}" destId="{27E6FDF8-9639-4969-B87D-46A834C00D96}" srcOrd="3" destOrd="0" parTransId="{EC7D74FD-1CDE-4D2E-B980-BE66508567BE}" sibTransId="{256F6D0F-6D69-4FA7-9579-B9707B4AB4FE}"/>
    <dgm:cxn modelId="{41AFBF1C-B752-426B-84FA-BC03AE17B8C3}" type="presOf" srcId="{2DFF8CC8-0FFA-4518-8672-739281E53237}" destId="{C27402DC-B7AA-4F6D-B2E3-A8E458F3A51D}" srcOrd="0" destOrd="0" presId="urn:microsoft.com/office/officeart/2005/8/layout/process1"/>
    <dgm:cxn modelId="{D862A6AE-91B2-417C-81EE-AAD251E0EFE7}" type="presOf" srcId="{27EA7B98-E533-42C3-85B1-D9E471209B57}" destId="{083F13E6-2A20-4D9B-9D66-2256F423CD9A}" srcOrd="0" destOrd="0" presId="urn:microsoft.com/office/officeart/2005/8/layout/process1"/>
    <dgm:cxn modelId="{982437FE-8D60-448C-B320-1C40A0007183}" srcId="{E1F383DF-9139-47F5-BEE0-080F97E1797A}" destId="{5A2D6153-10A2-4FBA-8286-5F7DE20D49EB}" srcOrd="1" destOrd="0" parTransId="{7916515E-6B82-48E6-B210-2BDA7E9F76B6}" sibTransId="{27EA7B98-E533-42C3-85B1-D9E471209B57}"/>
    <dgm:cxn modelId="{F1A64D4F-07F7-46B6-BB9D-1C808126A68E}" type="presOf" srcId="{D996EBC1-AFA8-491C-ADDF-244B8185D6FB}" destId="{311608BC-118A-4C70-AA58-D59A90914F75}" srcOrd="0" destOrd="0" presId="urn:microsoft.com/office/officeart/2005/8/layout/process1"/>
    <dgm:cxn modelId="{491DF5F2-0615-4803-8058-796EEB6FE6E5}" type="presOf" srcId="{99E5BAF5-DE55-4363-9B84-59A5E57C4AF6}" destId="{65BE4E82-C73C-453F-AA80-562F65DA49CA}" srcOrd="0" destOrd="0" presId="urn:microsoft.com/office/officeart/2005/8/layout/process1"/>
    <dgm:cxn modelId="{BE8BCB2D-28D7-4F60-8A3A-061D28858DB2}" type="presOf" srcId="{FFCA23B3-7C41-4F92-B3E8-3E789A45F8A3}" destId="{8F72EB0E-391F-4299-BE82-81B11FC8817C}" srcOrd="0" destOrd="0" presId="urn:microsoft.com/office/officeart/2005/8/layout/process1"/>
    <dgm:cxn modelId="{84DBB3E4-7F03-4A65-A6A2-563A34093143}" type="presOf" srcId="{E5E2864B-48D3-45AD-9561-5FE0E5BB49DA}" destId="{9EB8C5D0-B906-4B3E-A7F9-CA9D630E8886}" srcOrd="0" destOrd="0" presId="urn:microsoft.com/office/officeart/2005/8/layout/process1"/>
    <dgm:cxn modelId="{80A7B833-A0EE-41AF-97D2-B995E27B5968}" srcId="{E1F383DF-9139-47F5-BEE0-080F97E1797A}" destId="{CBFAB9FA-97F2-4A7C-8C98-7884ED479D39}" srcOrd="0" destOrd="0" parTransId="{427726E9-2F71-4982-B5A6-6241824EDA52}" sibTransId="{FFCA23B3-7C41-4F92-B3E8-3E789A45F8A3}"/>
    <dgm:cxn modelId="{07CF1E53-2CA5-4520-B14D-49E3A4948A36}" type="presOf" srcId="{E1F383DF-9139-47F5-BEE0-080F97E1797A}" destId="{1A83D8D9-A58C-4FCB-984D-CCA90931C4A2}" srcOrd="0" destOrd="0" presId="urn:microsoft.com/office/officeart/2005/8/layout/process1"/>
    <dgm:cxn modelId="{43D543B3-6106-4129-B201-B141CB070FBB}" type="presOf" srcId="{FFCA23B3-7C41-4F92-B3E8-3E789A45F8A3}" destId="{CDD0D0AA-D41B-467D-BFBD-107B322BA065}" srcOrd="1" destOrd="0" presId="urn:microsoft.com/office/officeart/2005/8/layout/process1"/>
    <dgm:cxn modelId="{34B432F7-647E-47BB-AA7A-8FB454A4815C}" type="presOf" srcId="{99E5BAF5-DE55-4363-9B84-59A5E57C4AF6}" destId="{4525AEC8-51F2-4329-B1E5-8E38E6891B5A}" srcOrd="1" destOrd="0" presId="urn:microsoft.com/office/officeart/2005/8/layout/process1"/>
    <dgm:cxn modelId="{4C42F417-0D6A-4D01-A0DB-9A302B31EFE2}" type="presOf" srcId="{CD812F48-68E9-4247-A775-75F266628076}" destId="{1E2A480F-7E3D-4EAA-876D-341DA697342A}" srcOrd="0" destOrd="0" presId="urn:microsoft.com/office/officeart/2005/8/layout/process1"/>
    <dgm:cxn modelId="{024A8DC6-26E5-4F6F-8BFD-4EADB6EED6EB}" type="presParOf" srcId="{1A83D8D9-A58C-4FCB-984D-CCA90931C4A2}" destId="{8089740E-3D3F-4914-8AD2-2E9A8A0425FD}" srcOrd="0" destOrd="0" presId="urn:microsoft.com/office/officeart/2005/8/layout/process1"/>
    <dgm:cxn modelId="{FE42450D-CB2E-4C7D-A5AF-9904E6EE311D}" type="presParOf" srcId="{1A83D8D9-A58C-4FCB-984D-CCA90931C4A2}" destId="{8F72EB0E-391F-4299-BE82-81B11FC8817C}" srcOrd="1" destOrd="0" presId="urn:microsoft.com/office/officeart/2005/8/layout/process1"/>
    <dgm:cxn modelId="{2E8EBE24-1D68-4B8F-95A8-E9E593194D30}" type="presParOf" srcId="{8F72EB0E-391F-4299-BE82-81B11FC8817C}" destId="{CDD0D0AA-D41B-467D-BFBD-107B322BA065}" srcOrd="0" destOrd="0" presId="urn:microsoft.com/office/officeart/2005/8/layout/process1"/>
    <dgm:cxn modelId="{D3B07495-31F8-44C6-BD4B-B6121D722FA2}" type="presParOf" srcId="{1A83D8D9-A58C-4FCB-984D-CCA90931C4A2}" destId="{E6273371-E072-4C88-B60D-2862BED9D0F2}" srcOrd="2" destOrd="0" presId="urn:microsoft.com/office/officeart/2005/8/layout/process1"/>
    <dgm:cxn modelId="{BA17BC55-7BF8-4357-AB49-DD8D327BF936}" type="presParOf" srcId="{1A83D8D9-A58C-4FCB-984D-CCA90931C4A2}" destId="{083F13E6-2A20-4D9B-9D66-2256F423CD9A}" srcOrd="3" destOrd="0" presId="urn:microsoft.com/office/officeart/2005/8/layout/process1"/>
    <dgm:cxn modelId="{0BCFD689-B950-4254-89E6-53A0930496E5}" type="presParOf" srcId="{083F13E6-2A20-4D9B-9D66-2256F423CD9A}" destId="{2EE42369-A565-4AC5-9A4A-CBECFB554EBC}" srcOrd="0" destOrd="0" presId="urn:microsoft.com/office/officeart/2005/8/layout/process1"/>
    <dgm:cxn modelId="{BF56FBB3-70F8-4B90-9D0E-EFD64B23EBF4}" type="presParOf" srcId="{1A83D8D9-A58C-4FCB-984D-CCA90931C4A2}" destId="{311608BC-118A-4C70-AA58-D59A90914F75}" srcOrd="4" destOrd="0" presId="urn:microsoft.com/office/officeart/2005/8/layout/process1"/>
    <dgm:cxn modelId="{FD43283A-943A-4DF1-8C4F-84F3982193B5}" type="presParOf" srcId="{1A83D8D9-A58C-4FCB-984D-CCA90931C4A2}" destId="{C27402DC-B7AA-4F6D-B2E3-A8E458F3A51D}" srcOrd="5" destOrd="0" presId="urn:microsoft.com/office/officeart/2005/8/layout/process1"/>
    <dgm:cxn modelId="{8A63C97E-85F9-44AF-96BA-34955571F63A}" type="presParOf" srcId="{C27402DC-B7AA-4F6D-B2E3-A8E458F3A51D}" destId="{135C1EC7-5817-4140-9115-A370F3AEE6AE}" srcOrd="0" destOrd="0" presId="urn:microsoft.com/office/officeart/2005/8/layout/process1"/>
    <dgm:cxn modelId="{9785AEDB-9D19-404E-B3A6-BEEE3DAE8F08}" type="presParOf" srcId="{1A83D8D9-A58C-4FCB-984D-CCA90931C4A2}" destId="{B7D87BC6-B0F7-40B3-BADD-98410EE5A104}" srcOrd="6" destOrd="0" presId="urn:microsoft.com/office/officeart/2005/8/layout/process1"/>
    <dgm:cxn modelId="{66F39145-A6C6-47AA-9ED0-DECBD50FB621}" type="presParOf" srcId="{1A83D8D9-A58C-4FCB-984D-CCA90931C4A2}" destId="{D903B0F2-829A-4369-9C38-50BDD673F464}" srcOrd="7" destOrd="0" presId="urn:microsoft.com/office/officeart/2005/8/layout/process1"/>
    <dgm:cxn modelId="{29134BC9-D3B5-496C-932A-9060A34CE8D8}" type="presParOf" srcId="{D903B0F2-829A-4369-9C38-50BDD673F464}" destId="{550B06A3-6463-43F9-88A0-83079CD201D0}" srcOrd="0" destOrd="0" presId="urn:microsoft.com/office/officeart/2005/8/layout/process1"/>
    <dgm:cxn modelId="{1701A7D4-8D76-4F2C-8BBA-71AB14EDD4C1}" type="presParOf" srcId="{1A83D8D9-A58C-4FCB-984D-CCA90931C4A2}" destId="{1E2A480F-7E3D-4EAA-876D-341DA697342A}" srcOrd="8" destOrd="0" presId="urn:microsoft.com/office/officeart/2005/8/layout/process1"/>
    <dgm:cxn modelId="{F6B8ADC4-6522-4843-A6B7-6AC5A1AA71C7}" type="presParOf" srcId="{1A83D8D9-A58C-4FCB-984D-CCA90931C4A2}" destId="{65BE4E82-C73C-453F-AA80-562F65DA49CA}" srcOrd="9" destOrd="0" presId="urn:microsoft.com/office/officeart/2005/8/layout/process1"/>
    <dgm:cxn modelId="{66983102-F5A0-420A-9050-91F3606611AF}" type="presParOf" srcId="{65BE4E82-C73C-453F-AA80-562F65DA49CA}" destId="{4525AEC8-51F2-4329-B1E5-8E38E6891B5A}" srcOrd="0" destOrd="0" presId="urn:microsoft.com/office/officeart/2005/8/layout/process1"/>
    <dgm:cxn modelId="{D3A531A7-3C33-4D79-B2C6-471368EF247E}" type="presParOf" srcId="{1A83D8D9-A58C-4FCB-984D-CCA90931C4A2}" destId="{9EB8C5D0-B906-4B3E-A7F9-CA9D630E8886}" srcOrd="10" destOrd="0" presId="urn:microsoft.com/office/officeart/2005/8/layout/process1"/>
    <dgm:cxn modelId="{54F4588F-F66E-4735-A30F-D26C9768B570}" type="presParOf" srcId="{1A83D8D9-A58C-4FCB-984D-CCA90931C4A2}" destId="{5E8FD0D4-5BFE-4412-A54D-0B18848F27CE}" srcOrd="11" destOrd="0" presId="urn:microsoft.com/office/officeart/2005/8/layout/process1"/>
    <dgm:cxn modelId="{C60FE0BF-2DD6-40CC-8394-DCB6C3B4EEF2}" type="presParOf" srcId="{5E8FD0D4-5BFE-4412-A54D-0B18848F27CE}" destId="{F2234D51-99B4-4836-9E9C-F572071ACFA2}" srcOrd="0" destOrd="0" presId="urn:microsoft.com/office/officeart/2005/8/layout/process1"/>
    <dgm:cxn modelId="{6A0D73F6-E7F2-4BA2-838B-8B7E55132DBC}" type="presParOf" srcId="{1A83D8D9-A58C-4FCB-984D-CCA90931C4A2}" destId="{1519B350-40D8-49CE-906D-B59E4C4D77F6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740E-3D3F-4914-8AD2-2E9A8A0425FD}">
      <dsp:nvSpPr>
        <dsp:cNvPr id="0" name=""/>
        <dsp:cNvSpPr/>
      </dsp:nvSpPr>
      <dsp:spPr>
        <a:xfrm>
          <a:off x="2968" y="234232"/>
          <a:ext cx="1123990" cy="674394"/>
        </a:xfrm>
        <a:prstGeom prst="roundRect">
          <a:avLst>
            <a:gd name="adj" fmla="val 10000"/>
          </a:avLst>
        </a:prstGeom>
        <a:solidFill>
          <a:srgbClr val="0E9B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Работодатель/ вакансии</a:t>
          </a:r>
        </a:p>
      </dsp:txBody>
      <dsp:txXfrm>
        <a:off x="22720" y="253984"/>
        <a:ext cx="1084486" cy="634890"/>
      </dsp:txXfrm>
    </dsp:sp>
    <dsp:sp modelId="{8F72EB0E-391F-4299-BE82-81B11FC8817C}">
      <dsp:nvSpPr>
        <dsp:cNvPr id="0" name=""/>
        <dsp:cNvSpPr/>
      </dsp:nvSpPr>
      <dsp:spPr>
        <a:xfrm>
          <a:off x="1239357" y="432054"/>
          <a:ext cx="238286" cy="278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39357" y="487804"/>
        <a:ext cx="166800" cy="167249"/>
      </dsp:txXfrm>
    </dsp:sp>
    <dsp:sp modelId="{E6273371-E072-4C88-B60D-2862BED9D0F2}">
      <dsp:nvSpPr>
        <dsp:cNvPr id="0" name=""/>
        <dsp:cNvSpPr/>
      </dsp:nvSpPr>
      <dsp:spPr>
        <a:xfrm>
          <a:off x="1576554" y="234232"/>
          <a:ext cx="1123990" cy="674394"/>
        </a:xfrm>
        <a:prstGeom prst="roundRect">
          <a:avLst>
            <a:gd name="adj" fmla="val 10000"/>
          </a:avLst>
        </a:prstGeom>
        <a:solidFill>
          <a:srgbClr val="0E9B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Проектирование программы совместно с работодателем</a:t>
          </a:r>
        </a:p>
      </dsp:txBody>
      <dsp:txXfrm>
        <a:off x="1596306" y="253984"/>
        <a:ext cx="1084486" cy="634890"/>
      </dsp:txXfrm>
    </dsp:sp>
    <dsp:sp modelId="{083F13E6-2A20-4D9B-9D66-2256F423CD9A}">
      <dsp:nvSpPr>
        <dsp:cNvPr id="0" name=""/>
        <dsp:cNvSpPr/>
      </dsp:nvSpPr>
      <dsp:spPr>
        <a:xfrm>
          <a:off x="2812944" y="432054"/>
          <a:ext cx="238286" cy="278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12944" y="487804"/>
        <a:ext cx="166800" cy="167249"/>
      </dsp:txXfrm>
    </dsp:sp>
    <dsp:sp modelId="{311608BC-118A-4C70-AA58-D59A90914F75}">
      <dsp:nvSpPr>
        <dsp:cNvPr id="0" name=""/>
        <dsp:cNvSpPr/>
      </dsp:nvSpPr>
      <dsp:spPr>
        <a:xfrm>
          <a:off x="3150141" y="234232"/>
          <a:ext cx="1123990" cy="674394"/>
        </a:xfrm>
        <a:prstGeom prst="roundRect">
          <a:avLst>
            <a:gd name="adj" fmla="val 10000"/>
          </a:avLst>
        </a:prstGeom>
        <a:solidFill>
          <a:srgbClr val="0E9B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Тестирование и отбор кандидатов</a:t>
          </a:r>
        </a:p>
      </dsp:txBody>
      <dsp:txXfrm>
        <a:off x="3169893" y="253984"/>
        <a:ext cx="1084486" cy="634890"/>
      </dsp:txXfrm>
    </dsp:sp>
    <dsp:sp modelId="{C27402DC-B7AA-4F6D-B2E3-A8E458F3A51D}">
      <dsp:nvSpPr>
        <dsp:cNvPr id="0" name=""/>
        <dsp:cNvSpPr/>
      </dsp:nvSpPr>
      <dsp:spPr>
        <a:xfrm>
          <a:off x="4386531" y="432054"/>
          <a:ext cx="238286" cy="278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386531" y="487804"/>
        <a:ext cx="166800" cy="167249"/>
      </dsp:txXfrm>
    </dsp:sp>
    <dsp:sp modelId="{B7D87BC6-B0F7-40B3-BADD-98410EE5A104}">
      <dsp:nvSpPr>
        <dsp:cNvPr id="0" name=""/>
        <dsp:cNvSpPr/>
      </dsp:nvSpPr>
      <dsp:spPr>
        <a:xfrm>
          <a:off x="4723728" y="234232"/>
          <a:ext cx="1123990" cy="674394"/>
        </a:xfrm>
        <a:prstGeom prst="roundRect">
          <a:avLst>
            <a:gd name="adj" fmla="val 10000"/>
          </a:avLst>
        </a:prstGeom>
        <a:solidFill>
          <a:srgbClr val="0E9B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Регистрация         на платформе Работа в России</a:t>
          </a:r>
        </a:p>
      </dsp:txBody>
      <dsp:txXfrm>
        <a:off x="4743480" y="253984"/>
        <a:ext cx="1084486" cy="634890"/>
      </dsp:txXfrm>
    </dsp:sp>
    <dsp:sp modelId="{D903B0F2-829A-4369-9C38-50BDD673F464}">
      <dsp:nvSpPr>
        <dsp:cNvPr id="0" name=""/>
        <dsp:cNvSpPr/>
      </dsp:nvSpPr>
      <dsp:spPr>
        <a:xfrm>
          <a:off x="5960118" y="432054"/>
          <a:ext cx="238286" cy="278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960118" y="487804"/>
        <a:ext cx="166800" cy="167249"/>
      </dsp:txXfrm>
    </dsp:sp>
    <dsp:sp modelId="{1E2A480F-7E3D-4EAA-876D-341DA697342A}">
      <dsp:nvSpPr>
        <dsp:cNvPr id="0" name=""/>
        <dsp:cNvSpPr/>
      </dsp:nvSpPr>
      <dsp:spPr>
        <a:xfrm>
          <a:off x="6297315" y="234232"/>
          <a:ext cx="1123990" cy="674394"/>
        </a:xfrm>
        <a:prstGeom prst="roundRect">
          <a:avLst>
            <a:gd name="adj" fmla="val 10000"/>
          </a:avLst>
        </a:prstGeom>
        <a:solidFill>
          <a:srgbClr val="0E9B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3-х сторонний договор гражданин – вуз - работодатель</a:t>
          </a:r>
        </a:p>
      </dsp:txBody>
      <dsp:txXfrm>
        <a:off x="6317067" y="253984"/>
        <a:ext cx="1084486" cy="634890"/>
      </dsp:txXfrm>
    </dsp:sp>
    <dsp:sp modelId="{65BE4E82-C73C-453F-AA80-562F65DA49CA}">
      <dsp:nvSpPr>
        <dsp:cNvPr id="0" name=""/>
        <dsp:cNvSpPr/>
      </dsp:nvSpPr>
      <dsp:spPr>
        <a:xfrm>
          <a:off x="7533705" y="432054"/>
          <a:ext cx="238286" cy="278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7533705" y="487804"/>
        <a:ext cx="166800" cy="167249"/>
      </dsp:txXfrm>
    </dsp:sp>
    <dsp:sp modelId="{9EB8C5D0-B906-4B3E-A7F9-CA9D630E8886}">
      <dsp:nvSpPr>
        <dsp:cNvPr id="0" name=""/>
        <dsp:cNvSpPr/>
      </dsp:nvSpPr>
      <dsp:spPr>
        <a:xfrm>
          <a:off x="7870902" y="234232"/>
          <a:ext cx="1123990" cy="674394"/>
        </a:xfrm>
        <a:prstGeom prst="roundRect">
          <a:avLst>
            <a:gd name="adj" fmla="val 10000"/>
          </a:avLst>
        </a:prstGeom>
        <a:solidFill>
          <a:srgbClr val="0E9B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Обучение на платформе ТГУ </a:t>
          </a:r>
          <a:r>
            <a:rPr lang="en-US" sz="1000" kern="1200" dirty="0"/>
            <a:t>Odin</a:t>
          </a:r>
          <a:endParaRPr lang="ru-RU" sz="1000" kern="1200" dirty="0"/>
        </a:p>
      </dsp:txBody>
      <dsp:txXfrm>
        <a:off x="7890654" y="253984"/>
        <a:ext cx="1084486" cy="634890"/>
      </dsp:txXfrm>
    </dsp:sp>
    <dsp:sp modelId="{5E8FD0D4-5BFE-4412-A54D-0B18848F27CE}">
      <dsp:nvSpPr>
        <dsp:cNvPr id="0" name=""/>
        <dsp:cNvSpPr/>
      </dsp:nvSpPr>
      <dsp:spPr>
        <a:xfrm>
          <a:off x="9107292" y="432054"/>
          <a:ext cx="238286" cy="278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9107292" y="487804"/>
        <a:ext cx="166800" cy="167249"/>
      </dsp:txXfrm>
    </dsp:sp>
    <dsp:sp modelId="{1519B350-40D8-49CE-906D-B59E4C4D77F6}">
      <dsp:nvSpPr>
        <dsp:cNvPr id="0" name=""/>
        <dsp:cNvSpPr/>
      </dsp:nvSpPr>
      <dsp:spPr>
        <a:xfrm>
          <a:off x="9444489" y="234232"/>
          <a:ext cx="1123990" cy="674394"/>
        </a:xfrm>
        <a:prstGeom prst="roundRect">
          <a:avLst>
            <a:gd name="adj" fmla="val 10000"/>
          </a:avLst>
        </a:prstGeom>
        <a:solidFill>
          <a:srgbClr val="0E9B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Трудоустройство</a:t>
          </a:r>
        </a:p>
      </dsp:txBody>
      <dsp:txXfrm>
        <a:off x="9464241" y="253984"/>
        <a:ext cx="1084486" cy="634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0" y="0"/>
            <a:ext cx="2929837" cy="49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29761" y="1"/>
            <a:ext cx="2925142" cy="49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Calibri" pitchFamily="32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1638" y="1243013"/>
            <a:ext cx="5953125" cy="33496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6116" y="4784834"/>
            <a:ext cx="5404236" cy="39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0" y="9443662"/>
            <a:ext cx="2929837" cy="4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29761" y="9443663"/>
            <a:ext cx="2925142" cy="49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DAFB8EDA-083E-43D6-AB6F-FBEB302FFC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1E7E6AC-6B1B-46F4-8F9E-168EE5EEC502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35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62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E352D3-186F-469E-A096-BC13819B7BBD}" type="slidenum">
              <a:rPr lang="ru-RU"/>
              <a:pPr/>
              <a:t>14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48363" cy="3346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7" y="4778722"/>
            <a:ext cx="5433420" cy="390469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E3BB760-10B4-4344-8671-79D259F4B6D5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70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E3BB760-10B4-4344-8671-79D259F4B6D5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092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E3BB760-10B4-4344-8671-79D259F4B6D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3063" y="846138"/>
            <a:ext cx="4062412" cy="2286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988912" y="3259014"/>
            <a:ext cx="7911287" cy="266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926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1349375"/>
            <a:ext cx="6475412" cy="36433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69856" y="5193928"/>
            <a:ext cx="5361978" cy="424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81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CE6B4DF-5890-489E-B218-54E21451DD2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11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5801" y="4784428"/>
            <a:ext cx="5409562" cy="39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9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E3BB760-10B4-4344-8671-79D259F4B6D5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21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E3BB760-10B4-4344-8671-79D259F4B6D5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26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E3BB760-10B4-4344-8671-79D259F4B6D5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56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E3BB760-10B4-4344-8671-79D259F4B6D5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5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E3BB760-10B4-4344-8671-79D259F4B6D5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765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E3BB760-10B4-4344-8671-79D259F4B6D5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27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FAE5C-D244-4D26-8E3F-A7A8BC44F1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07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D08C9-FB68-4523-9C68-72641513B0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65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4B999-2921-4616-B3D1-0C270F2CED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6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BD455-5A86-4643-82CF-1D2C61CA8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64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6499225" y="1439863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 bwMode="auto">
          <a:xfrm>
            <a:off x="10947400" y="6146800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D6E2789B-70A2-4AF1-B389-800FF3CCF5BD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0" y="6640513"/>
            <a:ext cx="12193588" cy="233362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99224" y="0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336154" y="1495424"/>
            <a:ext cx="11449272" cy="4548271"/>
          </a:xfrm>
        </p:spPr>
        <p:txBody>
          <a:bodyPr/>
          <a:lstStyle>
            <a:lvl1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600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idx="10"/>
          </p:nvPr>
        </p:nvSpPr>
        <p:spPr>
          <a:xfrm>
            <a:off x="860425" y="6146800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t>14.03.18</a:t>
            </a:r>
          </a:p>
        </p:txBody>
      </p:sp>
    </p:spTree>
    <p:extLst>
      <p:ext uri="{BB962C8B-B14F-4D97-AF65-F5344CB8AC3E}">
        <p14:creationId xmlns:p14="http://schemas.microsoft.com/office/powerpoint/2010/main" val="253328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520328" y="5338800"/>
            <a:ext cx="9313213" cy="7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sub_title"/>
          <p:cNvSpPr>
            <a:spLocks noGrp="1"/>
          </p:cNvSpPr>
          <p:nvPr>
            <p:ph type="subTitle" idx="1"/>
          </p:nvPr>
        </p:nvSpPr>
        <p:spPr>
          <a:xfrm>
            <a:off x="2520328" y="6145200"/>
            <a:ext cx="9308412" cy="295200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36" name="Рисунок 7"/>
          <p:cNvSpPr>
            <a:spLocks noGrp="1"/>
          </p:cNvSpPr>
          <p:nvPr>
            <p:ph type="pic" sz="quarter" idx="11"/>
          </p:nvPr>
        </p:nvSpPr>
        <p:spPr>
          <a:xfrm>
            <a:off x="2520328" y="2141131"/>
            <a:ext cx="1891446" cy="14184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37" name="Рисунок 9"/>
          <p:cNvSpPr>
            <a:spLocks noGrp="1"/>
          </p:cNvSpPr>
          <p:nvPr>
            <p:ph type="pic" sz="quarter" idx="12"/>
          </p:nvPr>
        </p:nvSpPr>
        <p:spPr>
          <a:xfrm>
            <a:off x="4426177" y="2141131"/>
            <a:ext cx="1891446" cy="14184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38" name="Рисунок 11"/>
          <p:cNvSpPr>
            <a:spLocks noGrp="1"/>
          </p:cNvSpPr>
          <p:nvPr>
            <p:ph type="pic" sz="quarter" idx="13"/>
          </p:nvPr>
        </p:nvSpPr>
        <p:spPr>
          <a:xfrm>
            <a:off x="2520328" y="3570331"/>
            <a:ext cx="1891446" cy="14184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39" name="Рисунок 13"/>
          <p:cNvSpPr>
            <a:spLocks noGrp="1"/>
          </p:cNvSpPr>
          <p:nvPr>
            <p:ph type="pic" sz="quarter" idx="14"/>
          </p:nvPr>
        </p:nvSpPr>
        <p:spPr>
          <a:xfrm>
            <a:off x="4426177" y="3570331"/>
            <a:ext cx="1891446" cy="14184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40" name="Рисунок 15"/>
          <p:cNvSpPr>
            <a:spLocks noGrp="1"/>
          </p:cNvSpPr>
          <p:nvPr>
            <p:ph type="pic" sz="quarter" idx="15"/>
          </p:nvPr>
        </p:nvSpPr>
        <p:spPr>
          <a:xfrm>
            <a:off x="6336825" y="2141131"/>
            <a:ext cx="5856763" cy="2847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76672"/>
            <a:ext cx="12193588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453336"/>
            <a:ext cx="1219358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43937" y="448988"/>
            <a:ext cx="82070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54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Костромской государственный технологический университет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54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Костромской государственный университет имени Н. А. Некрасова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54F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2" descr="C:\Users\Максим\Downloads\Для презентации Титунин\кгту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14" y="548680"/>
            <a:ext cx="1590898" cy="4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86" y="1087426"/>
            <a:ext cx="1284554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6706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528" y="3326400"/>
            <a:ext cx="9313213" cy="6768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6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528" y="4330802"/>
            <a:ext cx="9313213" cy="1906511"/>
          </a:xfrm>
        </p:spPr>
        <p:txBody>
          <a:bodyPr anchor="t" anchorCtr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32656"/>
            <a:ext cx="12193588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43937" y="448988"/>
            <a:ext cx="8207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8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Костромской государственный технологический университет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8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Костромской государственный университет имени Н. А. Некрасова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8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 descr="C:\Users\Максим\Downloads\Для презентации Титунин\кгту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14" y="548680"/>
            <a:ext cx="1590898" cy="4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86" y="1216044"/>
            <a:ext cx="1284554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2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8252" y="3326400"/>
            <a:ext cx="6851352" cy="6768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6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8252" y="4330802"/>
            <a:ext cx="6851352" cy="2151887"/>
          </a:xfrm>
        </p:spPr>
        <p:txBody>
          <a:bodyPr anchor="t" anchorCtr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781032" y="3326400"/>
            <a:ext cx="2875574" cy="3157200"/>
          </a:xfrm>
        </p:spPr>
        <p:txBody>
          <a:bodyPr vert="horz" lIns="0" tIns="0" rIns="0" bIns="0" rtlCol="0">
            <a:normAutofit/>
          </a:bodyPr>
          <a:lstStyle>
            <a:lvl1pPr>
              <a:defRPr lang="ru-RU" sz="1400" dirty="0"/>
            </a:lvl1pPr>
          </a:lstStyle>
          <a:p>
            <a:pPr marL="177800" lvl="0" indent="-177800">
              <a:buBlip>
                <a:blip r:embed="rId2"/>
              </a:buBlip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04664"/>
            <a:ext cx="12193588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43937" y="448988"/>
            <a:ext cx="8207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8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Костромской государственный технологический университет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8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Костромской государственный университет имени Н. А. Некрасова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8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 descr="C:\Users\Максим\Downloads\Для презентации Титунин\кгту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14" y="548680"/>
            <a:ext cx="1590898" cy="4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86" y="1216044"/>
            <a:ext cx="1284554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6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о снос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364114" y="5849563"/>
            <a:ext cx="11468694" cy="362665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1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55246" y="1627146"/>
            <a:ext cx="11473494" cy="398784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9004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55246" y="1627144"/>
            <a:ext cx="11473494" cy="45902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6078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8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4EF34-120A-4B7D-AE65-BA1F14A522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032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743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9" name="Объект 4"/>
          <p:cNvSpPr>
            <a:spLocks noGrp="1"/>
          </p:cNvSpPr>
          <p:nvPr>
            <p:ph sz="quarter" idx="10"/>
          </p:nvPr>
        </p:nvSpPr>
        <p:spPr>
          <a:xfrm>
            <a:off x="355247" y="2474119"/>
            <a:ext cx="5616731" cy="314086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6"/>
          <p:cNvSpPr>
            <a:spLocks noGrp="1"/>
          </p:cNvSpPr>
          <p:nvPr>
            <p:ph sz="quarter" idx="11"/>
          </p:nvPr>
        </p:nvSpPr>
        <p:spPr>
          <a:xfrm>
            <a:off x="6211868" y="2474119"/>
            <a:ext cx="5616731" cy="314086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63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0"/>
          </p:nvPr>
        </p:nvSpPr>
        <p:spPr>
          <a:xfrm>
            <a:off x="355247" y="2474120"/>
            <a:ext cx="5616731" cy="314086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1"/>
          </p:nvPr>
        </p:nvSpPr>
        <p:spPr>
          <a:xfrm>
            <a:off x="6212465" y="2474117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2"/>
          </p:nvPr>
        </p:nvSpPr>
        <p:spPr>
          <a:xfrm>
            <a:off x="6212465" y="4135387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33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0"/>
          </p:nvPr>
        </p:nvSpPr>
        <p:spPr>
          <a:xfrm>
            <a:off x="355247" y="2473083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1"/>
          </p:nvPr>
        </p:nvSpPr>
        <p:spPr>
          <a:xfrm>
            <a:off x="355247" y="4136409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2"/>
          </p:nvPr>
        </p:nvSpPr>
        <p:spPr>
          <a:xfrm>
            <a:off x="6212464" y="2473209"/>
            <a:ext cx="5616731" cy="3142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58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0"/>
          </p:nvPr>
        </p:nvSpPr>
        <p:spPr>
          <a:xfrm>
            <a:off x="355246" y="2473083"/>
            <a:ext cx="11473494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1"/>
          </p:nvPr>
        </p:nvSpPr>
        <p:spPr>
          <a:xfrm>
            <a:off x="355247" y="4136400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2"/>
          </p:nvPr>
        </p:nvSpPr>
        <p:spPr>
          <a:xfrm>
            <a:off x="6212464" y="4134349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45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 (версия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10"/>
          </p:nvPr>
        </p:nvSpPr>
        <p:spPr>
          <a:xfrm>
            <a:off x="355247" y="2473083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1"/>
          </p:nvPr>
        </p:nvSpPr>
        <p:spPr>
          <a:xfrm>
            <a:off x="6211868" y="2473083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2"/>
          </p:nvPr>
        </p:nvSpPr>
        <p:spPr>
          <a:xfrm>
            <a:off x="355246" y="4136400"/>
            <a:ext cx="11473494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42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1" name="Объект 4"/>
          <p:cNvSpPr>
            <a:spLocks noGrp="1"/>
          </p:cNvSpPr>
          <p:nvPr>
            <p:ph sz="quarter" idx="10"/>
          </p:nvPr>
        </p:nvSpPr>
        <p:spPr>
          <a:xfrm>
            <a:off x="355247" y="2473083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6"/>
          <p:cNvSpPr>
            <a:spLocks noGrp="1"/>
          </p:cNvSpPr>
          <p:nvPr>
            <p:ph sz="quarter" idx="11"/>
          </p:nvPr>
        </p:nvSpPr>
        <p:spPr>
          <a:xfrm>
            <a:off x="6211868" y="2473083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355247" y="4136400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5"/>
          <p:cNvSpPr>
            <a:spLocks noGrp="1"/>
          </p:cNvSpPr>
          <p:nvPr>
            <p:ph sz="quarter" idx="13"/>
          </p:nvPr>
        </p:nvSpPr>
        <p:spPr>
          <a:xfrm>
            <a:off x="6211868" y="4136400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07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24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355246" y="1627632"/>
            <a:ext cx="3658076" cy="1792224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4272354" y="1627632"/>
            <a:ext cx="3658076" cy="1792224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12" hasCustomPrompt="1"/>
          </p:nvPr>
        </p:nvSpPr>
        <p:spPr>
          <a:xfrm>
            <a:off x="8170523" y="1627632"/>
            <a:ext cx="3658076" cy="1792224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355246" y="4015421"/>
            <a:ext cx="3658076" cy="1792224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14" hasCustomPrompt="1"/>
          </p:nvPr>
        </p:nvSpPr>
        <p:spPr>
          <a:xfrm>
            <a:off x="4262885" y="4015421"/>
            <a:ext cx="3658076" cy="1792224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8170523" y="4015421"/>
            <a:ext cx="3658076" cy="1792224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30" name="Текст 10"/>
          <p:cNvSpPr>
            <a:spLocks noGrp="1"/>
          </p:cNvSpPr>
          <p:nvPr>
            <p:ph type="body" sz="quarter" idx="16"/>
          </p:nvPr>
        </p:nvSpPr>
        <p:spPr>
          <a:xfrm>
            <a:off x="355246" y="3511111"/>
            <a:ext cx="3658076" cy="32004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7"/>
          </p:nvPr>
        </p:nvSpPr>
        <p:spPr>
          <a:xfrm>
            <a:off x="4262885" y="3511111"/>
            <a:ext cx="3658076" cy="32004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10"/>
          <p:cNvSpPr>
            <a:spLocks noGrp="1"/>
          </p:cNvSpPr>
          <p:nvPr>
            <p:ph type="body" sz="quarter" idx="18"/>
          </p:nvPr>
        </p:nvSpPr>
        <p:spPr>
          <a:xfrm>
            <a:off x="8170523" y="3511111"/>
            <a:ext cx="3658076" cy="32004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10"/>
          <p:cNvSpPr>
            <a:spLocks noGrp="1"/>
          </p:cNvSpPr>
          <p:nvPr>
            <p:ph type="body" sz="quarter" idx="19"/>
          </p:nvPr>
        </p:nvSpPr>
        <p:spPr>
          <a:xfrm>
            <a:off x="355246" y="5897880"/>
            <a:ext cx="3658076" cy="32004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0"/>
          <p:cNvSpPr>
            <a:spLocks noGrp="1"/>
          </p:cNvSpPr>
          <p:nvPr>
            <p:ph type="body" sz="quarter" idx="20"/>
          </p:nvPr>
        </p:nvSpPr>
        <p:spPr>
          <a:xfrm>
            <a:off x="4262885" y="5897880"/>
            <a:ext cx="3658076" cy="32004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10"/>
          <p:cNvSpPr>
            <a:spLocks noGrp="1"/>
          </p:cNvSpPr>
          <p:nvPr>
            <p:ph type="body" sz="quarter" idx="21"/>
          </p:nvPr>
        </p:nvSpPr>
        <p:spPr>
          <a:xfrm>
            <a:off x="8170523" y="5897880"/>
            <a:ext cx="3658076" cy="32004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608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355247" y="2473083"/>
            <a:ext cx="5616731" cy="204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1"/>
          </p:nvPr>
        </p:nvSpPr>
        <p:spPr>
          <a:xfrm>
            <a:off x="6211868" y="2473083"/>
            <a:ext cx="5616731" cy="204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55246" y="4680000"/>
            <a:ext cx="2688350" cy="936000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3283628" y="4680000"/>
            <a:ext cx="2688350" cy="936000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8" name="Объект 6"/>
          <p:cNvSpPr>
            <a:spLocks noGrp="1"/>
          </p:cNvSpPr>
          <p:nvPr>
            <p:ph sz="quarter" idx="14" hasCustomPrompt="1"/>
          </p:nvPr>
        </p:nvSpPr>
        <p:spPr>
          <a:xfrm>
            <a:off x="6211868" y="4680000"/>
            <a:ext cx="2688350" cy="936000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9" name="Объект 6"/>
          <p:cNvSpPr>
            <a:spLocks noGrp="1"/>
          </p:cNvSpPr>
          <p:nvPr>
            <p:ph sz="quarter" idx="15" hasCustomPrompt="1"/>
          </p:nvPr>
        </p:nvSpPr>
        <p:spPr>
          <a:xfrm>
            <a:off x="9140249" y="4680000"/>
            <a:ext cx="2688350" cy="936000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68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355247" y="2473200"/>
            <a:ext cx="5616731" cy="3142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1"/>
          </p:nvPr>
        </p:nvSpPr>
        <p:spPr>
          <a:xfrm>
            <a:off x="6211868" y="2473200"/>
            <a:ext cx="5616731" cy="31428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2"/>
          </p:nvPr>
        </p:nvSpPr>
        <p:spPr>
          <a:xfrm>
            <a:off x="6211868" y="5292000"/>
            <a:ext cx="5616731" cy="324000"/>
          </a:xfrm>
          <a:solidFill>
            <a:srgbClr val="005C90"/>
          </a:solidFill>
        </p:spPr>
        <p:txBody>
          <a:bodyPr lIns="90000" tIns="36000" rIns="36000" bIns="36000" anchor="ctr" anchorCtr="0">
            <a:norm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7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7DF22-E5A7-4FF9-9E0A-A356FAE04F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219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355247" y="2473200"/>
            <a:ext cx="5616731" cy="3142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1"/>
          </p:nvPr>
        </p:nvSpPr>
        <p:spPr>
          <a:xfrm>
            <a:off x="6211868" y="2473200"/>
            <a:ext cx="5616731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2"/>
          </p:nvPr>
        </p:nvSpPr>
        <p:spPr>
          <a:xfrm>
            <a:off x="6211868" y="4136400"/>
            <a:ext cx="5616731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tabLst/>
              <a:defRPr sz="1400"/>
            </a:lvl1pPr>
          </a:lstStyle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67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sz="quarter" idx="10"/>
          </p:nvPr>
        </p:nvSpPr>
        <p:spPr>
          <a:xfrm>
            <a:off x="355246" y="2473200"/>
            <a:ext cx="7584988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/>
          </p:nvPr>
        </p:nvSpPr>
        <p:spPr>
          <a:xfrm>
            <a:off x="8180124" y="2473200"/>
            <a:ext cx="3648475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2"/>
          </p:nvPr>
        </p:nvSpPr>
        <p:spPr>
          <a:xfrm>
            <a:off x="8180124" y="4136400"/>
            <a:ext cx="3648475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tabLst/>
              <a:defRPr sz="1400"/>
            </a:lvl1pPr>
          </a:lstStyle>
          <a:p>
            <a:endParaRPr lang="ru-RU" dirty="0"/>
          </a:p>
        </p:txBody>
      </p:sp>
      <p:sp>
        <p:nvSpPr>
          <p:cNvPr id="15" name="Объект 3"/>
          <p:cNvSpPr>
            <a:spLocks noGrp="1"/>
          </p:cNvSpPr>
          <p:nvPr>
            <p:ph sz="quarter" idx="14"/>
          </p:nvPr>
        </p:nvSpPr>
        <p:spPr>
          <a:xfrm>
            <a:off x="355246" y="4136400"/>
            <a:ext cx="7584988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8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6"/>
          </p:nvPr>
        </p:nvSpPr>
        <p:spPr>
          <a:xfrm>
            <a:off x="8180124" y="2473200"/>
            <a:ext cx="3648475" cy="932400"/>
          </a:xfrm>
        </p:spPr>
        <p:txBody>
          <a:bodyPr vert="horz" lIns="0" tIns="0" rIns="0" bIns="0" rtlCol="0">
            <a:normAutofit/>
          </a:bodyPr>
          <a:lstStyle>
            <a:lvl1pPr>
              <a:defRPr lang="ru-RU"/>
            </a:lvl1pPr>
          </a:lstStyle>
          <a:p>
            <a:pPr marL="177800" lvl="0" indent="-177800">
              <a:buBlip>
                <a:blip r:embed="rId2"/>
              </a:buBlip>
            </a:pPr>
            <a:endParaRPr lang="ru-RU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17"/>
          </p:nvPr>
        </p:nvSpPr>
        <p:spPr>
          <a:xfrm>
            <a:off x="8180124" y="3578400"/>
            <a:ext cx="3648475" cy="932400"/>
          </a:xfrm>
        </p:spPr>
        <p:txBody>
          <a:bodyPr vert="horz" lIns="0" tIns="0" rIns="0" bIns="0" rtlCol="0">
            <a:normAutofit/>
          </a:bodyPr>
          <a:lstStyle>
            <a:lvl1pPr>
              <a:defRPr lang="ru-RU"/>
            </a:lvl1pPr>
          </a:lstStyle>
          <a:p>
            <a:pPr marL="177800" lvl="0" indent="-177800">
              <a:buBlip>
                <a:blip r:embed="rId2"/>
              </a:buBlip>
            </a:pPr>
            <a:endParaRPr lang="ru-RU"/>
          </a:p>
        </p:txBody>
      </p:sp>
      <p:sp>
        <p:nvSpPr>
          <p:cNvPr id="19" name="Рисунок 13"/>
          <p:cNvSpPr>
            <a:spLocks noGrp="1"/>
          </p:cNvSpPr>
          <p:nvPr>
            <p:ph type="pic" sz="quarter" idx="18"/>
          </p:nvPr>
        </p:nvSpPr>
        <p:spPr>
          <a:xfrm>
            <a:off x="8180124" y="4683600"/>
            <a:ext cx="3648475" cy="932400"/>
          </a:xfrm>
        </p:spPr>
        <p:txBody>
          <a:bodyPr vert="horz" lIns="0" tIns="0" rIns="0" bIns="0" rtlCol="0">
            <a:normAutofit/>
          </a:bodyPr>
          <a:lstStyle>
            <a:lvl1pPr>
              <a:defRPr lang="ru-RU"/>
            </a:lvl1pPr>
          </a:lstStyle>
          <a:p>
            <a:pPr marL="177800" lvl="0" indent="-177800">
              <a:buBlip>
                <a:blip r:embed="rId2"/>
              </a:buBlip>
            </a:pPr>
            <a:endParaRPr lang="ru-RU" dirty="0"/>
          </a:p>
        </p:txBody>
      </p:sp>
      <p:sp>
        <p:nvSpPr>
          <p:cNvPr id="20" name="Объект 3"/>
          <p:cNvSpPr>
            <a:spLocks noGrp="1"/>
          </p:cNvSpPr>
          <p:nvPr>
            <p:ph sz="quarter" idx="10"/>
          </p:nvPr>
        </p:nvSpPr>
        <p:spPr>
          <a:xfrm>
            <a:off x="355246" y="2473200"/>
            <a:ext cx="7584988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14"/>
          </p:nvPr>
        </p:nvSpPr>
        <p:spPr>
          <a:xfrm>
            <a:off x="355246" y="4136400"/>
            <a:ext cx="7584988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17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8180124" y="2473200"/>
            <a:ext cx="3648475" cy="655200"/>
          </a:xfrm>
        </p:spPr>
        <p:txBody>
          <a:bodyPr vert="horz" lIns="0" tIns="0" rIns="0" bIns="0" rtlCol="0">
            <a:normAutofit/>
          </a:bodyPr>
          <a:lstStyle>
            <a:lvl1pPr>
              <a:defRPr lang="ru-RU"/>
            </a:lvl1pPr>
          </a:lstStyle>
          <a:p>
            <a:pPr marL="177800" lvl="0" indent="-177800">
              <a:buBlip>
                <a:blip r:embed="rId2"/>
              </a:buBlip>
            </a:pPr>
            <a:endParaRPr lang="ru-RU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18"/>
          </p:nvPr>
        </p:nvSpPr>
        <p:spPr>
          <a:xfrm>
            <a:off x="8180124" y="3297600"/>
            <a:ext cx="3648475" cy="655200"/>
          </a:xfrm>
        </p:spPr>
        <p:txBody>
          <a:bodyPr vert="horz" lIns="0" tIns="0" rIns="0" bIns="0" rtlCol="0">
            <a:normAutofit/>
          </a:bodyPr>
          <a:lstStyle>
            <a:lvl1pPr>
              <a:defRPr lang="ru-RU"/>
            </a:lvl1pPr>
          </a:lstStyle>
          <a:p>
            <a:pPr marL="177800" lvl="0" indent="-177800">
              <a:buBlip>
                <a:blip r:embed="rId2"/>
              </a:buBlip>
            </a:pPr>
            <a:endParaRPr lang="ru-RU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19"/>
          </p:nvPr>
        </p:nvSpPr>
        <p:spPr>
          <a:xfrm>
            <a:off x="8180124" y="4136400"/>
            <a:ext cx="3648475" cy="655200"/>
          </a:xfrm>
        </p:spPr>
        <p:txBody>
          <a:bodyPr vert="horz" lIns="0" tIns="0" rIns="0" bIns="0" rtlCol="0">
            <a:normAutofit/>
          </a:bodyPr>
          <a:lstStyle>
            <a:lvl1pPr>
              <a:defRPr lang="ru-RU"/>
            </a:lvl1pPr>
          </a:lstStyle>
          <a:p>
            <a:pPr marL="177800" lvl="0" indent="-177800">
              <a:buBlip>
                <a:blip r:embed="rId2"/>
              </a:buBlip>
            </a:pPr>
            <a:endParaRPr lang="ru-RU"/>
          </a:p>
        </p:txBody>
      </p:sp>
      <p:sp>
        <p:nvSpPr>
          <p:cNvPr id="22" name="Рисунок 16"/>
          <p:cNvSpPr>
            <a:spLocks noGrp="1"/>
          </p:cNvSpPr>
          <p:nvPr>
            <p:ph type="pic" sz="quarter" idx="20"/>
          </p:nvPr>
        </p:nvSpPr>
        <p:spPr>
          <a:xfrm>
            <a:off x="8180124" y="4960800"/>
            <a:ext cx="3648475" cy="655200"/>
          </a:xfrm>
        </p:spPr>
        <p:txBody>
          <a:bodyPr vert="horz" lIns="0" tIns="0" rIns="0" bIns="0" rtlCol="0">
            <a:normAutofit/>
          </a:bodyPr>
          <a:lstStyle>
            <a:lvl1pPr>
              <a:defRPr lang="ru-RU"/>
            </a:lvl1pPr>
          </a:lstStyle>
          <a:p>
            <a:pPr marL="177800" lvl="0" indent="-177800">
              <a:buBlip>
                <a:blip r:embed="rId2"/>
              </a:buBlip>
            </a:pPr>
            <a:endParaRPr lang="ru-RU" dirty="0"/>
          </a:p>
        </p:txBody>
      </p:sp>
      <p:sp>
        <p:nvSpPr>
          <p:cNvPr id="23" name="Объект 3"/>
          <p:cNvSpPr>
            <a:spLocks noGrp="1"/>
          </p:cNvSpPr>
          <p:nvPr>
            <p:ph sz="quarter" idx="10"/>
          </p:nvPr>
        </p:nvSpPr>
        <p:spPr>
          <a:xfrm>
            <a:off x="355246" y="2473200"/>
            <a:ext cx="7584988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14"/>
          </p:nvPr>
        </p:nvSpPr>
        <p:spPr>
          <a:xfrm>
            <a:off x="355246" y="4136400"/>
            <a:ext cx="7584988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3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90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355246" y="2473200"/>
            <a:ext cx="11473494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1"/>
          </p:nvPr>
        </p:nvSpPr>
        <p:spPr>
          <a:xfrm>
            <a:off x="355247" y="4136400"/>
            <a:ext cx="5616731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2"/>
          </p:nvPr>
        </p:nvSpPr>
        <p:spPr>
          <a:xfrm>
            <a:off x="6212009" y="4136400"/>
            <a:ext cx="5616731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40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355247" y="2473200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5"/>
          <p:cNvSpPr>
            <a:spLocks noGrp="1"/>
          </p:cNvSpPr>
          <p:nvPr>
            <p:ph sz="quarter" idx="11"/>
          </p:nvPr>
        </p:nvSpPr>
        <p:spPr>
          <a:xfrm>
            <a:off x="6212009" y="2473200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2"/>
          </p:nvPr>
        </p:nvSpPr>
        <p:spPr>
          <a:xfrm>
            <a:off x="355246" y="4136400"/>
            <a:ext cx="11473494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90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sz="quarter" idx="10"/>
          </p:nvPr>
        </p:nvSpPr>
        <p:spPr>
          <a:xfrm>
            <a:off x="355246" y="2473200"/>
            <a:ext cx="11473494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2"/>
          </p:nvPr>
        </p:nvSpPr>
        <p:spPr>
          <a:xfrm>
            <a:off x="355246" y="4136400"/>
            <a:ext cx="11473494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95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sz="quarter" idx="10"/>
          </p:nvPr>
        </p:nvSpPr>
        <p:spPr>
          <a:xfrm>
            <a:off x="355247" y="2473200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5"/>
          <p:cNvSpPr>
            <a:spLocks noGrp="1"/>
          </p:cNvSpPr>
          <p:nvPr>
            <p:ph sz="quarter" idx="11"/>
          </p:nvPr>
        </p:nvSpPr>
        <p:spPr>
          <a:xfrm>
            <a:off x="6212009" y="2473200"/>
            <a:ext cx="5616731" cy="1479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2"/>
          </p:nvPr>
        </p:nvSpPr>
        <p:spPr>
          <a:xfrm>
            <a:off x="355247" y="4136400"/>
            <a:ext cx="5616731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212009" y="4136400"/>
            <a:ext cx="5616731" cy="1479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246" y="1124744"/>
            <a:ext cx="11473494" cy="482605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55246" y="6145202"/>
            <a:ext cx="11473494" cy="368313"/>
          </a:xfrm>
        </p:spPr>
        <p:txBody>
          <a:bodyPr anchor="ctr">
            <a:normAutofit/>
          </a:bodyPr>
          <a:lstStyle>
            <a:lvl1pPr marL="0" indent="0">
              <a:spcAft>
                <a:spcPts val="300"/>
              </a:spcAft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6178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247" y="1627632"/>
            <a:ext cx="5616731" cy="4590288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/>
          </p:nvPr>
        </p:nvSpPr>
        <p:spPr>
          <a:xfrm>
            <a:off x="6212009" y="1627632"/>
            <a:ext cx="5616731" cy="4590288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98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BE55D-863E-4EF7-A7F7-DFA7EEA44B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406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блока с рисунками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246" y="1627632"/>
            <a:ext cx="3648475" cy="4590288"/>
          </a:xfrm>
        </p:spPr>
        <p:txBody>
          <a:bodyPr>
            <a:normAutofit/>
          </a:bodyPr>
          <a:lstStyle>
            <a:lvl1pPr marL="179388" indent="-179388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1"/>
          </p:nvPr>
        </p:nvSpPr>
        <p:spPr>
          <a:xfrm>
            <a:off x="4267756" y="1627632"/>
            <a:ext cx="3648475" cy="4590288"/>
          </a:xfrm>
        </p:spPr>
        <p:txBody>
          <a:bodyPr anchor="t" anchorCtr="0">
            <a:normAutofit/>
          </a:bodyPr>
          <a:lstStyle>
            <a:lvl1pPr marL="179388" indent="-179388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12"/>
          </p:nvPr>
        </p:nvSpPr>
        <p:spPr>
          <a:xfrm>
            <a:off x="8180265" y="1627632"/>
            <a:ext cx="3648475" cy="4590288"/>
          </a:xfrm>
        </p:spPr>
        <p:txBody>
          <a:bodyPr>
            <a:normAutofit/>
          </a:bodyPr>
          <a:lstStyle>
            <a:lvl1pPr marL="179388" indent="-179388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13"/>
          </p:nvPr>
        </p:nvSpPr>
        <p:spPr>
          <a:xfrm>
            <a:off x="355246" y="5806440"/>
            <a:ext cx="3648475" cy="411480"/>
          </a:xfrm>
          <a:solidFill>
            <a:srgbClr val="005C90"/>
          </a:solidFill>
        </p:spPr>
        <p:txBody>
          <a:bodyPr lIns="90000" tIns="36000" rIns="36000" bIns="36000" anchor="ctr" anchorCtr="0"/>
          <a:lstStyle>
            <a:lvl1pPr marL="0" indent="0">
              <a:spcAft>
                <a:spcPts val="3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4"/>
          </p:nvPr>
        </p:nvSpPr>
        <p:spPr>
          <a:xfrm>
            <a:off x="4267756" y="5806440"/>
            <a:ext cx="3648475" cy="411480"/>
          </a:xfrm>
          <a:solidFill>
            <a:srgbClr val="005C90"/>
          </a:solidFill>
        </p:spPr>
        <p:txBody>
          <a:bodyPr lIns="90000" tIns="36000" rIns="36000" bIns="36000" anchor="ctr" anchorCtr="0"/>
          <a:lstStyle>
            <a:lvl1pPr marL="0" indent="0">
              <a:spcAft>
                <a:spcPts val="3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5"/>
          </p:nvPr>
        </p:nvSpPr>
        <p:spPr>
          <a:xfrm>
            <a:off x="8180265" y="5806440"/>
            <a:ext cx="3648475" cy="411480"/>
          </a:xfrm>
          <a:solidFill>
            <a:srgbClr val="005C90"/>
          </a:solidFill>
        </p:spPr>
        <p:txBody>
          <a:bodyPr lIns="90000" tIns="36000" rIns="36000" bIns="36000" anchor="ctr" anchorCtr="0"/>
          <a:lstStyle>
            <a:lvl1pPr marL="0" indent="0">
              <a:spcAft>
                <a:spcPts val="3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6619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блока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7678" y="1806728"/>
            <a:ext cx="3163612" cy="1819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5"/>
          <p:cNvSpPr>
            <a:spLocks noGrp="1"/>
          </p:cNvSpPr>
          <p:nvPr>
            <p:ph type="pic" sz="quarter" idx="11"/>
          </p:nvPr>
        </p:nvSpPr>
        <p:spPr>
          <a:xfrm>
            <a:off x="597795" y="3806584"/>
            <a:ext cx="3163377" cy="1819656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7"/>
          <p:cNvSpPr>
            <a:spLocks noGrp="1"/>
          </p:cNvSpPr>
          <p:nvPr>
            <p:ph type="pic" sz="quarter" idx="12"/>
          </p:nvPr>
        </p:nvSpPr>
        <p:spPr>
          <a:xfrm>
            <a:off x="4504031" y="1806728"/>
            <a:ext cx="3163612" cy="1819656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13"/>
          </p:nvPr>
        </p:nvSpPr>
        <p:spPr>
          <a:xfrm>
            <a:off x="4504031" y="3806584"/>
            <a:ext cx="3163612" cy="1819656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Рисунок 11"/>
          <p:cNvSpPr>
            <a:spLocks noGrp="1"/>
          </p:cNvSpPr>
          <p:nvPr>
            <p:ph type="pic" sz="quarter" idx="14"/>
          </p:nvPr>
        </p:nvSpPr>
        <p:spPr>
          <a:xfrm>
            <a:off x="8423637" y="1806728"/>
            <a:ext cx="3163612" cy="1819656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8423637" y="3806584"/>
            <a:ext cx="3163612" cy="1819656"/>
          </a:xfrm>
        </p:spPr>
        <p:txBody>
          <a:bodyPr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5246" y="1627632"/>
            <a:ext cx="3648475" cy="45902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16"/>
          </p:nvPr>
        </p:nvSpPr>
        <p:spPr>
          <a:xfrm>
            <a:off x="355246" y="5806440"/>
            <a:ext cx="3648475" cy="411480"/>
          </a:xfrm>
          <a:solidFill>
            <a:srgbClr val="005C90"/>
          </a:solidFill>
        </p:spPr>
        <p:txBody>
          <a:bodyPr lIns="90000" tIns="36000" rIns="36000" bIns="36000" anchor="ctr" anchorCtr="0"/>
          <a:lstStyle>
            <a:lvl1pPr marL="0" indent="0">
              <a:spcAft>
                <a:spcPts val="3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261599" y="1627632"/>
            <a:ext cx="3648475" cy="45902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17"/>
          </p:nvPr>
        </p:nvSpPr>
        <p:spPr>
          <a:xfrm>
            <a:off x="4261599" y="5806440"/>
            <a:ext cx="3648475" cy="411480"/>
          </a:xfrm>
          <a:solidFill>
            <a:srgbClr val="005C90"/>
          </a:solidFill>
        </p:spPr>
        <p:txBody>
          <a:bodyPr lIns="90000" tIns="36000" rIns="36000" bIns="36000" anchor="ctr" anchorCtr="0"/>
          <a:lstStyle>
            <a:lvl1pPr marL="0" indent="0">
              <a:spcAft>
                <a:spcPts val="3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181206" y="1627632"/>
            <a:ext cx="3648475" cy="45902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18"/>
          </p:nvPr>
        </p:nvSpPr>
        <p:spPr>
          <a:xfrm>
            <a:off x="8181206" y="5806440"/>
            <a:ext cx="3648475" cy="411480"/>
          </a:xfrm>
          <a:solidFill>
            <a:srgbClr val="005C90"/>
          </a:solidFill>
        </p:spPr>
        <p:txBody>
          <a:bodyPr lIns="90000" tIns="36000" rIns="36000" bIns="36000" anchor="ctr" anchorCtr="0"/>
          <a:lstStyle>
            <a:lvl1pPr marL="0" indent="0">
              <a:spcAft>
                <a:spcPts val="3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8340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блока с рисунками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5246" y="1627632"/>
            <a:ext cx="3648475" cy="4590288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67756" y="1627632"/>
            <a:ext cx="3648475" cy="4590288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80265" y="1627632"/>
            <a:ext cx="3648475" cy="4590288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10"/>
          </p:nvPr>
        </p:nvSpPr>
        <p:spPr>
          <a:xfrm>
            <a:off x="597678" y="1809109"/>
            <a:ext cx="3163612" cy="457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11"/>
          </p:nvPr>
        </p:nvSpPr>
        <p:spPr>
          <a:xfrm>
            <a:off x="4510187" y="1809109"/>
            <a:ext cx="3163612" cy="457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12"/>
          </p:nvPr>
        </p:nvSpPr>
        <p:spPr>
          <a:xfrm>
            <a:off x="8422697" y="1809109"/>
            <a:ext cx="3163612" cy="457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Рисунок 13"/>
          <p:cNvSpPr>
            <a:spLocks noGrp="1"/>
          </p:cNvSpPr>
          <p:nvPr>
            <p:ph type="pic" sz="quarter" idx="13"/>
          </p:nvPr>
        </p:nvSpPr>
        <p:spPr>
          <a:xfrm>
            <a:off x="597678" y="2359560"/>
            <a:ext cx="3163612" cy="142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Рисунок 15"/>
          <p:cNvSpPr>
            <a:spLocks noGrp="1"/>
          </p:cNvSpPr>
          <p:nvPr>
            <p:ph type="pic" sz="quarter" idx="14"/>
          </p:nvPr>
        </p:nvSpPr>
        <p:spPr>
          <a:xfrm>
            <a:off x="597678" y="4288975"/>
            <a:ext cx="3163612" cy="142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1" name="Рисунок 17"/>
          <p:cNvSpPr>
            <a:spLocks noGrp="1"/>
          </p:cNvSpPr>
          <p:nvPr>
            <p:ph type="pic" sz="quarter" idx="15"/>
          </p:nvPr>
        </p:nvSpPr>
        <p:spPr>
          <a:xfrm>
            <a:off x="4510187" y="2359560"/>
            <a:ext cx="3163612" cy="1426464"/>
          </a:xfrm>
        </p:spPr>
        <p:txBody>
          <a:bodyPr/>
          <a:lstStyle/>
          <a:p>
            <a:endParaRPr lang="ru-RU"/>
          </a:p>
        </p:txBody>
      </p:sp>
      <p:sp>
        <p:nvSpPr>
          <p:cNvPr id="42" name="Рисунок 19"/>
          <p:cNvSpPr>
            <a:spLocks noGrp="1"/>
          </p:cNvSpPr>
          <p:nvPr>
            <p:ph type="pic" sz="quarter" idx="16"/>
          </p:nvPr>
        </p:nvSpPr>
        <p:spPr>
          <a:xfrm>
            <a:off x="4510187" y="4288975"/>
            <a:ext cx="3163612" cy="1426464"/>
          </a:xfrm>
        </p:spPr>
        <p:txBody>
          <a:bodyPr/>
          <a:lstStyle/>
          <a:p>
            <a:endParaRPr lang="ru-RU"/>
          </a:p>
        </p:txBody>
      </p:sp>
      <p:sp>
        <p:nvSpPr>
          <p:cNvPr id="43" name="Рисунок 21"/>
          <p:cNvSpPr>
            <a:spLocks noGrp="1"/>
          </p:cNvSpPr>
          <p:nvPr>
            <p:ph type="pic" sz="quarter" idx="17"/>
          </p:nvPr>
        </p:nvSpPr>
        <p:spPr>
          <a:xfrm>
            <a:off x="8422697" y="2359560"/>
            <a:ext cx="3163612" cy="1426464"/>
          </a:xfrm>
        </p:spPr>
        <p:txBody>
          <a:bodyPr/>
          <a:lstStyle/>
          <a:p>
            <a:endParaRPr lang="ru-RU"/>
          </a:p>
        </p:txBody>
      </p:sp>
      <p:sp>
        <p:nvSpPr>
          <p:cNvPr id="44" name="Рисунок 23"/>
          <p:cNvSpPr>
            <a:spLocks noGrp="1"/>
          </p:cNvSpPr>
          <p:nvPr>
            <p:ph type="pic" sz="quarter" idx="18"/>
          </p:nvPr>
        </p:nvSpPr>
        <p:spPr>
          <a:xfrm>
            <a:off x="8422697" y="4288975"/>
            <a:ext cx="3163612" cy="142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5" name="Текст 25"/>
          <p:cNvSpPr>
            <a:spLocks noGrp="1"/>
          </p:cNvSpPr>
          <p:nvPr>
            <p:ph type="body" sz="quarter" idx="19"/>
          </p:nvPr>
        </p:nvSpPr>
        <p:spPr>
          <a:xfrm>
            <a:off x="597678" y="3786375"/>
            <a:ext cx="3163612" cy="320040"/>
          </a:xfrm>
          <a:solidFill>
            <a:schemeClr val="bg2"/>
          </a:solidFill>
        </p:spPr>
        <p:txBody>
          <a:bodyPr lIns="90000" tIns="54000" rIns="54000" bIns="54000" anchor="ctr" anchorCtr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5"/>
          <p:cNvSpPr>
            <a:spLocks noGrp="1"/>
          </p:cNvSpPr>
          <p:nvPr>
            <p:ph type="body" sz="quarter" idx="20"/>
          </p:nvPr>
        </p:nvSpPr>
        <p:spPr>
          <a:xfrm>
            <a:off x="597678" y="5713731"/>
            <a:ext cx="3163612" cy="320040"/>
          </a:xfrm>
          <a:solidFill>
            <a:schemeClr val="bg2"/>
          </a:solidFill>
        </p:spPr>
        <p:txBody>
          <a:bodyPr lIns="90000" tIns="54000" rIns="54000" bIns="54000" anchor="ctr" anchorCtr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5"/>
          <p:cNvSpPr>
            <a:spLocks noGrp="1"/>
          </p:cNvSpPr>
          <p:nvPr>
            <p:ph type="body" sz="quarter" idx="21"/>
          </p:nvPr>
        </p:nvSpPr>
        <p:spPr>
          <a:xfrm>
            <a:off x="4510187" y="3786375"/>
            <a:ext cx="3163612" cy="320040"/>
          </a:xfrm>
          <a:solidFill>
            <a:schemeClr val="bg2"/>
          </a:solidFill>
        </p:spPr>
        <p:txBody>
          <a:bodyPr lIns="90000" tIns="54000" rIns="54000" bIns="54000" anchor="ctr" anchorCtr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Текст 25"/>
          <p:cNvSpPr>
            <a:spLocks noGrp="1"/>
          </p:cNvSpPr>
          <p:nvPr>
            <p:ph type="body" sz="quarter" idx="22"/>
          </p:nvPr>
        </p:nvSpPr>
        <p:spPr>
          <a:xfrm>
            <a:off x="4510187" y="5713731"/>
            <a:ext cx="3163612" cy="320040"/>
          </a:xfrm>
          <a:solidFill>
            <a:schemeClr val="bg2"/>
          </a:solidFill>
        </p:spPr>
        <p:txBody>
          <a:bodyPr lIns="90000" tIns="54000" rIns="54000" bIns="54000" anchor="ctr" anchorCtr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9" name="Текст 25"/>
          <p:cNvSpPr>
            <a:spLocks noGrp="1"/>
          </p:cNvSpPr>
          <p:nvPr>
            <p:ph type="body" sz="quarter" idx="23"/>
          </p:nvPr>
        </p:nvSpPr>
        <p:spPr>
          <a:xfrm>
            <a:off x="8422697" y="3786375"/>
            <a:ext cx="3163612" cy="320040"/>
          </a:xfrm>
          <a:solidFill>
            <a:schemeClr val="bg2"/>
          </a:solidFill>
        </p:spPr>
        <p:txBody>
          <a:bodyPr lIns="90000" tIns="54000" rIns="54000" bIns="54000" anchor="ctr" anchorCtr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Текст 25"/>
          <p:cNvSpPr>
            <a:spLocks noGrp="1"/>
          </p:cNvSpPr>
          <p:nvPr>
            <p:ph type="body" sz="quarter" idx="24"/>
          </p:nvPr>
        </p:nvSpPr>
        <p:spPr>
          <a:xfrm>
            <a:off x="8422697" y="5713731"/>
            <a:ext cx="3163612" cy="320040"/>
          </a:xfrm>
          <a:solidFill>
            <a:schemeClr val="bg2"/>
          </a:solidFill>
        </p:spPr>
        <p:txBody>
          <a:bodyPr lIns="90000" tIns="54000" rIns="54000" bIns="54000" anchor="ctr" anchorCtr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7667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8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247" y="1627632"/>
            <a:ext cx="5616731" cy="2203704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11"/>
          </p:nvPr>
        </p:nvSpPr>
        <p:spPr>
          <a:xfrm>
            <a:off x="6212009" y="1627632"/>
            <a:ext cx="5616731" cy="2203704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0" name="Рисунок 7"/>
          <p:cNvSpPr>
            <a:spLocks noGrp="1"/>
          </p:cNvSpPr>
          <p:nvPr>
            <p:ph type="pic" sz="quarter" idx="12"/>
          </p:nvPr>
        </p:nvSpPr>
        <p:spPr>
          <a:xfrm>
            <a:off x="355247" y="4014216"/>
            <a:ext cx="5616731" cy="2203704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1" name="Рисунок 9"/>
          <p:cNvSpPr>
            <a:spLocks noGrp="1"/>
          </p:cNvSpPr>
          <p:nvPr>
            <p:ph type="pic" sz="quarter" idx="13"/>
          </p:nvPr>
        </p:nvSpPr>
        <p:spPr>
          <a:xfrm>
            <a:off x="6212009" y="4014216"/>
            <a:ext cx="5616731" cy="2203704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4"/>
          </p:nvPr>
        </p:nvSpPr>
        <p:spPr>
          <a:xfrm>
            <a:off x="355247" y="3507336"/>
            <a:ext cx="5616731" cy="324000"/>
          </a:xfrm>
          <a:solidFill>
            <a:srgbClr val="005187"/>
          </a:solidFill>
        </p:spPr>
        <p:txBody>
          <a:bodyPr anchor="ctr" anchorCtr="0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5"/>
          </p:nvPr>
        </p:nvSpPr>
        <p:spPr>
          <a:xfrm>
            <a:off x="6212009" y="3507336"/>
            <a:ext cx="5616731" cy="324000"/>
          </a:xfrm>
          <a:solidFill>
            <a:srgbClr val="005187"/>
          </a:solidFill>
        </p:spPr>
        <p:txBody>
          <a:bodyPr anchor="ctr" anchorCtr="0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16"/>
          </p:nvPr>
        </p:nvSpPr>
        <p:spPr>
          <a:xfrm>
            <a:off x="355247" y="5893920"/>
            <a:ext cx="5616731" cy="324000"/>
          </a:xfrm>
          <a:solidFill>
            <a:srgbClr val="005187"/>
          </a:solidFill>
        </p:spPr>
        <p:txBody>
          <a:bodyPr anchor="ctr" anchorCtr="0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17"/>
          </p:nvPr>
        </p:nvSpPr>
        <p:spPr>
          <a:xfrm>
            <a:off x="6212009" y="5893920"/>
            <a:ext cx="5616731" cy="324000"/>
          </a:xfrm>
          <a:solidFill>
            <a:srgbClr val="005187"/>
          </a:solidFill>
        </p:spPr>
        <p:txBody>
          <a:bodyPr anchor="ctr" anchorCtr="0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9540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20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246" y="1627632"/>
            <a:ext cx="3658076" cy="1408176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1"/>
          </p:nvPr>
        </p:nvSpPr>
        <p:spPr>
          <a:xfrm>
            <a:off x="4262955" y="1627632"/>
            <a:ext cx="3658076" cy="1408176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12"/>
          </p:nvPr>
        </p:nvSpPr>
        <p:spPr>
          <a:xfrm>
            <a:off x="8170664" y="1627632"/>
            <a:ext cx="3658076" cy="1408176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3"/>
          </p:nvPr>
        </p:nvSpPr>
        <p:spPr>
          <a:xfrm>
            <a:off x="355246" y="3218688"/>
            <a:ext cx="3658076" cy="1408176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14"/>
          </p:nvPr>
        </p:nvSpPr>
        <p:spPr>
          <a:xfrm>
            <a:off x="4262955" y="3218688"/>
            <a:ext cx="3658076" cy="1408176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15"/>
          </p:nvPr>
        </p:nvSpPr>
        <p:spPr>
          <a:xfrm>
            <a:off x="8170664" y="3218688"/>
            <a:ext cx="3658076" cy="1408176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6" name="Рисунок 3"/>
          <p:cNvSpPr>
            <a:spLocks noGrp="1"/>
          </p:cNvSpPr>
          <p:nvPr>
            <p:ph type="pic" sz="quarter" idx="16"/>
          </p:nvPr>
        </p:nvSpPr>
        <p:spPr>
          <a:xfrm>
            <a:off x="355246" y="4809744"/>
            <a:ext cx="3658076" cy="1408176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7" name="Рисунок 3"/>
          <p:cNvSpPr>
            <a:spLocks noGrp="1"/>
          </p:cNvSpPr>
          <p:nvPr>
            <p:ph type="pic" sz="quarter" idx="17"/>
          </p:nvPr>
        </p:nvSpPr>
        <p:spPr>
          <a:xfrm>
            <a:off x="4262955" y="4809744"/>
            <a:ext cx="3658076" cy="1408176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28" name="Рисунок 3"/>
          <p:cNvSpPr>
            <a:spLocks noGrp="1"/>
          </p:cNvSpPr>
          <p:nvPr>
            <p:ph type="pic" sz="quarter" idx="18"/>
          </p:nvPr>
        </p:nvSpPr>
        <p:spPr>
          <a:xfrm>
            <a:off x="8170664" y="4809744"/>
            <a:ext cx="3658076" cy="1408176"/>
          </a:xfrm>
        </p:spPr>
        <p:txBody>
          <a:bodyPr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660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список с изображениями в обтрав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5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355246" y="2473200"/>
            <a:ext cx="2160281" cy="6480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11"/>
          </p:nvPr>
        </p:nvSpPr>
        <p:spPr>
          <a:xfrm>
            <a:off x="2756261" y="2473200"/>
            <a:ext cx="9077282" cy="648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2" hasCustomPrompt="1"/>
          </p:nvPr>
        </p:nvSpPr>
        <p:spPr>
          <a:xfrm>
            <a:off x="355246" y="3304800"/>
            <a:ext cx="2160281" cy="6480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3"/>
          </p:nvPr>
        </p:nvSpPr>
        <p:spPr>
          <a:xfrm>
            <a:off x="2756261" y="3304800"/>
            <a:ext cx="9077282" cy="648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14" hasCustomPrompt="1"/>
          </p:nvPr>
        </p:nvSpPr>
        <p:spPr>
          <a:xfrm>
            <a:off x="355246" y="4136400"/>
            <a:ext cx="2160281" cy="6480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15"/>
          </p:nvPr>
        </p:nvSpPr>
        <p:spPr>
          <a:xfrm>
            <a:off x="2756261" y="4136400"/>
            <a:ext cx="9077282" cy="648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1" hasCustomPrompt="1"/>
          </p:nvPr>
        </p:nvSpPr>
        <p:spPr>
          <a:xfrm>
            <a:off x="355246" y="4968000"/>
            <a:ext cx="2160281" cy="6480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2"/>
          </p:nvPr>
        </p:nvSpPr>
        <p:spPr>
          <a:xfrm>
            <a:off x="2756261" y="4968000"/>
            <a:ext cx="9077282" cy="648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27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57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Логоти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41" name="Текст 3"/>
          <p:cNvSpPr>
            <a:spLocks noGrp="1"/>
          </p:cNvSpPr>
          <p:nvPr>
            <p:ph type="body" sz="quarter" idx="10"/>
          </p:nvPr>
        </p:nvSpPr>
        <p:spPr>
          <a:xfrm>
            <a:off x="355246" y="1627632"/>
            <a:ext cx="5280688" cy="3240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580875" y="2135237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44" name="Объект 5"/>
          <p:cNvSpPr>
            <a:spLocks noGrp="1"/>
          </p:cNvSpPr>
          <p:nvPr>
            <p:ph sz="quarter" idx="12" hasCustomPrompt="1"/>
          </p:nvPr>
        </p:nvSpPr>
        <p:spPr>
          <a:xfrm>
            <a:off x="2265895" y="2135237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45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3955715" y="2135237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46" name="Объект 5"/>
          <p:cNvSpPr>
            <a:spLocks noGrp="1"/>
          </p:cNvSpPr>
          <p:nvPr>
            <p:ph sz="quarter" idx="14" hasCustomPrompt="1"/>
          </p:nvPr>
        </p:nvSpPr>
        <p:spPr>
          <a:xfrm>
            <a:off x="580875" y="2985233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47" name="Объект 5"/>
          <p:cNvSpPr>
            <a:spLocks noGrp="1"/>
          </p:cNvSpPr>
          <p:nvPr>
            <p:ph sz="quarter" idx="15" hasCustomPrompt="1"/>
          </p:nvPr>
        </p:nvSpPr>
        <p:spPr>
          <a:xfrm>
            <a:off x="2265895" y="2985233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48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955715" y="2985233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49" name="Текст 3"/>
          <p:cNvSpPr>
            <a:spLocks noGrp="1"/>
          </p:cNvSpPr>
          <p:nvPr>
            <p:ph type="body" sz="quarter" idx="17"/>
          </p:nvPr>
        </p:nvSpPr>
        <p:spPr>
          <a:xfrm>
            <a:off x="6538451" y="1627632"/>
            <a:ext cx="5280688" cy="3240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Объект 5"/>
          <p:cNvSpPr>
            <a:spLocks noGrp="1"/>
          </p:cNvSpPr>
          <p:nvPr>
            <p:ph sz="quarter" idx="18" hasCustomPrompt="1"/>
          </p:nvPr>
        </p:nvSpPr>
        <p:spPr>
          <a:xfrm>
            <a:off x="6767328" y="2135237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51" name="Объект 5"/>
          <p:cNvSpPr>
            <a:spLocks noGrp="1"/>
          </p:cNvSpPr>
          <p:nvPr>
            <p:ph sz="quarter" idx="19" hasCustomPrompt="1"/>
          </p:nvPr>
        </p:nvSpPr>
        <p:spPr>
          <a:xfrm>
            <a:off x="8452347" y="2135237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52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10142167" y="2135237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53" name="Объект 5"/>
          <p:cNvSpPr>
            <a:spLocks noGrp="1"/>
          </p:cNvSpPr>
          <p:nvPr>
            <p:ph sz="quarter" idx="21" hasCustomPrompt="1"/>
          </p:nvPr>
        </p:nvSpPr>
        <p:spPr>
          <a:xfrm>
            <a:off x="6767328" y="2985233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54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8452347" y="2985233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55" name="Объект 5"/>
          <p:cNvSpPr>
            <a:spLocks noGrp="1"/>
          </p:cNvSpPr>
          <p:nvPr>
            <p:ph sz="quarter" idx="23" hasCustomPrompt="1"/>
          </p:nvPr>
        </p:nvSpPr>
        <p:spPr>
          <a:xfrm>
            <a:off x="10142167" y="2985233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56" name="Текст 3"/>
          <p:cNvSpPr>
            <a:spLocks noGrp="1"/>
          </p:cNvSpPr>
          <p:nvPr>
            <p:ph type="body" sz="quarter" idx="24"/>
          </p:nvPr>
        </p:nvSpPr>
        <p:spPr>
          <a:xfrm>
            <a:off x="355246" y="3961773"/>
            <a:ext cx="5280688" cy="3240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Объект 5"/>
          <p:cNvSpPr>
            <a:spLocks noGrp="1"/>
          </p:cNvSpPr>
          <p:nvPr>
            <p:ph sz="quarter" idx="25" hasCustomPrompt="1"/>
          </p:nvPr>
        </p:nvSpPr>
        <p:spPr>
          <a:xfrm>
            <a:off x="580875" y="4468211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58" name="Объект 5"/>
          <p:cNvSpPr>
            <a:spLocks noGrp="1"/>
          </p:cNvSpPr>
          <p:nvPr>
            <p:ph sz="quarter" idx="26" hasCustomPrompt="1"/>
          </p:nvPr>
        </p:nvSpPr>
        <p:spPr>
          <a:xfrm>
            <a:off x="2265895" y="4468211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59" name="Объект 5"/>
          <p:cNvSpPr>
            <a:spLocks noGrp="1"/>
          </p:cNvSpPr>
          <p:nvPr>
            <p:ph sz="quarter" idx="27" hasCustomPrompt="1"/>
          </p:nvPr>
        </p:nvSpPr>
        <p:spPr>
          <a:xfrm>
            <a:off x="3955715" y="4468211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60" name="Объект 5"/>
          <p:cNvSpPr>
            <a:spLocks noGrp="1"/>
          </p:cNvSpPr>
          <p:nvPr>
            <p:ph sz="quarter" idx="28" hasCustomPrompt="1"/>
          </p:nvPr>
        </p:nvSpPr>
        <p:spPr>
          <a:xfrm>
            <a:off x="580875" y="5317628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61" name="Объект 5"/>
          <p:cNvSpPr>
            <a:spLocks noGrp="1"/>
          </p:cNvSpPr>
          <p:nvPr>
            <p:ph sz="quarter" idx="29" hasCustomPrompt="1"/>
          </p:nvPr>
        </p:nvSpPr>
        <p:spPr>
          <a:xfrm>
            <a:off x="2265895" y="5317628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62" name="Объект 5"/>
          <p:cNvSpPr>
            <a:spLocks noGrp="1"/>
          </p:cNvSpPr>
          <p:nvPr>
            <p:ph sz="quarter" idx="30" hasCustomPrompt="1"/>
          </p:nvPr>
        </p:nvSpPr>
        <p:spPr>
          <a:xfrm>
            <a:off x="3955715" y="5317628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63" name="Текст 3"/>
          <p:cNvSpPr>
            <a:spLocks noGrp="1"/>
          </p:cNvSpPr>
          <p:nvPr>
            <p:ph type="body" sz="quarter" idx="31"/>
          </p:nvPr>
        </p:nvSpPr>
        <p:spPr>
          <a:xfrm>
            <a:off x="6555138" y="3961773"/>
            <a:ext cx="5280688" cy="3240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4" name="Объект 5"/>
          <p:cNvSpPr>
            <a:spLocks noGrp="1"/>
          </p:cNvSpPr>
          <p:nvPr>
            <p:ph sz="quarter" idx="32" hasCustomPrompt="1"/>
          </p:nvPr>
        </p:nvSpPr>
        <p:spPr>
          <a:xfrm>
            <a:off x="6768881" y="4468211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65" name="Объект 5"/>
          <p:cNvSpPr>
            <a:spLocks noGrp="1"/>
          </p:cNvSpPr>
          <p:nvPr>
            <p:ph sz="quarter" idx="33" hasCustomPrompt="1"/>
          </p:nvPr>
        </p:nvSpPr>
        <p:spPr>
          <a:xfrm>
            <a:off x="8453901" y="4468211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66" name="Объект 5"/>
          <p:cNvSpPr>
            <a:spLocks noGrp="1"/>
          </p:cNvSpPr>
          <p:nvPr>
            <p:ph sz="quarter" idx="34" hasCustomPrompt="1"/>
          </p:nvPr>
        </p:nvSpPr>
        <p:spPr>
          <a:xfrm>
            <a:off x="10143721" y="4468211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67" name="Объект 5"/>
          <p:cNvSpPr>
            <a:spLocks noGrp="1"/>
          </p:cNvSpPr>
          <p:nvPr>
            <p:ph sz="quarter" idx="35" hasCustomPrompt="1"/>
          </p:nvPr>
        </p:nvSpPr>
        <p:spPr>
          <a:xfrm>
            <a:off x="6768881" y="5317628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68" name="Объект 5"/>
          <p:cNvSpPr>
            <a:spLocks noGrp="1"/>
          </p:cNvSpPr>
          <p:nvPr>
            <p:ph sz="quarter" idx="36" hasCustomPrompt="1"/>
          </p:nvPr>
        </p:nvSpPr>
        <p:spPr>
          <a:xfrm>
            <a:off x="8453901" y="5317628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  <p:sp>
        <p:nvSpPr>
          <p:cNvPr id="69" name="Объект 5"/>
          <p:cNvSpPr>
            <a:spLocks noGrp="1"/>
          </p:cNvSpPr>
          <p:nvPr>
            <p:ph sz="quarter" idx="37" hasCustomPrompt="1"/>
          </p:nvPr>
        </p:nvSpPr>
        <p:spPr>
          <a:xfrm>
            <a:off x="10143721" y="5317628"/>
            <a:ext cx="1464191" cy="667512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sz="1400" dirty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15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676888" y="2955712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2933182" y="2954921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2" hasCustomPrompt="1"/>
          </p:nvPr>
        </p:nvSpPr>
        <p:spPr>
          <a:xfrm>
            <a:off x="5184675" y="2954921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7436168" y="2954921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 hasCustomPrompt="1"/>
          </p:nvPr>
        </p:nvSpPr>
        <p:spPr>
          <a:xfrm>
            <a:off x="9687661" y="2954921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76888" y="3830951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6" hasCustomPrompt="1"/>
          </p:nvPr>
        </p:nvSpPr>
        <p:spPr>
          <a:xfrm>
            <a:off x="2933182" y="383122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7" hasCustomPrompt="1"/>
          </p:nvPr>
        </p:nvSpPr>
        <p:spPr>
          <a:xfrm>
            <a:off x="5184675" y="383122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8" hasCustomPrompt="1"/>
          </p:nvPr>
        </p:nvSpPr>
        <p:spPr>
          <a:xfrm>
            <a:off x="7436168" y="383122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9" hasCustomPrompt="1"/>
          </p:nvPr>
        </p:nvSpPr>
        <p:spPr>
          <a:xfrm>
            <a:off x="9687661" y="383122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20" hasCustomPrompt="1"/>
          </p:nvPr>
        </p:nvSpPr>
        <p:spPr>
          <a:xfrm>
            <a:off x="676888" y="4706188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21" hasCustomPrompt="1"/>
          </p:nvPr>
        </p:nvSpPr>
        <p:spPr>
          <a:xfrm>
            <a:off x="2933182" y="470780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2" hasCustomPrompt="1"/>
          </p:nvPr>
        </p:nvSpPr>
        <p:spPr>
          <a:xfrm>
            <a:off x="5184675" y="470780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3" hasCustomPrompt="1"/>
          </p:nvPr>
        </p:nvSpPr>
        <p:spPr>
          <a:xfrm>
            <a:off x="7436168" y="470780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4" hasCustomPrompt="1"/>
          </p:nvPr>
        </p:nvSpPr>
        <p:spPr>
          <a:xfrm>
            <a:off x="9687661" y="470780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5" hasCustomPrompt="1"/>
          </p:nvPr>
        </p:nvSpPr>
        <p:spPr>
          <a:xfrm>
            <a:off x="676888" y="558142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6" hasCustomPrompt="1"/>
          </p:nvPr>
        </p:nvSpPr>
        <p:spPr>
          <a:xfrm>
            <a:off x="2933182" y="558142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7" hasCustomPrompt="1"/>
          </p:nvPr>
        </p:nvSpPr>
        <p:spPr>
          <a:xfrm>
            <a:off x="5184675" y="558142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2" name="Объект 3"/>
          <p:cNvSpPr>
            <a:spLocks noGrp="1"/>
          </p:cNvSpPr>
          <p:nvPr>
            <p:ph sz="quarter" idx="28" hasCustomPrompt="1"/>
          </p:nvPr>
        </p:nvSpPr>
        <p:spPr>
          <a:xfrm>
            <a:off x="7436168" y="558142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29" hasCustomPrompt="1"/>
          </p:nvPr>
        </p:nvSpPr>
        <p:spPr>
          <a:xfrm>
            <a:off x="9687661" y="5581427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360047" y="3694290"/>
            <a:ext cx="11473494" cy="1588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360047" y="4569527"/>
            <a:ext cx="11473494" cy="1588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>
            <a:off x="360047" y="5444766"/>
            <a:ext cx="11473494" cy="1588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38" name="Объект 3"/>
          <p:cNvSpPr>
            <a:spLocks noGrp="1"/>
          </p:cNvSpPr>
          <p:nvPr>
            <p:ph sz="quarter" idx="36" hasCustomPrompt="1"/>
          </p:nvPr>
        </p:nvSpPr>
        <p:spPr>
          <a:xfrm>
            <a:off x="676888" y="2080475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39" name="Объект 3"/>
          <p:cNvSpPr>
            <a:spLocks noGrp="1"/>
          </p:cNvSpPr>
          <p:nvPr>
            <p:ph sz="quarter" idx="37" hasCustomPrompt="1"/>
          </p:nvPr>
        </p:nvSpPr>
        <p:spPr>
          <a:xfrm>
            <a:off x="2933182" y="2080475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41" name="Объект 3"/>
          <p:cNvSpPr>
            <a:spLocks noGrp="1"/>
          </p:cNvSpPr>
          <p:nvPr>
            <p:ph sz="quarter" idx="38" hasCustomPrompt="1"/>
          </p:nvPr>
        </p:nvSpPr>
        <p:spPr>
          <a:xfrm>
            <a:off x="5184675" y="2080475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39" hasCustomPrompt="1"/>
          </p:nvPr>
        </p:nvSpPr>
        <p:spPr>
          <a:xfrm>
            <a:off x="7436168" y="2080475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43" name="Объект 3"/>
          <p:cNvSpPr>
            <a:spLocks noGrp="1"/>
          </p:cNvSpPr>
          <p:nvPr>
            <p:ph sz="quarter" idx="40" hasCustomPrompt="1"/>
          </p:nvPr>
        </p:nvSpPr>
        <p:spPr>
          <a:xfrm>
            <a:off x="9687661" y="2080475"/>
            <a:ext cx="1824238" cy="603504"/>
          </a:xfrm>
        </p:spPr>
        <p:txBody>
          <a:bodyPr>
            <a:normAutofit/>
          </a:bodyPr>
          <a:lstStyle>
            <a:lvl1pPr marL="174625" indent="-174625"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cxnSp>
        <p:nvCxnSpPr>
          <p:cNvPr id="44" name="Прямая соединительная линия 43"/>
          <p:cNvCxnSpPr/>
          <p:nvPr userDrawn="1"/>
        </p:nvCxnSpPr>
        <p:spPr>
          <a:xfrm>
            <a:off x="360047" y="2819051"/>
            <a:ext cx="11473494" cy="1588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164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ей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246" y="2473209"/>
            <a:ext cx="3888506" cy="14616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5"/>
          <p:cNvSpPr>
            <a:spLocks noGrp="1"/>
          </p:cNvSpPr>
          <p:nvPr>
            <p:ph sz="quarter" idx="11"/>
          </p:nvPr>
        </p:nvSpPr>
        <p:spPr>
          <a:xfrm>
            <a:off x="355246" y="3942455"/>
            <a:ext cx="3888506" cy="4702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2"/>
          </p:nvPr>
        </p:nvSpPr>
        <p:spPr>
          <a:xfrm>
            <a:off x="355246" y="4420302"/>
            <a:ext cx="3888506" cy="1195707"/>
          </a:xfrm>
          <a:solidFill>
            <a:srgbClr val="005C90"/>
          </a:solidFill>
        </p:spPr>
        <p:txBody>
          <a:bodyPr lIns="180000" tIns="72000" rIns="72000" bIns="72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6"/>
          </p:nvPr>
        </p:nvSpPr>
        <p:spPr>
          <a:xfrm>
            <a:off x="4488584" y="2473209"/>
            <a:ext cx="7344957" cy="3142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97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ейс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36"/>
          </p:nvPr>
        </p:nvSpPr>
        <p:spPr>
          <a:xfrm>
            <a:off x="5103065" y="4112749"/>
            <a:ext cx="5995981" cy="756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7"/>
          </p:nvPr>
        </p:nvSpPr>
        <p:spPr>
          <a:xfrm>
            <a:off x="5511118" y="5364008"/>
            <a:ext cx="6322423" cy="252000"/>
          </a:xfrm>
        </p:spPr>
        <p:txBody>
          <a:bodyPr anchor="b" anchorCtr="0"/>
          <a:lstStyle>
            <a:lvl1pPr marL="0" indent="0" algn="r">
              <a:buNone/>
              <a:defRPr sz="11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246" y="2473209"/>
            <a:ext cx="3888506" cy="14616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Объект 5"/>
          <p:cNvSpPr>
            <a:spLocks noGrp="1"/>
          </p:cNvSpPr>
          <p:nvPr>
            <p:ph sz="quarter" idx="11"/>
          </p:nvPr>
        </p:nvSpPr>
        <p:spPr>
          <a:xfrm>
            <a:off x="355246" y="3942455"/>
            <a:ext cx="3888506" cy="4702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2"/>
          </p:nvPr>
        </p:nvSpPr>
        <p:spPr>
          <a:xfrm>
            <a:off x="355246" y="4420302"/>
            <a:ext cx="3888506" cy="1195707"/>
          </a:xfrm>
          <a:solidFill>
            <a:srgbClr val="005C90"/>
          </a:solidFill>
        </p:spPr>
        <p:txBody>
          <a:bodyPr lIns="180000" tIns="72000" rIns="72000" bIns="72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6"/>
          </p:nvPr>
        </p:nvSpPr>
        <p:spPr>
          <a:xfrm>
            <a:off x="4488584" y="2473209"/>
            <a:ext cx="7344957" cy="1458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79B24-1321-4414-9E12-B75FCCA037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352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ю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246" y="2473200"/>
            <a:ext cx="1637013" cy="122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Объект 5"/>
          <p:cNvSpPr>
            <a:spLocks noGrp="1"/>
          </p:cNvSpPr>
          <p:nvPr>
            <p:ph sz="quarter" idx="11"/>
          </p:nvPr>
        </p:nvSpPr>
        <p:spPr>
          <a:xfrm>
            <a:off x="1990985" y="2473200"/>
            <a:ext cx="9837756" cy="1227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270000" tIns="162000" rIns="46800" bIns="4680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2"/>
          </p:nvPr>
        </p:nvSpPr>
        <p:spPr>
          <a:xfrm>
            <a:off x="357764" y="3881439"/>
            <a:ext cx="11473828" cy="173456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7632"/>
            <a:ext cx="8791577" cy="42976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43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 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246" y="1965215"/>
            <a:ext cx="2222689" cy="10058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601939" y="1965215"/>
            <a:ext cx="2222689" cy="100584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848632" y="1965215"/>
            <a:ext cx="2222689" cy="100584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7095324" y="1965215"/>
            <a:ext cx="2222689" cy="1005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/>
          </p:nvPr>
        </p:nvSpPr>
        <p:spPr>
          <a:xfrm>
            <a:off x="9337216" y="1965215"/>
            <a:ext cx="2222689" cy="1005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>
          <a:xfrm>
            <a:off x="355246" y="2971800"/>
            <a:ext cx="2222689" cy="324612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36000" bIns="72000">
            <a:normAutofit/>
          </a:bodyPr>
          <a:lstStyle>
            <a:lvl1pPr>
              <a:defRPr sz="11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6"/>
          </p:nvPr>
        </p:nvSpPr>
        <p:spPr>
          <a:xfrm>
            <a:off x="2601939" y="2971800"/>
            <a:ext cx="2222689" cy="324612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36000" bIns="72000">
            <a:normAutofit/>
          </a:bodyPr>
          <a:lstStyle>
            <a:lvl1pPr>
              <a:defRPr sz="11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7"/>
          </p:nvPr>
        </p:nvSpPr>
        <p:spPr>
          <a:xfrm>
            <a:off x="4848632" y="2971800"/>
            <a:ext cx="2222689" cy="324612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36000" bIns="72000">
            <a:normAutofit/>
          </a:bodyPr>
          <a:lstStyle>
            <a:lvl1pPr>
              <a:defRPr sz="11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8"/>
          </p:nvPr>
        </p:nvSpPr>
        <p:spPr>
          <a:xfrm>
            <a:off x="7095324" y="2971800"/>
            <a:ext cx="2222689" cy="324612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36000" bIns="72000">
            <a:normAutofit/>
          </a:bodyPr>
          <a:lstStyle>
            <a:lvl1pPr>
              <a:defRPr sz="11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9"/>
          </p:nvPr>
        </p:nvSpPr>
        <p:spPr>
          <a:xfrm>
            <a:off x="9337216" y="2971800"/>
            <a:ext cx="2222689" cy="324612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36000" bIns="72000">
            <a:normAutofit/>
          </a:bodyPr>
          <a:lstStyle>
            <a:lvl1pPr>
              <a:defRPr sz="11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2850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55246" y="1628775"/>
            <a:ext cx="3648475" cy="4590288"/>
          </a:xfrm>
          <a:prstGeom prst="rect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270156" y="1628775"/>
            <a:ext cx="3648475" cy="4590288"/>
          </a:xfrm>
          <a:prstGeom prst="rect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185066" y="1628775"/>
            <a:ext cx="3648475" cy="4590288"/>
          </a:xfrm>
          <a:prstGeom prst="rect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1"/>
          </p:nvPr>
        </p:nvSpPr>
        <p:spPr>
          <a:xfrm>
            <a:off x="508866" y="1765673"/>
            <a:ext cx="3341235" cy="502920"/>
          </a:xfrm>
        </p:spPr>
        <p:txBody>
          <a:bodyPr lIns="90000" tIns="36000" rIns="90000" bIns="36000" anchor="ctr" anchorCtr="0"/>
          <a:lstStyle>
            <a:lvl1pPr marL="0" indent="0" algn="ctr">
              <a:spcAft>
                <a:spcPts val="600"/>
              </a:spcAft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8"/>
          <p:cNvSpPr>
            <a:spLocks noGrp="1"/>
          </p:cNvSpPr>
          <p:nvPr>
            <p:ph sz="quarter" idx="12"/>
          </p:nvPr>
        </p:nvSpPr>
        <p:spPr>
          <a:xfrm>
            <a:off x="508866" y="2401139"/>
            <a:ext cx="3341235" cy="502920"/>
          </a:xfrm>
          <a:solidFill>
            <a:srgbClr val="F3F7FB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8"/>
          <p:cNvSpPr>
            <a:spLocks noGrp="1"/>
          </p:cNvSpPr>
          <p:nvPr>
            <p:ph sz="quarter" idx="13"/>
          </p:nvPr>
        </p:nvSpPr>
        <p:spPr>
          <a:xfrm>
            <a:off x="508866" y="3036605"/>
            <a:ext cx="3341235" cy="502920"/>
          </a:xfrm>
          <a:solidFill>
            <a:srgbClr val="E7F0F8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8"/>
          <p:cNvSpPr>
            <a:spLocks noGrp="1"/>
          </p:cNvSpPr>
          <p:nvPr>
            <p:ph sz="quarter" idx="14"/>
          </p:nvPr>
        </p:nvSpPr>
        <p:spPr>
          <a:xfrm>
            <a:off x="508866" y="3672071"/>
            <a:ext cx="3341235" cy="502920"/>
          </a:xfrm>
          <a:solidFill>
            <a:srgbClr val="DEEBF6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Объект 8"/>
          <p:cNvSpPr>
            <a:spLocks noGrp="1"/>
          </p:cNvSpPr>
          <p:nvPr>
            <p:ph sz="quarter" idx="15"/>
          </p:nvPr>
        </p:nvSpPr>
        <p:spPr>
          <a:xfrm>
            <a:off x="508866" y="4307537"/>
            <a:ext cx="3341235" cy="502920"/>
          </a:xfrm>
          <a:solidFill>
            <a:srgbClr val="D0E1F1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8"/>
          <p:cNvSpPr>
            <a:spLocks noGrp="1"/>
          </p:cNvSpPr>
          <p:nvPr>
            <p:ph sz="quarter" idx="16"/>
          </p:nvPr>
        </p:nvSpPr>
        <p:spPr>
          <a:xfrm>
            <a:off x="508866" y="5578471"/>
            <a:ext cx="3341235" cy="502920"/>
          </a:xfrm>
          <a:solidFill>
            <a:srgbClr val="C8DCEE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8"/>
          <p:cNvSpPr>
            <a:spLocks noGrp="1"/>
          </p:cNvSpPr>
          <p:nvPr>
            <p:ph sz="quarter" idx="17"/>
          </p:nvPr>
        </p:nvSpPr>
        <p:spPr>
          <a:xfrm>
            <a:off x="4423776" y="1765673"/>
            <a:ext cx="3341235" cy="502920"/>
          </a:xfrm>
        </p:spPr>
        <p:txBody>
          <a:bodyPr lIns="90000" tIns="36000" rIns="90000" bIns="36000" anchor="ctr" anchorCtr="0"/>
          <a:lstStyle>
            <a:lvl1pPr marL="0" indent="0" algn="ctr">
              <a:spcAft>
                <a:spcPts val="600"/>
              </a:spcAft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8"/>
          <p:cNvSpPr>
            <a:spLocks noGrp="1"/>
          </p:cNvSpPr>
          <p:nvPr>
            <p:ph sz="quarter" idx="18"/>
          </p:nvPr>
        </p:nvSpPr>
        <p:spPr>
          <a:xfrm>
            <a:off x="4423776" y="2401139"/>
            <a:ext cx="3341235" cy="502920"/>
          </a:xfrm>
          <a:solidFill>
            <a:srgbClr val="F3F7FB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8"/>
          <p:cNvSpPr>
            <a:spLocks noGrp="1"/>
          </p:cNvSpPr>
          <p:nvPr>
            <p:ph sz="quarter" idx="19"/>
          </p:nvPr>
        </p:nvSpPr>
        <p:spPr>
          <a:xfrm>
            <a:off x="4423776" y="3036605"/>
            <a:ext cx="3341235" cy="502920"/>
          </a:xfrm>
          <a:solidFill>
            <a:srgbClr val="E7F0F8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Объект 8"/>
          <p:cNvSpPr>
            <a:spLocks noGrp="1"/>
          </p:cNvSpPr>
          <p:nvPr>
            <p:ph sz="quarter" idx="20"/>
          </p:nvPr>
        </p:nvSpPr>
        <p:spPr>
          <a:xfrm>
            <a:off x="4423776" y="3672071"/>
            <a:ext cx="3341235" cy="502920"/>
          </a:xfrm>
          <a:solidFill>
            <a:srgbClr val="DEEBF6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Объект 8"/>
          <p:cNvSpPr>
            <a:spLocks noGrp="1"/>
          </p:cNvSpPr>
          <p:nvPr>
            <p:ph sz="quarter" idx="21"/>
          </p:nvPr>
        </p:nvSpPr>
        <p:spPr>
          <a:xfrm>
            <a:off x="4423776" y="4307537"/>
            <a:ext cx="3341235" cy="502920"/>
          </a:xfrm>
          <a:solidFill>
            <a:srgbClr val="D0E1F1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Объект 8"/>
          <p:cNvSpPr>
            <a:spLocks noGrp="1"/>
          </p:cNvSpPr>
          <p:nvPr>
            <p:ph sz="quarter" idx="22"/>
          </p:nvPr>
        </p:nvSpPr>
        <p:spPr>
          <a:xfrm>
            <a:off x="4423776" y="4943003"/>
            <a:ext cx="3341235" cy="502920"/>
          </a:xfrm>
          <a:solidFill>
            <a:srgbClr val="C8DCEE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Объект 8"/>
          <p:cNvSpPr>
            <a:spLocks noGrp="1"/>
          </p:cNvSpPr>
          <p:nvPr>
            <p:ph sz="quarter" idx="23"/>
          </p:nvPr>
        </p:nvSpPr>
        <p:spPr>
          <a:xfrm>
            <a:off x="8338686" y="1765673"/>
            <a:ext cx="3341235" cy="502920"/>
          </a:xfrm>
        </p:spPr>
        <p:txBody>
          <a:bodyPr lIns="90000" tIns="36000" rIns="90000" bIns="36000" anchor="ctr" anchorCtr="0"/>
          <a:lstStyle>
            <a:lvl1pPr marL="0" indent="0" algn="ctr">
              <a:spcAft>
                <a:spcPts val="600"/>
              </a:spcAft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Объект 8"/>
          <p:cNvSpPr>
            <a:spLocks noGrp="1"/>
          </p:cNvSpPr>
          <p:nvPr>
            <p:ph sz="quarter" idx="24"/>
          </p:nvPr>
        </p:nvSpPr>
        <p:spPr>
          <a:xfrm>
            <a:off x="8338686" y="2401139"/>
            <a:ext cx="3341235" cy="502920"/>
          </a:xfrm>
          <a:solidFill>
            <a:srgbClr val="F3F7FB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Объект 8"/>
          <p:cNvSpPr>
            <a:spLocks noGrp="1"/>
          </p:cNvSpPr>
          <p:nvPr>
            <p:ph sz="quarter" idx="25"/>
          </p:nvPr>
        </p:nvSpPr>
        <p:spPr>
          <a:xfrm>
            <a:off x="8338686" y="3036605"/>
            <a:ext cx="3341235" cy="502920"/>
          </a:xfrm>
          <a:solidFill>
            <a:srgbClr val="E7F0F8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Объект 8"/>
          <p:cNvSpPr>
            <a:spLocks noGrp="1"/>
          </p:cNvSpPr>
          <p:nvPr>
            <p:ph sz="quarter" idx="26"/>
          </p:nvPr>
        </p:nvSpPr>
        <p:spPr>
          <a:xfrm>
            <a:off x="8338686" y="3672071"/>
            <a:ext cx="3341235" cy="502920"/>
          </a:xfrm>
          <a:solidFill>
            <a:srgbClr val="DEEBF6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Объект 8"/>
          <p:cNvSpPr>
            <a:spLocks noGrp="1"/>
          </p:cNvSpPr>
          <p:nvPr>
            <p:ph sz="quarter" idx="27"/>
          </p:nvPr>
        </p:nvSpPr>
        <p:spPr>
          <a:xfrm>
            <a:off x="8338686" y="4307537"/>
            <a:ext cx="3341235" cy="502920"/>
          </a:xfrm>
          <a:solidFill>
            <a:srgbClr val="D0E1F1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бъект 8"/>
          <p:cNvSpPr>
            <a:spLocks noGrp="1"/>
          </p:cNvSpPr>
          <p:nvPr>
            <p:ph sz="quarter" idx="28"/>
          </p:nvPr>
        </p:nvSpPr>
        <p:spPr>
          <a:xfrm>
            <a:off x="8338686" y="4943003"/>
            <a:ext cx="3341235" cy="502920"/>
          </a:xfrm>
          <a:solidFill>
            <a:srgbClr val="C8DCEE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32" name="Объект 8"/>
          <p:cNvSpPr>
            <a:spLocks noGrp="1"/>
          </p:cNvSpPr>
          <p:nvPr>
            <p:ph sz="quarter" idx="34"/>
          </p:nvPr>
        </p:nvSpPr>
        <p:spPr>
          <a:xfrm>
            <a:off x="508866" y="4943003"/>
            <a:ext cx="3341235" cy="502920"/>
          </a:xfrm>
          <a:solidFill>
            <a:srgbClr val="C8DCEE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Объект 8"/>
          <p:cNvSpPr>
            <a:spLocks noGrp="1"/>
          </p:cNvSpPr>
          <p:nvPr>
            <p:ph sz="quarter" idx="35"/>
          </p:nvPr>
        </p:nvSpPr>
        <p:spPr>
          <a:xfrm>
            <a:off x="4423776" y="5578471"/>
            <a:ext cx="3341235" cy="502920"/>
          </a:xfrm>
          <a:solidFill>
            <a:srgbClr val="C8DCEE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8"/>
          <p:cNvSpPr>
            <a:spLocks noGrp="1"/>
          </p:cNvSpPr>
          <p:nvPr>
            <p:ph sz="quarter" idx="36"/>
          </p:nvPr>
        </p:nvSpPr>
        <p:spPr>
          <a:xfrm>
            <a:off x="8338686" y="5578471"/>
            <a:ext cx="3341235" cy="502920"/>
          </a:xfrm>
          <a:solidFill>
            <a:srgbClr val="C8DCEE"/>
          </a:solidFill>
        </p:spPr>
        <p:txBody>
          <a:bodyPr lIns="90000" tIns="36000" rIns="90000" bIns="36000" anchor="ctr" anchorCtr="0">
            <a:normAutofit/>
          </a:bodyPr>
          <a:lstStyle>
            <a:lvl1pPr marL="180975" indent="-180975" algn="l">
              <a:spcAft>
                <a:spcPts val="600"/>
              </a:spcAft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3913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лючевые сло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84050" y="1580400"/>
            <a:ext cx="11439890" cy="432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355246" y="2012400"/>
            <a:ext cx="10359749" cy="2772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2"/>
          </p:nvPr>
        </p:nvSpPr>
        <p:spPr>
          <a:xfrm>
            <a:off x="1617811" y="2286000"/>
            <a:ext cx="10210930" cy="3708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/>
          </p:nvPr>
        </p:nvSpPr>
        <p:spPr>
          <a:xfrm>
            <a:off x="2097873" y="2714400"/>
            <a:ext cx="9730867" cy="216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4"/>
          </p:nvPr>
        </p:nvSpPr>
        <p:spPr>
          <a:xfrm>
            <a:off x="355246" y="2998800"/>
            <a:ext cx="5343096" cy="2880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/>
          </p:nvPr>
        </p:nvSpPr>
        <p:spPr>
          <a:xfrm>
            <a:off x="6941704" y="2998800"/>
            <a:ext cx="4887036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/>
          </p:nvPr>
        </p:nvSpPr>
        <p:spPr>
          <a:xfrm>
            <a:off x="355246" y="3866400"/>
            <a:ext cx="4411775" cy="205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7"/>
          </p:nvPr>
        </p:nvSpPr>
        <p:spPr>
          <a:xfrm>
            <a:off x="950524" y="3232800"/>
            <a:ext cx="10878217" cy="4320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/>
          </p:nvPr>
        </p:nvSpPr>
        <p:spPr>
          <a:xfrm>
            <a:off x="5146270" y="3823200"/>
            <a:ext cx="6682470" cy="309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1"/>
          </p:nvPr>
        </p:nvSpPr>
        <p:spPr>
          <a:xfrm>
            <a:off x="7335355" y="4608000"/>
            <a:ext cx="4493385" cy="2484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2"/>
          </p:nvPr>
        </p:nvSpPr>
        <p:spPr>
          <a:xfrm>
            <a:off x="355246" y="4608000"/>
            <a:ext cx="5583127" cy="2484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23"/>
          </p:nvPr>
        </p:nvSpPr>
        <p:spPr>
          <a:xfrm>
            <a:off x="1286568" y="4867200"/>
            <a:ext cx="10542173" cy="3708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20"/>
          </p:nvPr>
        </p:nvSpPr>
        <p:spPr>
          <a:xfrm>
            <a:off x="2352306" y="4172400"/>
            <a:ext cx="9476434" cy="3708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4"/>
          </p:nvPr>
        </p:nvSpPr>
        <p:spPr>
          <a:xfrm>
            <a:off x="364848" y="5205600"/>
            <a:ext cx="11463893" cy="6768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0376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Офис Будуще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9032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услу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55246" y="3287730"/>
            <a:ext cx="11473494" cy="23272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1" name="plate26"/>
          <p:cNvSpPr>
            <a:spLocks noChangeArrowheads="1"/>
          </p:cNvSpPr>
          <p:nvPr userDrawn="1"/>
        </p:nvSpPr>
        <p:spPr bwMode="auto">
          <a:xfrm rot="5400000">
            <a:off x="1831190" y="1008689"/>
            <a:ext cx="729827" cy="3663880"/>
          </a:xfrm>
          <a:prstGeom prst="homePlate">
            <a:avLst>
              <a:gd name="adj" fmla="val 25000"/>
            </a:avLst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 w="12700">
                <a:solidFill>
                  <a:srgbClr val="454F56"/>
                </a:solidFill>
              </a:ln>
              <a:solidFill>
                <a:srgbClr val="454F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plate26"/>
          <p:cNvSpPr>
            <a:spLocks noChangeArrowheads="1"/>
          </p:cNvSpPr>
          <p:nvPr userDrawn="1"/>
        </p:nvSpPr>
        <p:spPr bwMode="auto">
          <a:xfrm rot="5400000">
            <a:off x="5731563" y="1008689"/>
            <a:ext cx="729827" cy="3663880"/>
          </a:xfrm>
          <a:prstGeom prst="homePlate">
            <a:avLst>
              <a:gd name="adj" fmla="val 25000"/>
            </a:avLst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 w="12700">
                <a:solidFill>
                  <a:srgbClr val="454F56"/>
                </a:solidFill>
              </a:ln>
              <a:solidFill>
                <a:srgbClr val="454F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plate26"/>
          <p:cNvSpPr>
            <a:spLocks noChangeArrowheads="1"/>
          </p:cNvSpPr>
          <p:nvPr userDrawn="1"/>
        </p:nvSpPr>
        <p:spPr bwMode="auto">
          <a:xfrm rot="5400000">
            <a:off x="9625888" y="1008689"/>
            <a:ext cx="729827" cy="3663880"/>
          </a:xfrm>
          <a:prstGeom prst="homePlate">
            <a:avLst>
              <a:gd name="adj" fmla="val 25000"/>
            </a:avLst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 w="12700">
                <a:solidFill>
                  <a:srgbClr val="454F56"/>
                </a:solidFill>
              </a:ln>
              <a:solidFill>
                <a:srgbClr val="454F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21" hasCustomPrompt="1"/>
          </p:nvPr>
        </p:nvSpPr>
        <p:spPr>
          <a:xfrm>
            <a:off x="390576" y="2507455"/>
            <a:ext cx="3609302" cy="512064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lvl="0"/>
            <a:r>
              <a:rPr lang="ru-RU" dirty="0"/>
              <a:t>Логотип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22" hasCustomPrompt="1"/>
          </p:nvPr>
        </p:nvSpPr>
        <p:spPr>
          <a:xfrm>
            <a:off x="4291823" y="2507455"/>
            <a:ext cx="3609302" cy="5120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23" hasCustomPrompt="1"/>
          </p:nvPr>
        </p:nvSpPr>
        <p:spPr>
          <a:xfrm>
            <a:off x="8186149" y="2507455"/>
            <a:ext cx="3609302" cy="5120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8775"/>
            <a:ext cx="8791577" cy="4318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>
            <a:norm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48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рхитектура реш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29" name="Объект 2"/>
          <p:cNvSpPr>
            <a:spLocks noGrp="1"/>
          </p:cNvSpPr>
          <p:nvPr>
            <p:ph idx="1" hasCustomPrompt="1"/>
          </p:nvPr>
        </p:nvSpPr>
        <p:spPr>
          <a:xfrm>
            <a:off x="353614" y="1628778"/>
            <a:ext cx="11473494" cy="1379601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ru-RU" sz="1000" dirty="0" smtClean="0"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21"/>
          </p:nvPr>
        </p:nvSpPr>
        <p:spPr>
          <a:xfrm>
            <a:off x="5667482" y="3145536"/>
            <a:ext cx="6164113" cy="960120"/>
          </a:xfrm>
          <a:solidFill>
            <a:srgbClr val="00549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2"/>
          </p:nvPr>
        </p:nvSpPr>
        <p:spPr>
          <a:xfrm>
            <a:off x="5667482" y="4201668"/>
            <a:ext cx="6164113" cy="96012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40" tIns="45720" rIns="91440" bIns="45720" anchor="ctr" anchorCtr="0"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23"/>
          </p:nvPr>
        </p:nvSpPr>
        <p:spPr>
          <a:xfrm>
            <a:off x="5667482" y="5257800"/>
            <a:ext cx="6164113" cy="96012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ru-RU" sz="1000" dirty="0" smtClean="0"/>
            </a:lvl1pPr>
            <a:lvl2pPr>
              <a:defRPr lang="ru-RU" dirty="0" smtClean="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19"/>
          <p:cNvSpPr>
            <a:spLocks noGrp="1"/>
          </p:cNvSpPr>
          <p:nvPr>
            <p:ph sz="quarter" idx="24" hasCustomPrompt="1"/>
          </p:nvPr>
        </p:nvSpPr>
        <p:spPr>
          <a:xfrm>
            <a:off x="3781536" y="3241548"/>
            <a:ext cx="1572973" cy="768096"/>
          </a:xfrm>
        </p:spPr>
        <p:txBody>
          <a:bodyPr lIns="91440" tIns="45720" rIns="91440" bIns="45720" anchor="ctr" anchorCtr="0">
            <a:normAutofit/>
          </a:bodyPr>
          <a:lstStyle>
            <a:lvl1pPr>
              <a:defRPr sz="11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Объект 19"/>
          <p:cNvSpPr>
            <a:spLocks noGrp="1"/>
          </p:cNvSpPr>
          <p:nvPr>
            <p:ph sz="quarter" idx="25" hasCustomPrompt="1"/>
          </p:nvPr>
        </p:nvSpPr>
        <p:spPr>
          <a:xfrm>
            <a:off x="3781536" y="4297680"/>
            <a:ext cx="1572973" cy="768096"/>
          </a:xfrm>
        </p:spPr>
        <p:txBody>
          <a:bodyPr lIns="91440" tIns="45720" rIns="91440" bIns="45720" anchor="ctr" anchorCtr="0">
            <a:normAutofit/>
          </a:bodyPr>
          <a:lstStyle>
            <a:lvl1pPr>
              <a:defRPr sz="11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Объект 19"/>
          <p:cNvSpPr>
            <a:spLocks noGrp="1"/>
          </p:cNvSpPr>
          <p:nvPr>
            <p:ph sz="quarter" idx="26" hasCustomPrompt="1"/>
          </p:nvPr>
        </p:nvSpPr>
        <p:spPr>
          <a:xfrm>
            <a:off x="3781536" y="5353812"/>
            <a:ext cx="1572973" cy="768096"/>
          </a:xfrm>
        </p:spPr>
        <p:txBody>
          <a:bodyPr lIns="91440" tIns="45720" rIns="91440" bIns="45720" anchor="ctr" anchorCtr="0">
            <a:normAutofit/>
          </a:bodyPr>
          <a:lstStyle>
            <a:lvl1pPr>
              <a:defRPr sz="11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Объект 19"/>
          <p:cNvSpPr>
            <a:spLocks noGrp="1"/>
          </p:cNvSpPr>
          <p:nvPr>
            <p:ph sz="quarter" idx="27" hasCustomPrompt="1"/>
          </p:nvPr>
        </p:nvSpPr>
        <p:spPr>
          <a:xfrm>
            <a:off x="3216567" y="3250692"/>
            <a:ext cx="548711" cy="749808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N</a:t>
            </a:r>
            <a:endParaRPr lang="ru-RU" dirty="0"/>
          </a:p>
        </p:txBody>
      </p:sp>
      <p:sp>
        <p:nvSpPr>
          <p:cNvPr id="38" name="Объект 19"/>
          <p:cNvSpPr>
            <a:spLocks noGrp="1"/>
          </p:cNvSpPr>
          <p:nvPr>
            <p:ph sz="quarter" idx="28" hasCustomPrompt="1"/>
          </p:nvPr>
        </p:nvSpPr>
        <p:spPr>
          <a:xfrm>
            <a:off x="3216567" y="4306824"/>
            <a:ext cx="548711" cy="749808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N</a:t>
            </a:r>
            <a:endParaRPr lang="ru-RU" dirty="0"/>
          </a:p>
        </p:txBody>
      </p:sp>
      <p:sp>
        <p:nvSpPr>
          <p:cNvPr id="39" name="Объект 19"/>
          <p:cNvSpPr>
            <a:spLocks noGrp="1"/>
          </p:cNvSpPr>
          <p:nvPr>
            <p:ph sz="quarter" idx="29" hasCustomPrompt="1"/>
          </p:nvPr>
        </p:nvSpPr>
        <p:spPr>
          <a:xfrm>
            <a:off x="3216567" y="5362956"/>
            <a:ext cx="548711" cy="749808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N</a:t>
            </a:r>
            <a:endParaRPr lang="ru-RU" dirty="0"/>
          </a:p>
        </p:txBody>
      </p:sp>
      <p:sp>
        <p:nvSpPr>
          <p:cNvPr id="40" name="Объект 19"/>
          <p:cNvSpPr>
            <a:spLocks noGrp="1"/>
          </p:cNvSpPr>
          <p:nvPr>
            <p:ph sz="quarter" idx="30"/>
          </p:nvPr>
        </p:nvSpPr>
        <p:spPr>
          <a:xfrm>
            <a:off x="1518160" y="3575304"/>
            <a:ext cx="353614" cy="34747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600" b="0"/>
            </a:lvl1pPr>
          </a:lstStyle>
          <a:p>
            <a:pPr lvl="0"/>
            <a:endParaRPr lang="ru-RU" dirty="0"/>
          </a:p>
        </p:txBody>
      </p:sp>
      <p:sp>
        <p:nvSpPr>
          <p:cNvPr id="41" name="Объект 19"/>
          <p:cNvSpPr>
            <a:spLocks noGrp="1"/>
          </p:cNvSpPr>
          <p:nvPr>
            <p:ph sz="quarter" idx="31"/>
          </p:nvPr>
        </p:nvSpPr>
        <p:spPr>
          <a:xfrm>
            <a:off x="1483169" y="4251960"/>
            <a:ext cx="353614" cy="34747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600" b="0"/>
            </a:lvl1pPr>
          </a:lstStyle>
          <a:p>
            <a:pPr lvl="0"/>
            <a:endParaRPr lang="ru-RU" dirty="0"/>
          </a:p>
        </p:txBody>
      </p:sp>
      <p:sp>
        <p:nvSpPr>
          <p:cNvPr id="42" name="Объект 19"/>
          <p:cNvSpPr>
            <a:spLocks noGrp="1"/>
          </p:cNvSpPr>
          <p:nvPr>
            <p:ph sz="quarter" idx="32"/>
          </p:nvPr>
        </p:nvSpPr>
        <p:spPr>
          <a:xfrm>
            <a:off x="1518160" y="5193792"/>
            <a:ext cx="353614" cy="34747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600" b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737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5" name="Объект 4"/>
          <p:cNvSpPr>
            <a:spLocks noGrp="1"/>
          </p:cNvSpPr>
          <p:nvPr>
            <p:ph sz="quarter" idx="13"/>
          </p:nvPr>
        </p:nvSpPr>
        <p:spPr>
          <a:xfrm>
            <a:off x="355247" y="1914028"/>
            <a:ext cx="5616731" cy="151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6"/>
          <p:cNvSpPr>
            <a:spLocks noGrp="1"/>
          </p:cNvSpPr>
          <p:nvPr>
            <p:ph sz="quarter" idx="14"/>
          </p:nvPr>
        </p:nvSpPr>
        <p:spPr>
          <a:xfrm>
            <a:off x="6211868" y="1914028"/>
            <a:ext cx="5616731" cy="151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5"/>
          </p:nvPr>
        </p:nvSpPr>
        <p:spPr>
          <a:xfrm>
            <a:off x="355247" y="3902591"/>
            <a:ext cx="5616731" cy="151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8" name="Объект 5"/>
          <p:cNvSpPr>
            <a:spLocks noGrp="1"/>
          </p:cNvSpPr>
          <p:nvPr>
            <p:ph sz="quarter" idx="16"/>
          </p:nvPr>
        </p:nvSpPr>
        <p:spPr>
          <a:xfrm>
            <a:off x="6211868" y="3902591"/>
            <a:ext cx="5616731" cy="151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0"/>
          </p:nvPr>
        </p:nvSpPr>
        <p:spPr>
          <a:xfrm>
            <a:off x="355247" y="1625429"/>
            <a:ext cx="5616731" cy="28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1"/>
          </p:nvPr>
        </p:nvSpPr>
        <p:spPr>
          <a:xfrm>
            <a:off x="6211868" y="1625429"/>
            <a:ext cx="5616731" cy="28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2"/>
          </p:nvPr>
        </p:nvSpPr>
        <p:spPr>
          <a:xfrm>
            <a:off x="6211868" y="3614071"/>
            <a:ext cx="5616731" cy="28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3"/>
          </p:nvPr>
        </p:nvSpPr>
        <p:spPr>
          <a:xfrm>
            <a:off x="355247" y="3614071"/>
            <a:ext cx="5616731" cy="28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364114" y="5849563"/>
            <a:ext cx="11468694" cy="362665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1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006734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дуктовый портф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29" name="Объект 2"/>
          <p:cNvSpPr>
            <a:spLocks noGrp="1"/>
          </p:cNvSpPr>
          <p:nvPr>
            <p:ph idx="1"/>
          </p:nvPr>
        </p:nvSpPr>
        <p:spPr>
          <a:xfrm>
            <a:off x="355246" y="1628775"/>
            <a:ext cx="11473494" cy="45896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0" name="Объект 7"/>
          <p:cNvSpPr>
            <a:spLocks noGrp="1"/>
          </p:cNvSpPr>
          <p:nvPr>
            <p:ph sz="quarter" idx="19"/>
          </p:nvPr>
        </p:nvSpPr>
        <p:spPr>
          <a:xfrm>
            <a:off x="1167147" y="5463039"/>
            <a:ext cx="731615" cy="4572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31" name="Объект 7"/>
          <p:cNvSpPr>
            <a:spLocks noGrp="1"/>
          </p:cNvSpPr>
          <p:nvPr>
            <p:ph sz="quarter" idx="20"/>
          </p:nvPr>
        </p:nvSpPr>
        <p:spPr>
          <a:xfrm>
            <a:off x="2666519" y="5463039"/>
            <a:ext cx="731615" cy="4572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32" name="Объект 7"/>
          <p:cNvSpPr>
            <a:spLocks noGrp="1"/>
          </p:cNvSpPr>
          <p:nvPr>
            <p:ph sz="quarter" idx="21"/>
          </p:nvPr>
        </p:nvSpPr>
        <p:spPr>
          <a:xfrm>
            <a:off x="4165892" y="5463039"/>
            <a:ext cx="731615" cy="4572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33" name="Объект 7"/>
          <p:cNvSpPr>
            <a:spLocks noGrp="1"/>
          </p:cNvSpPr>
          <p:nvPr>
            <p:ph sz="quarter" idx="22"/>
          </p:nvPr>
        </p:nvSpPr>
        <p:spPr>
          <a:xfrm>
            <a:off x="5665265" y="5463039"/>
            <a:ext cx="731615" cy="4572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36" name="Объект 7"/>
          <p:cNvSpPr>
            <a:spLocks noGrp="1"/>
          </p:cNvSpPr>
          <p:nvPr>
            <p:ph sz="quarter" idx="23"/>
          </p:nvPr>
        </p:nvSpPr>
        <p:spPr>
          <a:xfrm>
            <a:off x="7164637" y="5463039"/>
            <a:ext cx="731615" cy="4572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37" name="Объект 7"/>
          <p:cNvSpPr>
            <a:spLocks noGrp="1"/>
          </p:cNvSpPr>
          <p:nvPr>
            <p:ph sz="quarter" idx="24"/>
          </p:nvPr>
        </p:nvSpPr>
        <p:spPr>
          <a:xfrm>
            <a:off x="8664011" y="5463039"/>
            <a:ext cx="731615" cy="4572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38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947350" y="5951417"/>
            <a:ext cx="1171209" cy="27432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37" hasCustomPrompt="1"/>
          </p:nvPr>
        </p:nvSpPr>
        <p:spPr>
          <a:xfrm>
            <a:off x="2446722" y="5951417"/>
            <a:ext cx="1171209" cy="27432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38" hasCustomPrompt="1"/>
          </p:nvPr>
        </p:nvSpPr>
        <p:spPr>
          <a:xfrm>
            <a:off x="3946095" y="5951417"/>
            <a:ext cx="1171209" cy="27432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39" hasCustomPrompt="1"/>
          </p:nvPr>
        </p:nvSpPr>
        <p:spPr>
          <a:xfrm>
            <a:off x="5445468" y="5951417"/>
            <a:ext cx="1171209" cy="27432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18"/>
          <p:cNvSpPr>
            <a:spLocks noGrp="1"/>
          </p:cNvSpPr>
          <p:nvPr>
            <p:ph type="body" sz="quarter" idx="40" hasCustomPrompt="1"/>
          </p:nvPr>
        </p:nvSpPr>
        <p:spPr>
          <a:xfrm>
            <a:off x="6944840" y="5951417"/>
            <a:ext cx="1171209" cy="27432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2" name="Текст 18"/>
          <p:cNvSpPr>
            <a:spLocks noGrp="1"/>
          </p:cNvSpPr>
          <p:nvPr>
            <p:ph type="body" sz="quarter" idx="41" hasCustomPrompt="1"/>
          </p:nvPr>
        </p:nvSpPr>
        <p:spPr>
          <a:xfrm>
            <a:off x="8444214" y="5951417"/>
            <a:ext cx="1171209" cy="27432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5"/>
          <p:cNvSpPr>
            <a:spLocks noGrp="1"/>
          </p:cNvSpPr>
          <p:nvPr>
            <p:ph type="body" sz="quarter" idx="18"/>
          </p:nvPr>
        </p:nvSpPr>
        <p:spPr>
          <a:xfrm>
            <a:off x="9691366" y="1626687"/>
            <a:ext cx="2140229" cy="256032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355246" y="1626687"/>
            <a:ext cx="4205177" cy="25603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ru-RU" dirty="0"/>
              <a:t>Образец текста </a:t>
            </a:r>
          </a:p>
        </p:txBody>
      </p:sp>
      <p:sp>
        <p:nvSpPr>
          <p:cNvPr id="65" name="Текст 26"/>
          <p:cNvSpPr>
            <a:spLocks noGrp="1"/>
          </p:cNvSpPr>
          <p:nvPr>
            <p:ph type="body" sz="quarter" idx="31" hasCustomPrompt="1"/>
          </p:nvPr>
        </p:nvSpPr>
        <p:spPr>
          <a:xfrm>
            <a:off x="10052048" y="2102612"/>
            <a:ext cx="853551" cy="36576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b="1"/>
            </a:lvl1pPr>
            <a:lvl2pPr marL="180000" indent="0">
              <a:buNone/>
              <a:defRPr/>
            </a:lvl2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26"/>
          <p:cNvSpPr>
            <a:spLocks noGrp="1"/>
          </p:cNvSpPr>
          <p:nvPr>
            <p:ph type="body" sz="quarter" idx="32" hasCustomPrompt="1"/>
          </p:nvPr>
        </p:nvSpPr>
        <p:spPr>
          <a:xfrm>
            <a:off x="10052048" y="2597987"/>
            <a:ext cx="853551" cy="36576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b="1"/>
            </a:lvl1pPr>
            <a:lvl2pPr marL="180000" indent="0">
              <a:buNone/>
              <a:defRPr/>
            </a:lvl2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7" name="Текст 26"/>
          <p:cNvSpPr>
            <a:spLocks noGrp="1"/>
          </p:cNvSpPr>
          <p:nvPr>
            <p:ph type="body" sz="quarter" idx="33" hasCustomPrompt="1"/>
          </p:nvPr>
        </p:nvSpPr>
        <p:spPr>
          <a:xfrm>
            <a:off x="10052048" y="3093360"/>
            <a:ext cx="853551" cy="36576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b="1"/>
            </a:lvl1pPr>
            <a:lvl2pPr marL="180000" indent="0">
              <a:buNone/>
              <a:defRPr/>
            </a:lvl2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8" name="Текст 26"/>
          <p:cNvSpPr>
            <a:spLocks noGrp="1"/>
          </p:cNvSpPr>
          <p:nvPr>
            <p:ph type="body" sz="quarter" idx="34" hasCustomPrompt="1"/>
          </p:nvPr>
        </p:nvSpPr>
        <p:spPr>
          <a:xfrm>
            <a:off x="10052048" y="3588735"/>
            <a:ext cx="853551" cy="36576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b="1"/>
            </a:lvl1pPr>
            <a:lvl2pPr marL="180000" indent="0">
              <a:buNone/>
              <a:defRPr/>
            </a:lvl2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9" name="Текст 26"/>
          <p:cNvSpPr>
            <a:spLocks noGrp="1"/>
          </p:cNvSpPr>
          <p:nvPr>
            <p:ph type="body" sz="quarter" idx="35" hasCustomPrompt="1"/>
          </p:nvPr>
        </p:nvSpPr>
        <p:spPr>
          <a:xfrm>
            <a:off x="10052048" y="4084108"/>
            <a:ext cx="853551" cy="36576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b="1"/>
            </a:lvl1pPr>
            <a:lvl2pPr marL="180000" indent="0">
              <a:buNone/>
              <a:defRPr/>
            </a:lvl2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26"/>
          <p:cNvSpPr>
            <a:spLocks noGrp="1"/>
          </p:cNvSpPr>
          <p:nvPr>
            <p:ph type="body" sz="quarter" idx="36" hasCustomPrompt="1"/>
          </p:nvPr>
        </p:nvSpPr>
        <p:spPr>
          <a:xfrm>
            <a:off x="10052048" y="4579480"/>
            <a:ext cx="853551" cy="36576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b="1"/>
            </a:lvl1pPr>
            <a:lvl2pPr marL="180000" indent="0">
              <a:buNone/>
              <a:defRPr/>
            </a:lvl2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698860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ный 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dots2" hidden="1">
            <a:hlinkClick r:id="" action="ppaction://noaction"/>
          </p:cNvPr>
          <p:cNvSpPr txBox="1"/>
          <p:nvPr/>
        </p:nvSpPr>
        <p:spPr>
          <a:xfrm>
            <a:off x="357761" y="4767265"/>
            <a:ext cx="1147349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….................</a:t>
            </a:r>
            <a:r>
              <a:rPr kumimoji="0" lang="ru-RU" sz="1000" b="0" i="0" u="none" strike="noStrike" kern="1200" cap="none" spc="5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...........................................................................................................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..............................................................................................................</a:t>
            </a:r>
          </a:p>
        </p:txBody>
      </p:sp>
      <p:sp>
        <p:nvSpPr>
          <p:cNvPr id="19" name="con2">
            <a:hlinkClick r:id="" action="ppaction://noaction"/>
          </p:cNvPr>
          <p:cNvSpPr txBox="1"/>
          <p:nvPr/>
        </p:nvSpPr>
        <p:spPr>
          <a:xfrm>
            <a:off x="327823" y="4744042"/>
            <a:ext cx="78290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54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Раздел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4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page_id2" hidden="1">
            <a:hlinkClick r:id="" action="ppaction://noaction"/>
          </p:cNvPr>
          <p:cNvSpPr txBox="1"/>
          <p:nvPr/>
        </p:nvSpPr>
        <p:spPr>
          <a:xfrm>
            <a:off x="11732291" y="4715724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273050" marR="0" lvl="0" indent="-2730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4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1" name="dots3" hidden="1">
            <a:hlinkClick r:id="" action="ppaction://noaction"/>
          </p:cNvPr>
          <p:cNvSpPr txBox="1"/>
          <p:nvPr/>
        </p:nvSpPr>
        <p:spPr>
          <a:xfrm>
            <a:off x="357767" y="5279431"/>
            <a:ext cx="11473826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….................</a:t>
            </a:r>
            <a:r>
              <a:rPr kumimoji="0" lang="ru-RU" sz="1000" b="0" i="0" u="none" strike="noStrike" kern="1200" cap="none" spc="5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......................................................................................................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...................................................................................................................</a:t>
            </a:r>
          </a:p>
        </p:txBody>
      </p:sp>
      <p:sp>
        <p:nvSpPr>
          <p:cNvPr id="22" name="con3">
            <a:hlinkClick r:id="" action="ppaction://noaction"/>
          </p:cNvPr>
          <p:cNvSpPr txBox="1"/>
          <p:nvPr/>
        </p:nvSpPr>
        <p:spPr>
          <a:xfrm>
            <a:off x="327823" y="5254176"/>
            <a:ext cx="78290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54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Раздел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4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page_id3" hidden="1">
            <a:hlinkClick r:id="" action="ppaction://noaction"/>
          </p:cNvPr>
          <p:cNvSpPr txBox="1"/>
          <p:nvPr/>
        </p:nvSpPr>
        <p:spPr>
          <a:xfrm>
            <a:off x="11732291" y="5229780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273050" marR="0" lvl="0" indent="-2730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4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" name="dots1" hidden="1">
            <a:hlinkClick r:id="" action="ppaction://noaction"/>
          </p:cNvPr>
          <p:cNvSpPr txBox="1"/>
          <p:nvPr/>
        </p:nvSpPr>
        <p:spPr>
          <a:xfrm>
            <a:off x="354274" y="2221281"/>
            <a:ext cx="1147349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….............................................................................................................................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4F5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..............................................................................................................</a:t>
            </a:r>
          </a:p>
        </p:txBody>
      </p:sp>
      <p:sp>
        <p:nvSpPr>
          <p:cNvPr id="27" name="con1"/>
          <p:cNvSpPr>
            <a:spLocks noGrp="1"/>
          </p:cNvSpPr>
          <p:nvPr>
            <p:ph type="body" sz="quarter" idx="10" hasCustomPrompt="1"/>
          </p:nvPr>
        </p:nvSpPr>
        <p:spPr>
          <a:xfrm>
            <a:off x="324647" y="2172055"/>
            <a:ext cx="879793" cy="215444"/>
          </a:xfrm>
          <a:solidFill>
            <a:schemeClr val="bg1"/>
          </a:solidFill>
        </p:spPr>
        <p:txBody>
          <a:bodyPr wrap="none">
            <a:spAutoFit/>
          </a:bodyPr>
          <a:lstStyle>
            <a:lvl1pPr marL="285750" indent="-285750">
              <a:buSzPct val="9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29" name="page_id1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11732291" y="2171469"/>
            <a:ext cx="99386" cy="215444"/>
          </a:xfrm>
          <a:solidFill>
            <a:schemeClr val="bg1"/>
          </a:solidFill>
        </p:spPr>
        <p:txBody>
          <a:bodyPr wrap="none">
            <a:sp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224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D39DC-34AB-46DD-887C-709C56297D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8614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а услу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55246" y="3287730"/>
            <a:ext cx="11473494" cy="23272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1" name="plate26"/>
          <p:cNvSpPr>
            <a:spLocks noChangeArrowheads="1"/>
          </p:cNvSpPr>
          <p:nvPr userDrawn="1"/>
        </p:nvSpPr>
        <p:spPr bwMode="auto">
          <a:xfrm rot="5400000">
            <a:off x="1831190" y="1008689"/>
            <a:ext cx="729827" cy="3663880"/>
          </a:xfrm>
          <a:prstGeom prst="homePlate">
            <a:avLst>
              <a:gd name="adj" fmla="val 25000"/>
            </a:avLst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 w="12700">
                <a:solidFill>
                  <a:srgbClr val="454F56"/>
                </a:solidFill>
              </a:ln>
              <a:solidFill>
                <a:srgbClr val="454F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plate26"/>
          <p:cNvSpPr>
            <a:spLocks noChangeArrowheads="1"/>
          </p:cNvSpPr>
          <p:nvPr userDrawn="1"/>
        </p:nvSpPr>
        <p:spPr bwMode="auto">
          <a:xfrm rot="5400000">
            <a:off x="5731563" y="1008689"/>
            <a:ext cx="729827" cy="3663880"/>
          </a:xfrm>
          <a:prstGeom prst="homePlate">
            <a:avLst>
              <a:gd name="adj" fmla="val 25000"/>
            </a:avLst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 w="12700">
                <a:solidFill>
                  <a:srgbClr val="454F56"/>
                </a:solidFill>
              </a:ln>
              <a:solidFill>
                <a:srgbClr val="454F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plate26"/>
          <p:cNvSpPr>
            <a:spLocks noChangeArrowheads="1"/>
          </p:cNvSpPr>
          <p:nvPr userDrawn="1"/>
        </p:nvSpPr>
        <p:spPr bwMode="auto">
          <a:xfrm rot="5400000">
            <a:off x="9625888" y="1008689"/>
            <a:ext cx="729827" cy="3663880"/>
          </a:xfrm>
          <a:prstGeom prst="homePlate">
            <a:avLst>
              <a:gd name="adj" fmla="val 25000"/>
            </a:avLst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 w="12700">
                <a:solidFill>
                  <a:srgbClr val="454F56"/>
                </a:solidFill>
              </a:ln>
              <a:solidFill>
                <a:srgbClr val="454F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21" hasCustomPrompt="1"/>
          </p:nvPr>
        </p:nvSpPr>
        <p:spPr>
          <a:xfrm>
            <a:off x="390576" y="2507455"/>
            <a:ext cx="3609302" cy="512064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lvl="0"/>
            <a:r>
              <a:rPr lang="ru-RU" dirty="0"/>
              <a:t>Логотип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22" hasCustomPrompt="1"/>
          </p:nvPr>
        </p:nvSpPr>
        <p:spPr>
          <a:xfrm>
            <a:off x="4291823" y="2507455"/>
            <a:ext cx="3609302" cy="5120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23" hasCustomPrompt="1"/>
          </p:nvPr>
        </p:nvSpPr>
        <p:spPr>
          <a:xfrm>
            <a:off x="8186149" y="2507455"/>
            <a:ext cx="3609302" cy="5120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614" y="1628775"/>
            <a:ext cx="8791577" cy="42976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614" y="5852160"/>
            <a:ext cx="11474166" cy="365760"/>
          </a:xfrm>
        </p:spPr>
        <p:txBody>
          <a:bodyPr anchor="ctr">
            <a:normAutofit/>
          </a:bodyPr>
          <a:lstStyle>
            <a:lvl1pPr marL="0" indent="0">
              <a:spcAft>
                <a:spcPts val="300"/>
              </a:spcAft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Сноска</a:t>
            </a:r>
          </a:p>
          <a:p>
            <a:pPr lvl="0"/>
            <a:r>
              <a:rPr lang="ru-RU" dirty="0"/>
              <a:t>Сноска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981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520328" y="5338800"/>
            <a:ext cx="9313213" cy="7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sub_title"/>
          <p:cNvSpPr>
            <a:spLocks noGrp="1"/>
          </p:cNvSpPr>
          <p:nvPr>
            <p:ph type="subTitle" idx="1"/>
          </p:nvPr>
        </p:nvSpPr>
        <p:spPr>
          <a:xfrm>
            <a:off x="2520328" y="6145200"/>
            <a:ext cx="9308412" cy="295200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36" name="Рисунок 7"/>
          <p:cNvSpPr>
            <a:spLocks noGrp="1"/>
          </p:cNvSpPr>
          <p:nvPr>
            <p:ph type="pic" sz="quarter" idx="11"/>
          </p:nvPr>
        </p:nvSpPr>
        <p:spPr>
          <a:xfrm>
            <a:off x="2520328" y="2141131"/>
            <a:ext cx="1891446" cy="14184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37" name="Рисунок 9"/>
          <p:cNvSpPr>
            <a:spLocks noGrp="1"/>
          </p:cNvSpPr>
          <p:nvPr>
            <p:ph type="pic" sz="quarter" idx="12"/>
          </p:nvPr>
        </p:nvSpPr>
        <p:spPr>
          <a:xfrm>
            <a:off x="4426177" y="2141131"/>
            <a:ext cx="1891446" cy="14184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38" name="Рисунок 11"/>
          <p:cNvSpPr>
            <a:spLocks noGrp="1"/>
          </p:cNvSpPr>
          <p:nvPr>
            <p:ph type="pic" sz="quarter" idx="13"/>
          </p:nvPr>
        </p:nvSpPr>
        <p:spPr>
          <a:xfrm>
            <a:off x="2520328" y="3570331"/>
            <a:ext cx="1891446" cy="14184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39" name="Рисунок 13"/>
          <p:cNvSpPr>
            <a:spLocks noGrp="1"/>
          </p:cNvSpPr>
          <p:nvPr>
            <p:ph type="pic" sz="quarter" idx="14"/>
          </p:nvPr>
        </p:nvSpPr>
        <p:spPr>
          <a:xfrm>
            <a:off x="4426177" y="3570331"/>
            <a:ext cx="1891446" cy="14184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  <p:sp>
        <p:nvSpPr>
          <p:cNvPr id="40" name="Рисунок 15"/>
          <p:cNvSpPr>
            <a:spLocks noGrp="1"/>
          </p:cNvSpPr>
          <p:nvPr>
            <p:ph type="pic" sz="quarter" idx="15"/>
          </p:nvPr>
        </p:nvSpPr>
        <p:spPr>
          <a:xfrm>
            <a:off x="6336825" y="2141131"/>
            <a:ext cx="5856763" cy="2847600"/>
          </a:xfrm>
        </p:spPr>
        <p:txBody>
          <a:bodyPr>
            <a:normAutofit/>
          </a:bodyPr>
          <a:lstStyle>
            <a:lvl1pPr marL="177800" indent="-177800">
              <a:buFontTx/>
              <a:buBlip>
                <a:blip r:embed="rId2"/>
              </a:buBlip>
              <a:defRPr sz="1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623222"/>
      </p:ext>
    </p:extLst>
  </p:cSld>
  <p:clrMapOvr>
    <a:masterClrMapping/>
  </p:clrMapOvr>
  <p:hf sldNum="0"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4" y="2528888"/>
            <a:ext cx="2917825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040314" y="4940300"/>
            <a:ext cx="7153275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55764" y="2133600"/>
            <a:ext cx="1587" cy="2808288"/>
          </a:xfrm>
          <a:prstGeom prst="line">
            <a:avLst/>
          </a:prstGeom>
          <a:noFill/>
          <a:ln w="889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313" y="2060848"/>
            <a:ext cx="6601097" cy="2775348"/>
          </a:xfrm>
        </p:spPr>
        <p:txBody>
          <a:bodyPr anchor="b"/>
          <a:lstStyle>
            <a:lvl1pPr algn="l">
              <a:defRPr lang="ru-RU" sz="3600" b="1" kern="1200" dirty="0">
                <a:solidFill>
                  <a:srgbClr val="1E4A9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2667" y="5069954"/>
            <a:ext cx="6598742" cy="1023342"/>
          </a:xfrm>
        </p:spPr>
        <p:txBody>
          <a:bodyPr/>
          <a:lstStyle>
            <a:lvl1pPr marL="0" indent="0" algn="ctr">
              <a:buNone/>
              <a:defRPr lang="ru-RU" sz="2000" b="1" kern="1200" dirty="0">
                <a:solidFill>
                  <a:srgbClr val="1E4A9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4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6826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480176" y="1166905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1017250" y="608330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4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176" y="2"/>
            <a:ext cx="5305251" cy="1166903"/>
          </a:xfrm>
        </p:spPr>
        <p:txBody>
          <a:bodyPr anchor="b"/>
          <a:lstStyle>
            <a:lvl1pPr algn="l" defTabSz="449218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1441"/>
            <a:ext cx="10947226" cy="4503761"/>
          </a:xfrm>
        </p:spPr>
        <p:txBody>
          <a:bodyPr/>
          <a:lstStyle>
            <a:lvl1pPr marL="0" indent="355564"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idx="10"/>
          </p:nvPr>
        </p:nvSpPr>
        <p:spPr>
          <a:xfrm>
            <a:off x="860425" y="6146802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fld id="{A0E87A9C-AFDA-47DB-A159-95258C0B2CC2}" type="datetime1">
              <a:rPr lang="ru-RU" smtClean="0"/>
              <a:t>25.01.2022</a:t>
            </a:fld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idx="11"/>
          </p:nvPr>
        </p:nvSpPr>
        <p:spPr>
          <a:xfrm>
            <a:off x="10947400" y="6146802"/>
            <a:ext cx="642938" cy="360363"/>
          </a:xfrm>
        </p:spPr>
        <p:txBody>
          <a:bodyPr/>
          <a:lstStyle>
            <a:lvl1pPr algn="ctr">
              <a:defRPr lang="ru-RU" altLang="ru-RU" sz="2200" b="1" kern="120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fld id="{81F72D6F-D3BB-4DA3-B1C6-EA11ABE9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93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7188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9" indent="0">
              <a:buNone/>
              <a:defRPr sz="18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C3928-9F6F-4A78-831F-F9AA0819D34B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72D6F-D3BB-4DA3-B1C6-EA11ABE9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81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499226" y="1439865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10947400" y="6146802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8" tIns="46794" rIns="89988" bIns="46794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E3F5BB0E-9728-4805-868C-0C1FFED65BAC}" type="slidenum">
              <a:rPr sz="2200" smtClean="0"/>
              <a:pPr>
                <a:defRPr/>
              </a:pPr>
              <a:t>‹#›</a:t>
            </a:fld>
            <a:endParaRPr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4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225" y="2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0580" y="1495425"/>
            <a:ext cx="5156045" cy="45482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4826" y="1495426"/>
            <a:ext cx="5299174" cy="4548271"/>
          </a:xfrm>
        </p:spPr>
        <p:txBody>
          <a:bodyPr/>
          <a:lstStyle>
            <a:lvl1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564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idx="10"/>
          </p:nvPr>
        </p:nvSpPr>
        <p:spPr>
          <a:xfrm>
            <a:off x="860425" y="6146802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fld id="{0F6704A7-E62C-4CBF-8CE2-494780722CE9}" type="datetime1">
              <a:rPr lang="ru-RU" smtClean="0"/>
              <a:t>25.01.2022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85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499226" y="1248793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10947400" y="6146802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8" tIns="46794" rIns="89988" bIns="46794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C8623421-81FF-44C4-8146-B6856EB2AB64}" type="slidenum">
              <a:rPr sz="2200" smtClean="0"/>
              <a:pPr>
                <a:defRPr/>
              </a:pPr>
              <a:t>‹#›</a:t>
            </a:fld>
            <a:endParaRPr sz="2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4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384926" y="1644652"/>
            <a:ext cx="529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2400" b="1" dirty="0">
                <a:solidFill>
                  <a:srgbClr val="1F4A91"/>
                </a:solidFill>
              </a:rPr>
              <a:t>Текст с изображением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57251" y="1644652"/>
            <a:ext cx="5159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2400" b="1" dirty="0">
                <a:solidFill>
                  <a:srgbClr val="1F4A91"/>
                </a:solidFill>
              </a:rPr>
              <a:t>Текст с изображением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499225" y="2"/>
            <a:ext cx="5184775" cy="11456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860580" y="2132857"/>
            <a:ext cx="5156045" cy="39108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6384826" y="2132855"/>
            <a:ext cx="5299174" cy="3910840"/>
          </a:xfrm>
        </p:spPr>
        <p:txBody>
          <a:bodyPr/>
          <a:lstStyle>
            <a:lvl1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564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idx="10"/>
          </p:nvPr>
        </p:nvSpPr>
        <p:spPr>
          <a:xfrm>
            <a:off x="860425" y="6146802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fld id="{7CFC8D63-28B7-485D-8DBE-C5247CDD5772}" type="datetime1">
              <a:rPr lang="ru-RU" smtClean="0"/>
              <a:t>25.01.2022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50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499226" y="1439865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10947400" y="6146802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8" tIns="46794" rIns="89988" bIns="46794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D6E2789B-70A2-4AF1-B389-800FF3CCF5BD}" type="slidenum">
              <a:rPr sz="2200" smtClean="0"/>
              <a:pPr>
                <a:defRPr/>
              </a:pPr>
              <a:t>‹#›</a:t>
            </a:fld>
            <a:endParaRPr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4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640513"/>
            <a:ext cx="12193588" cy="233362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99225" y="2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336154" y="1495426"/>
            <a:ext cx="11449272" cy="4548271"/>
          </a:xfrm>
        </p:spPr>
        <p:txBody>
          <a:bodyPr/>
          <a:lstStyle>
            <a:lvl1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564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idx="10"/>
          </p:nvPr>
        </p:nvSpPr>
        <p:spPr>
          <a:xfrm>
            <a:off x="860425" y="6146802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fld id="{B5712CAC-74A2-4FB8-BFFB-68DA78AA8FAF}" type="datetime1">
              <a:rPr lang="ru-RU" smtClean="0"/>
              <a:t>25.01.2022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95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499226" y="1439865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 bwMode="auto">
          <a:xfrm>
            <a:off x="10947400" y="6146802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8" tIns="46794" rIns="89988" bIns="46794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DC02D4A9-9598-41CA-8D4A-C989EF66EAEA}" type="slidenum">
              <a:rPr sz="2200" smtClean="0"/>
              <a:pPr>
                <a:defRPr/>
              </a:pPr>
              <a:t>‹#›</a:t>
            </a:fld>
            <a:endParaRPr sz="2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4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57251" y="1644652"/>
            <a:ext cx="5159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2400" b="1" dirty="0">
                <a:solidFill>
                  <a:srgbClr val="1F4A91"/>
                </a:solidFill>
              </a:rPr>
              <a:t>Текст с изображением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57251" y="5516563"/>
            <a:ext cx="51593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1400" dirty="0">
                <a:solidFill>
                  <a:srgbClr val="424241"/>
                </a:solidFill>
              </a:rPr>
              <a:t>Для элементов дополнительного текста (сноски, таблицы, подрисуночные подписи) допускается использование шрифта .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84926" y="5516563"/>
            <a:ext cx="5299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1400" dirty="0">
                <a:solidFill>
                  <a:srgbClr val="424241"/>
                </a:solidFill>
              </a:rPr>
              <a:t>Для элементов дополнительного текста (сноски, таблицы, подрисуночные подписи) допускается использование шрифта 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99225" y="2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860580" y="2132856"/>
            <a:ext cx="5156045" cy="32741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6384826" y="2132857"/>
            <a:ext cx="5299174" cy="3274195"/>
          </a:xfrm>
        </p:spPr>
        <p:txBody>
          <a:bodyPr/>
          <a:lstStyle>
            <a:lvl1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564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idx="10"/>
          </p:nvPr>
        </p:nvSpPr>
        <p:spPr>
          <a:xfrm>
            <a:off x="860425" y="6146802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fld id="{AC47213A-8772-4F2E-AA97-684AD837128A}" type="datetime1">
              <a:rPr lang="ru-RU" smtClean="0"/>
              <a:t>25.01.2022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21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27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5A36E-C475-4345-96F8-F17D645F12A7}" type="datetime1">
              <a:rPr lang="ru-RU" smtClean="0"/>
              <a:t>25.01.2022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72D6F-D3BB-4DA3-B1C6-EA11ABE9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1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5E163-E302-481D-93DF-FFBD4AFF1F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603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60A6A-9231-4CFD-AA1B-A1CEEF69A1FD}" type="datetime1">
              <a:rPr lang="ru-RU" smtClean="0"/>
              <a:t>25.01.2022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72D6F-D3BB-4DA3-B1C6-EA11ABE9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50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E611A-517A-499F-A164-E98594484EFF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72D6F-D3BB-4DA3-B1C6-EA11ABE9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98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726" y="365127"/>
            <a:ext cx="2627313" cy="5807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1125" cy="5807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BD22F-A6CA-4D29-8A4B-1CD085603E6F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72D6F-D3BB-4DA3-B1C6-EA11ABE9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968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0838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C8344-D513-40E8-8361-FC9ED3566379}" type="datetime1">
              <a:rPr lang="ru-RU" smtClean="0"/>
              <a:t>25.01.2022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72D6F-D3BB-4DA3-B1C6-EA11ABE9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51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6499226" y="1439865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 bwMode="auto">
          <a:xfrm>
            <a:off x="10947400" y="6146802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8" tIns="46794" rIns="89988" bIns="46794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D6E2789B-70A2-4AF1-B389-800FF3CCF5BD}" type="slidenum">
              <a:rPr sz="2200" smtClean="0"/>
              <a:pPr>
                <a:defRPr/>
              </a:pPr>
              <a:t>‹#›</a:t>
            </a:fld>
            <a:endParaRPr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4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0" y="6640513"/>
            <a:ext cx="12193588" cy="233362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99225" y="2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336154" y="1495426"/>
            <a:ext cx="11449272" cy="4548271"/>
          </a:xfrm>
        </p:spPr>
        <p:txBody>
          <a:bodyPr/>
          <a:lstStyle>
            <a:lvl1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564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564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idx="10"/>
          </p:nvPr>
        </p:nvSpPr>
        <p:spPr>
          <a:xfrm>
            <a:off x="860425" y="6146802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fld id="{84AB2612-14FE-4983-82F3-E33B10D332A9}" type="datetime1">
              <a:rPr lang="ru-RU" smtClean="0"/>
              <a:t>25.01.2022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801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5E163-E302-481D-93DF-FFBD4AFF1F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073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43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26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426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79B24-1321-4414-9E12-B75FCCA037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2873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519" y="2130426"/>
            <a:ext cx="103645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038" y="3886200"/>
            <a:ext cx="85355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28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146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09" y="4406901"/>
            <a:ext cx="103645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09" y="2906713"/>
            <a:ext cx="103645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2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573AC-8942-4413-852B-8196877C31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4652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80" y="1600201"/>
            <a:ext cx="5385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8407" y="1600201"/>
            <a:ext cx="5385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34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79" y="1535113"/>
            <a:ext cx="53876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79" y="2174875"/>
            <a:ext cx="53876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174" y="1535113"/>
            <a:ext cx="53897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174" y="2174875"/>
            <a:ext cx="53897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951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984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311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16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54" y="273051"/>
            <a:ext cx="68165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80" y="1435101"/>
            <a:ext cx="40116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78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028" y="4800600"/>
            <a:ext cx="73161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028" y="612775"/>
            <a:ext cx="73161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028" y="5367338"/>
            <a:ext cx="73161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758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929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351" y="274639"/>
            <a:ext cx="274355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80" y="274639"/>
            <a:ext cx="802744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83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6499225" y="1439865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11017251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 bwMode="auto">
          <a:xfrm>
            <a:off x="10947401" y="6146802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D6E2789B-70A2-4AF1-B389-800FF3CCF5BD}" type="slidenum">
              <a:rPr sz="2200" smtClean="0"/>
              <a:pPr>
                <a:defRPr/>
              </a:pPr>
              <a:t>‹#›</a:t>
            </a:fld>
            <a:endParaRPr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4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0" y="6640513"/>
            <a:ext cx="12193588" cy="233362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99225" y="2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336155" y="1495426"/>
            <a:ext cx="11449272" cy="4548271"/>
          </a:xfrm>
        </p:spPr>
        <p:txBody>
          <a:bodyPr/>
          <a:lstStyle>
            <a:lvl1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600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idx="10"/>
          </p:nvPr>
        </p:nvSpPr>
        <p:spPr>
          <a:xfrm>
            <a:off x="860426" y="6146802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t>14.03.18</a:t>
            </a:r>
          </a:p>
        </p:txBody>
      </p:sp>
    </p:spTree>
    <p:extLst>
      <p:ext uri="{BB962C8B-B14F-4D97-AF65-F5344CB8AC3E}">
        <p14:creationId xmlns:p14="http://schemas.microsoft.com/office/powerpoint/2010/main" val="409331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58B29-D77C-4CEB-9641-E8FDAED1CE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52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51B6BE7-A522-4C24-9086-D55CBC3C39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6" r:id="rId13"/>
  </p:sldLayoutIdLst>
  <p:hf sldNum="0" hdr="0" ftr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5246" y="2473849"/>
            <a:ext cx="11473494" cy="31411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497045"/>
            <a:ext cx="355246" cy="15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056" y="6399844"/>
            <a:ext cx="446458" cy="19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FB74-7ED3-497B-81FE-75156B68C9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3ACB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A3ACB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22"/>
          <p:cNvCxnSpPr/>
          <p:nvPr/>
        </p:nvCxnSpPr>
        <p:spPr>
          <a:xfrm>
            <a:off x="955324" y="6496511"/>
            <a:ext cx="10873416" cy="15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8265" y="6586519"/>
            <a:ext cx="1149991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>
                <a:solidFill>
                  <a:srgbClr val="454F56">
                    <a:tint val="75000"/>
                  </a:srgbClr>
                </a:solidFill>
                <a:latin typeface="Arial"/>
                <a:ea typeface="+mn-ea"/>
              </a:rPr>
              <a:t>№</a:t>
            </a:r>
            <a:endParaRPr lang="ru-RU" dirty="0">
              <a:solidFill>
                <a:srgbClr val="454F56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5404" y="188640"/>
            <a:ext cx="8785144" cy="6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H="1">
            <a:off x="-24641" y="836712"/>
            <a:ext cx="91211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3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50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300"/>
        </a:spcAft>
        <a:buFontTx/>
        <a:buBlip>
          <a:blip r:embed="rId5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2"/>
            <a:ext cx="2738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fld id="{46AF995E-E47B-4189-B45B-372085DB186F}" type="datetime1">
              <a:rPr lang="ru-RU" smtClean="0"/>
              <a:t>25.01.2022</a:t>
            </a:fld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1" y="6356352"/>
            <a:ext cx="2738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fld id="{81F72D6F-D3BB-4DA3-B1C6-EA11ABE9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hf hdr="0" ftr="0" dt="0"/>
  <p:txStyles>
    <p:titleStyle>
      <a:lvl1pPr algn="l" defTabSz="449218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18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18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18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18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349" indent="-228577" algn="l" defTabSz="449218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503" indent="-228577" algn="l" defTabSz="449218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8657" indent="-228577" algn="l" defTabSz="449218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5811" indent="-228577" algn="l" defTabSz="449218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866" indent="-342866" algn="l" defTabSz="449218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876" indent="-285721" algn="l" defTabSz="4492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886" indent="-228577" algn="l" defTabSz="4492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040" indent="-228577" algn="l" defTabSz="4492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194" indent="-228577" algn="l" defTabSz="4492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4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80" y="1600201"/>
            <a:ext cx="109742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79" y="6356351"/>
            <a:ext cx="2845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99F8-7387-4DF7-BD73-B8EA176574B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143" y="6356351"/>
            <a:ext cx="3861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8738" y="6356351"/>
            <a:ext cx="2845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857B-3952-471A-8011-B7031CA28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8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diagramData" Target="../diagrams/data1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diagramDrawing" Target="../diagrams/drawing1.xml"/><Relationship Id="rId5" Type="http://schemas.openxmlformats.org/officeDocument/2006/relationships/image" Target="../media/image28.png"/><Relationship Id="rId15" Type="http://schemas.openxmlformats.org/officeDocument/2006/relationships/image" Target="../media/image33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7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6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7872" y="1563144"/>
            <a:ext cx="6950029" cy="2874191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E4A91"/>
                </a:solidFill>
                <a:latin typeface="Trebuchet MS" panose="020B0603020202020204" pitchFamily="34" charset="0"/>
              </a:rPr>
              <a:t>Заседание учёного совета 25.01.2021 г.</a:t>
            </a:r>
            <a:r>
              <a:rPr lang="ru-RU" altLang="ru-RU" sz="2400" b="1" dirty="0">
                <a:solidFill>
                  <a:srgbClr val="1E4A91"/>
                </a:solidFill>
                <a:latin typeface="Trebuchet MS" panose="020B0603020202020204" pitchFamily="34" charset="0"/>
              </a:rPr>
              <a:t/>
            </a:r>
            <a:br>
              <a:rPr lang="ru-RU" altLang="ru-RU" sz="2400" b="1" dirty="0">
                <a:solidFill>
                  <a:srgbClr val="1E4A91"/>
                </a:solidFill>
                <a:latin typeface="Trebuchet MS" panose="020B0603020202020204" pitchFamily="34" charset="0"/>
              </a:rPr>
            </a:br>
            <a:r>
              <a:rPr lang="ru-RU" altLang="ru-RU" sz="2400" b="1" dirty="0">
                <a:solidFill>
                  <a:srgbClr val="1E4A91"/>
                </a:solidFill>
                <a:latin typeface="Trebuchet MS" panose="020B0603020202020204" pitchFamily="34" charset="0"/>
              </a:rPr>
              <a:t/>
            </a:r>
            <a:br>
              <a:rPr lang="ru-RU" altLang="ru-RU" sz="2400" b="1" dirty="0">
                <a:solidFill>
                  <a:srgbClr val="1E4A91"/>
                </a:solidFill>
                <a:latin typeface="Trebuchet MS" panose="020B0603020202020204" pitchFamily="34" charset="0"/>
              </a:rPr>
            </a:br>
            <a:r>
              <a:rPr lang="ru-RU" altLang="ru-RU" sz="2800" b="1" dirty="0">
                <a:solidFill>
                  <a:srgbClr val="1E4A91"/>
                </a:solidFill>
                <a:latin typeface="Trebuchet MS" panose="020B0603020202020204" pitchFamily="34" charset="0"/>
              </a:rPr>
              <a:t>Об основных итогах деятельности КГУ в 2021 году и задачах на 2022 год</a:t>
            </a:r>
            <a:br>
              <a:rPr lang="ru-RU" altLang="ru-RU" sz="2800" b="1" dirty="0">
                <a:solidFill>
                  <a:srgbClr val="1E4A91"/>
                </a:solidFill>
                <a:latin typeface="Trebuchet MS" panose="020B0603020202020204" pitchFamily="34" charset="0"/>
              </a:rPr>
            </a:br>
            <a:endParaRPr lang="ru-RU" altLang="ru-RU" sz="2800" b="1" dirty="0">
              <a:solidFill>
                <a:srgbClr val="1E4A9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258" y="366436"/>
            <a:ext cx="2443162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603" y="2276351"/>
            <a:ext cx="2917825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5037872" y="4137638"/>
            <a:ext cx="7153275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1361603" y="1881063"/>
            <a:ext cx="1587" cy="2808288"/>
          </a:xfrm>
          <a:prstGeom prst="line">
            <a:avLst/>
          </a:prstGeom>
          <a:noFill/>
          <a:ln w="889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088154" y="4509120"/>
            <a:ext cx="6573467" cy="20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itchFamily="32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itchFamily="32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itchFamily="32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itchFamily="32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 pitchFamily="32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 pitchFamily="32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 pitchFamily="32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 kern="0" dirty="0">
                <a:solidFill>
                  <a:srgbClr val="1E4A91"/>
                </a:solidFill>
                <a:latin typeface="Trebuchet MS" panose="020B0603020202020204" pitchFamily="34" charset="0"/>
              </a:rPr>
              <a:t>Наумов </a:t>
            </a:r>
            <a:r>
              <a:rPr lang="ru-RU" altLang="ru-RU" sz="1800" kern="0" dirty="0">
                <a:solidFill>
                  <a:srgbClr val="1E4A91"/>
                </a:solidFill>
                <a:latin typeface="Trebuchet MS" panose="020B0603020202020204" pitchFamily="34" charset="0"/>
              </a:rPr>
              <a:t>Александр Рудольфович, ректор КГУ</a:t>
            </a:r>
            <a:r>
              <a:rPr lang="ru-RU" altLang="ru-RU" sz="1800" b="1" kern="0" dirty="0">
                <a:solidFill>
                  <a:srgbClr val="1E4A91"/>
                </a:solidFill>
                <a:latin typeface="Trebuchet MS" panose="020B0603020202020204" pitchFamily="34" charset="0"/>
              </a:rPr>
              <a:t/>
            </a:r>
            <a:br>
              <a:rPr lang="ru-RU" altLang="ru-RU" sz="1800" b="1" kern="0" dirty="0">
                <a:solidFill>
                  <a:srgbClr val="1E4A91"/>
                </a:solidFill>
                <a:latin typeface="Trebuchet MS" panose="020B0603020202020204" pitchFamily="34" charset="0"/>
              </a:rPr>
            </a:br>
            <a:endParaRPr lang="ru-RU" altLang="ru-RU" sz="1800" kern="0" dirty="0">
              <a:solidFill>
                <a:srgbClr val="1E4A9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8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6480175" y="1355979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446653" y="136012"/>
            <a:ext cx="5544616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</a:pPr>
            <a:r>
              <a:rPr lang="ru-RU" sz="2800" b="1" dirty="0">
                <a:solidFill>
                  <a:srgbClr val="1E4A91"/>
                </a:solidFill>
              </a:rPr>
              <a:t>Мониторинг качества образования в КГУ в 2021  году</a:t>
            </a: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503238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1B2E6FDA-9674-43DD-BC51-97BE59673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968265"/>
              </p:ext>
            </p:extLst>
          </p:nvPr>
        </p:nvGraphicFramePr>
        <p:xfrm>
          <a:off x="840210" y="1541328"/>
          <a:ext cx="11089232" cy="4975488"/>
        </p:xfrm>
        <a:graphic>
          <a:graphicData uri="http://schemas.openxmlformats.org/drawingml/2006/table">
            <a:tbl>
              <a:tblPr firstRow="1" firstCol="1" bandRow="1"/>
              <a:tblGrid>
                <a:gridCol w="45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Мероприятие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Сроки проведения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Независимая оценка качества условий осуществления образовательной 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17.03.2021 - 30.06.2021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ФИЭБ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13.04 – 27.04. 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ВПР Всероссийские проверочные работы для обучающихся СПО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16.09 – 21.09.2021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Независимая оценка качества образования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6.10 -  16.10.2021  (</a:t>
                      </a:r>
                      <a:r>
                        <a:rPr lang="ru-RU" sz="1600" dirty="0" err="1">
                          <a:effectLst/>
                        </a:rPr>
                        <a:t>бакалавриат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Внутривузовские</a:t>
                      </a:r>
                      <a:r>
                        <a:rPr lang="ru-RU" sz="1600" dirty="0">
                          <a:effectLst/>
                        </a:rPr>
                        <a:t> проверки качества учебных курсов в СДО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09.2021 – курсы для студентов 1 курса;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09</a:t>
                      </a:r>
                      <a:r>
                        <a:rPr lang="ru-RU" sz="1600" baseline="0" dirty="0">
                          <a:effectLst/>
                        </a:rPr>
                        <a:t> -10.</a:t>
                      </a:r>
                      <a:r>
                        <a:rPr lang="ru-RU" sz="1600" dirty="0">
                          <a:effectLst/>
                        </a:rPr>
                        <a:t>2021 – курсы для студентов заочной формы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Диагностическое тестирование знаний студентов 1 курса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18.10 – 06.12.2021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2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Внутривузовские</a:t>
                      </a:r>
                      <a:r>
                        <a:rPr lang="ru-RU" sz="1600" dirty="0">
                          <a:effectLst/>
                        </a:rPr>
                        <a:t> опросы качества образования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>
                          <a:effectLst/>
                        </a:rPr>
                        <a:t>«Создаем качественный учебный курс в СДО»   (мнения ППС)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>
                          <a:effectLst/>
                        </a:rPr>
                        <a:t>«Определение эффективности использования электронных библиотечных систем (ЭБС)»   (Мнения  студентов).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>
                          <a:effectLst/>
                        </a:rPr>
                        <a:t>«Оценка уровня практического обучения и удовлетворенности студентов практической подготовкой»   (Мнения  студентов).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18 -- 25.01.2021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15 –  22.02.2021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15 –  26.09.2021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749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6480175" y="1355979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446653" y="136012"/>
            <a:ext cx="5544616" cy="11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ru-RU" sz="2800" b="1" dirty="0">
                <a:solidFill>
                  <a:srgbClr val="1E4A91"/>
                </a:solidFill>
              </a:rPr>
              <a:t>Внешняя оценка качества условий осуществления образовательной деятельности в 2021 году </a:t>
            </a: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503238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8FF0BB35-DF13-4733-B742-7D5E89BF0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243562"/>
              </p:ext>
            </p:extLst>
          </p:nvPr>
        </p:nvGraphicFramePr>
        <p:xfrm>
          <a:off x="1776315" y="1628801"/>
          <a:ext cx="8712967" cy="511256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449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критерия / показателя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 КГУ (%)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1. Открытость и доступность информации об организации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94,2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2. Комфортность условий, в которых осуществляется образовательная деятельность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98,1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3. Доступность услуг для инвалидов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4. Доброжелательность, вежливость работников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99,6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5. Удовлетворенность условиями ведения образовательной деятельности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2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98,4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4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6480175" y="952652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384826" y="127294"/>
            <a:ext cx="554461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</a:pPr>
            <a:r>
              <a:rPr lang="ru-RU" sz="2800" b="1" dirty="0">
                <a:solidFill>
                  <a:srgbClr val="1E4A91"/>
                </a:solidFill>
              </a:rPr>
              <a:t>Итоги ФИЭБ 2020 и 2021 гг.</a:t>
            </a: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503238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B34C4D6-D6F8-4636-98EA-4D1A32F1B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7691" y="1712661"/>
            <a:ext cx="5417444" cy="220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18CE918-6671-47AF-BE7D-F63D204B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60" y="4260634"/>
            <a:ext cx="6624715" cy="24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3940B-F627-435C-B4C4-2607F0CAF239}"/>
              </a:ext>
            </a:extLst>
          </p:cNvPr>
          <p:cNvSpPr txBox="1"/>
          <p:nvPr/>
        </p:nvSpPr>
        <p:spPr>
          <a:xfrm>
            <a:off x="8086783" y="304194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dirty="0">
                <a:solidFill>
                  <a:srgbClr val="C00000"/>
                </a:solidFill>
                <a:latin typeface="Calibri"/>
              </a:rPr>
              <a:t>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34232-0D03-43C3-95A4-BFF69AFA16C1}"/>
              </a:ext>
            </a:extLst>
          </p:cNvPr>
          <p:cNvSpPr txBox="1"/>
          <p:nvPr/>
        </p:nvSpPr>
        <p:spPr>
          <a:xfrm>
            <a:off x="8157157" y="5682085"/>
            <a:ext cx="108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dirty="0">
                <a:solidFill>
                  <a:srgbClr val="C00000"/>
                </a:solidFill>
                <a:latin typeface="Calibri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588C3-A042-4D2E-B506-5E8813FFE19D}"/>
              </a:ext>
            </a:extLst>
          </p:cNvPr>
          <p:cNvSpPr txBox="1"/>
          <p:nvPr/>
        </p:nvSpPr>
        <p:spPr>
          <a:xfrm>
            <a:off x="6574615" y="3922080"/>
            <a:ext cx="64807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КГУ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239A5A-8E90-4670-9BE4-A39522D10ABD}"/>
              </a:ext>
            </a:extLst>
          </p:cNvPr>
          <p:cNvSpPr txBox="1"/>
          <p:nvPr/>
        </p:nvSpPr>
        <p:spPr>
          <a:xfrm>
            <a:off x="6284165" y="6349929"/>
            <a:ext cx="64807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КГУ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BD84FF-1181-4A08-AAF3-B4F4A9C54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18" y="1366951"/>
            <a:ext cx="4464496" cy="5097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A0D62-4D7A-476C-8960-EDA7E0506EB1}"/>
              </a:ext>
            </a:extLst>
          </p:cNvPr>
          <p:cNvSpPr txBox="1"/>
          <p:nvPr/>
        </p:nvSpPr>
        <p:spPr>
          <a:xfrm>
            <a:off x="6608201" y="994104"/>
            <a:ext cx="399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Сопоставление итогов участия в ФИЭБ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 уровню сертификатов</a:t>
            </a:r>
          </a:p>
        </p:txBody>
      </p:sp>
    </p:spTree>
    <p:extLst>
      <p:ext uri="{BB962C8B-B14F-4D97-AF65-F5344CB8AC3E}">
        <p14:creationId xmlns:p14="http://schemas.microsoft.com/office/powerpoint/2010/main" val="1508876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599" y="503620"/>
            <a:ext cx="2015863" cy="60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447"/>
            <a:ext cx="576188" cy="6874568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55977" y="1099399"/>
            <a:ext cx="5712669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337725" y="360282"/>
            <a:ext cx="5688785" cy="5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8" tIns="46794" rIns="89988" bIns="46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b="1" dirty="0">
                <a:solidFill>
                  <a:srgbClr val="1F4A91"/>
                </a:solidFill>
              </a:rPr>
              <a:t>Новый образовательный процесс </a:t>
            </a:r>
            <a:endParaRPr lang="ru-RU" altLang="ru-RU" b="1" dirty="0">
              <a:solidFill>
                <a:srgbClr val="1F4A9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5451E6-DDEE-4965-A662-E1D0D78CB8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55" y="1"/>
            <a:ext cx="12451728" cy="68575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026D2B-901B-4437-9733-0E93ECADA486}"/>
              </a:ext>
            </a:extLst>
          </p:cNvPr>
          <p:cNvSpPr txBox="1"/>
          <p:nvPr/>
        </p:nvSpPr>
        <p:spPr>
          <a:xfrm>
            <a:off x="11048594" y="3882739"/>
            <a:ext cx="644728" cy="421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>
                <a:solidFill>
                  <a:srgbClr val="C00000"/>
                </a:solidFill>
              </a:rPr>
              <a:t>e 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27839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ÐÐ¾Ð¼Ð¿Ð°Ð½Ð¸Ñ Â«ÐÐÐ¢Ð  Ð¢ÐµÑÐ½Ð¾Ð»Ð¾Ð³Ð¸Ð¸Â» â Ð¾ ÐºÐ¾Ð¼Ð¿Ð°Ð½Ð¸Ð¸, ÑÐ¾ÑÐ¾Ð³ÑÐ°ÑÐ¸Ð¸ Ð¾ÑÐ¸ÑÐ°, ÐºÐ¾Ð½ÑÐ°ÐºÑÑ â Ð¥Ð°Ð±Ñ  ÐÐ°ÑÑÐµÑÐ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9661" y="2357571"/>
            <a:ext cx="928573" cy="714287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94" y="6624223"/>
            <a:ext cx="12238032" cy="220633"/>
          </a:xfrm>
          <a:prstGeom prst="rect">
            <a:avLst/>
          </a:prstGeom>
          <a:solidFill>
            <a:srgbClr val="BBB8C3"/>
          </a:solidFill>
          <a:ln w="9525" cap="flat">
            <a:solidFill>
              <a:srgbClr val="BBB8C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Freeform 2"/>
          <p:cNvSpPr>
            <a:spLocks noChangeArrowheads="1"/>
          </p:cNvSpPr>
          <p:nvPr/>
        </p:nvSpPr>
        <p:spPr bwMode="auto">
          <a:xfrm>
            <a:off x="-32540" y="-2728"/>
            <a:ext cx="1260312" cy="68571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19041"/>
              </a:cxn>
              <a:cxn ang="0">
                <a:pos x="1268" y="19050"/>
              </a:cxn>
              <a:cxn ang="0">
                <a:pos x="3500" y="26"/>
              </a:cxn>
              <a:cxn ang="0">
                <a:pos x="0" y="0"/>
              </a:cxn>
            </a:cxnLst>
            <a:rect l="0" t="0" r="r" b="b"/>
            <a:pathLst>
              <a:path w="3501" h="19051">
                <a:moveTo>
                  <a:pt x="0" y="0"/>
                </a:moveTo>
                <a:lnTo>
                  <a:pt x="43" y="19041"/>
                </a:lnTo>
                <a:lnTo>
                  <a:pt x="1268" y="19050"/>
                </a:lnTo>
                <a:lnTo>
                  <a:pt x="3500" y="26"/>
                </a:lnTo>
                <a:lnTo>
                  <a:pt x="0" y="0"/>
                </a:lnTo>
              </a:path>
            </a:pathLst>
          </a:custGeom>
          <a:solidFill>
            <a:srgbClr val="1393AC"/>
          </a:solidFill>
          <a:ln w="9525" cap="flat">
            <a:solidFill>
              <a:srgbClr val="3465A4"/>
            </a:solidFill>
            <a:round/>
            <a:headEnd/>
            <a:tailEnd/>
          </a:ln>
          <a:effectLst>
            <a:outerShdw dist="107933" dir="2700000" algn="ctr" rotWithShape="0">
              <a:srgbClr val="CCCCCC">
                <a:alpha val="72015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6801" y="143281"/>
            <a:ext cx="2595994" cy="940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882515" y="3286143"/>
            <a:ext cx="3852360" cy="47206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88" tIns="44994" rIns="89988" bIns="44994"/>
          <a:lstStyle/>
          <a:p>
            <a:pPr marL="215878" indent="-215878">
              <a:spcAft>
                <a:spcPts val="1138"/>
              </a:spcAft>
              <a:tabLst>
                <a:tab pos="215878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121370" y="4714708"/>
            <a:ext cx="4642842" cy="35000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311071" y="1143281"/>
            <a:ext cx="10571448" cy="196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/>
            <a:r>
              <a:rPr lang="ru-RU" sz="2000" b="1" dirty="0">
                <a:solidFill>
                  <a:schemeClr val="tx1"/>
                </a:solidFill>
              </a:rPr>
              <a:t>Пакетное предложение: переквалификация  граждан под гарантированное трудоустройство</a:t>
            </a:r>
          </a:p>
          <a:p>
            <a:pPr marL="342866" indent="-342866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866" indent="-342866"/>
            <a:endParaRPr lang="ru-RU" sz="1600" dirty="0">
              <a:solidFill>
                <a:srgbClr val="0A7384"/>
              </a:solidFill>
            </a:endParaRPr>
          </a:p>
          <a:p>
            <a:pPr marL="342866" indent="-342866"/>
            <a:endParaRPr lang="ru-RU" sz="1600" dirty="0">
              <a:solidFill>
                <a:srgbClr val="0A7384"/>
              </a:solidFill>
            </a:endParaRPr>
          </a:p>
          <a:p>
            <a:pPr marL="342866" indent="-342866"/>
            <a:endParaRPr lang="ru-RU" sz="1600" dirty="0">
              <a:solidFill>
                <a:srgbClr val="0A7384"/>
              </a:solidFill>
            </a:endParaRPr>
          </a:p>
          <a:p>
            <a:endParaRPr lang="ru-RU" b="1" dirty="0">
              <a:solidFill>
                <a:srgbClr val="0A7384"/>
              </a:solidFill>
            </a:endParaRPr>
          </a:p>
          <a:p>
            <a:endParaRPr lang="ru-RU" sz="1600" dirty="0">
              <a:solidFill>
                <a:srgbClr val="0A738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3930" y="1928997"/>
            <a:ext cx="530846" cy="923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866" indent="-342866">
              <a:buAutoNum type="arabicPeriod"/>
            </a:pPr>
            <a:endParaRPr lang="ru-RU" dirty="0">
              <a:solidFill>
                <a:srgbClr val="FFC000"/>
              </a:solidFill>
            </a:endParaRPr>
          </a:p>
          <a:p>
            <a:pPr marL="342866" indent="-342866">
              <a:buAutoNum type="arabicPeriod"/>
            </a:pP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4578" name="AutoShape 2" descr="WorldSkills â ÐÐ¸ÐºÐ¸Ð¿ÐµÐ´Ð¸Ñ"/>
          <p:cNvSpPr>
            <a:spLocks noChangeAspect="1" noChangeArrowheads="1"/>
          </p:cNvSpPr>
          <p:nvPr/>
        </p:nvSpPr>
        <p:spPr bwMode="auto">
          <a:xfrm>
            <a:off x="156349" y="-143997"/>
            <a:ext cx="304760" cy="304761"/>
          </a:xfrm>
          <a:prstGeom prst="rect">
            <a:avLst/>
          </a:prstGeom>
          <a:noFill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64"/>
          <a:stretch>
            <a:fillRect/>
          </a:stretch>
        </p:blipFill>
        <p:spPr bwMode="auto">
          <a:xfrm>
            <a:off x="5953937" y="2714714"/>
            <a:ext cx="1285717" cy="15000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17" name="Схема 16"/>
          <p:cNvGraphicFramePr/>
          <p:nvPr/>
        </p:nvGraphicFramePr>
        <p:xfrm>
          <a:off x="1239642" y="1571855"/>
          <a:ext cx="10571448" cy="114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239652" y="214710"/>
            <a:ext cx="3338158" cy="101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A7384"/>
                </a:solidFill>
              </a:rPr>
              <a:t>Не только обучение!</a:t>
            </a:r>
          </a:p>
          <a:p>
            <a:endParaRPr lang="ru-RU" b="1" i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31746" name="Picture 2" descr="ÐÐ¾Ð¼Ð¿Ð°Ð½Ð¸Ñ Â«ÐÐÐ¢Ð  Ð¢ÐµÑÐ½Ð¾Ð»Ð¾Ð³Ð¸Ð¸Â» â Ð¾ ÐºÐ¾Ð¼Ð¿Ð°Ð½Ð¸Ð¸, ÑÐ¾ÑÐ¾Ð³ÑÐ°ÑÐ¸Ð¸ Ð¾ÑÐ¸ÑÐ°, ÐºÐ¾Ð½ÑÐ°ÐºÑÑ â Ð¥Ð°Ð±Ñ  ÐÐ°ÑÑÐµÑÐ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39643" y="2500427"/>
            <a:ext cx="1071430" cy="107143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382502" y="2571857"/>
            <a:ext cx="1803272" cy="830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переподготовки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партнерским модулем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ММТР-технологии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5363" y="2571855"/>
            <a:ext cx="2142861" cy="193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Отбор по 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техническому интеллекту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основе  тестового комплекса 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Профкарьера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ЦТР «Гуманитарные технологии», г. Москва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(из 40 кандидатов 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отобрали 18 )</a:t>
            </a:r>
          </a:p>
          <a:p>
            <a:pPr algn="ctr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3940" y="2714714"/>
            <a:ext cx="1285717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 18 граждан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заключили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3-х сторонние договоры с ММТР- технологии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2513" y="2714713"/>
            <a:ext cx="1584010" cy="1477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Обучение 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2.5 месяца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смешанном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формате, 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очная стажировка 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ММТР - Технологии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96802" y="2857572"/>
            <a:ext cx="1380454" cy="101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 18 граждан</a:t>
            </a:r>
          </a:p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трудоустроены </a:t>
            </a:r>
          </a:p>
          <a:p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тестировщиками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течение первого</a:t>
            </a:r>
          </a:p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месяца обучения</a:t>
            </a:r>
          </a:p>
        </p:txBody>
      </p:sp>
      <p:sp>
        <p:nvSpPr>
          <p:cNvPr id="2" name="AutoShape 2" descr="https://apf.mail.ru/cgi-bin/readmsg?id=16340289440690837526;0;1&amp;exif=1&amp;full=1&amp;x-email=l_selivanova%40ksu.edu.ru"/>
          <p:cNvSpPr>
            <a:spLocks noChangeAspect="1" noChangeArrowheads="1"/>
          </p:cNvSpPr>
          <p:nvPr/>
        </p:nvSpPr>
        <p:spPr bwMode="auto">
          <a:xfrm>
            <a:off x="156349" y="-143997"/>
            <a:ext cx="304760" cy="304761"/>
          </a:xfrm>
          <a:prstGeom prst="rect">
            <a:avLst/>
          </a:prstGeom>
          <a:noFill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apf.mail.ru/cgi-bin/readmsg?id=16340289440690837526;0;1&amp;exif=1&amp;full=1&amp;x-email=l_selivanova%40ksu.edu.ru"/>
          <p:cNvSpPr>
            <a:spLocks noChangeAspect="1" noChangeArrowheads="1"/>
          </p:cNvSpPr>
          <p:nvPr/>
        </p:nvSpPr>
        <p:spPr bwMode="auto">
          <a:xfrm>
            <a:off x="156349" y="-143997"/>
            <a:ext cx="304760" cy="304761"/>
          </a:xfrm>
          <a:prstGeom prst="rect">
            <a:avLst/>
          </a:prstGeom>
          <a:noFill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C:\Users\Лариса\Desktop\111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11077" y="4286144"/>
            <a:ext cx="5881714" cy="2428560"/>
          </a:xfrm>
          <a:prstGeom prst="rect">
            <a:avLst/>
          </a:prstGeom>
          <a:noFill/>
        </p:spPr>
      </p:pic>
      <p:pic>
        <p:nvPicPr>
          <p:cNvPr id="31752" name="Picture 8" descr="ÐÐ¾Ð²Ð¾ÑÑÐ¸ - ÐÑÐ°Ð²Ð¸ÑÐµÐ»ÑÑÑÐ²Ð¾ Ð Ð¾ÑÑÐ¸Ð¸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65146" y="4617944"/>
            <a:ext cx="2810280" cy="1580184"/>
          </a:xfrm>
          <a:prstGeom prst="rect">
            <a:avLst/>
          </a:prstGeom>
          <a:noFill/>
        </p:spPr>
      </p:pic>
      <p:pic>
        <p:nvPicPr>
          <p:cNvPr id="31753" name="Picture 9" descr="C:\Users\Лариса\Desktop\2222222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929" y="3500429"/>
            <a:ext cx="3214291" cy="30714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971BEFB-6762-414F-B6FF-8ED0C0B6EB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8A6D8-0F13-4B67-B8DD-A3553483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20" y="3714716"/>
            <a:ext cx="4321740" cy="2813795"/>
          </a:xfrm>
          <a:prstGeom prst="rect">
            <a:avLst/>
          </a:prstGeom>
        </p:spPr>
      </p:pic>
      <p:pic>
        <p:nvPicPr>
          <p:cNvPr id="1026" name="Picture 2" descr="E:\Проектная деятельность\2020-2021\НАУЧ. МЕТОД.ОБЕСП. УЧ. ПРОЦ. В ВУЗЕ И В ШКОЛЕ\Пособия\Обложки\o_0c4d26bf9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13" y="3857573"/>
            <a:ext cx="3797575" cy="2714291"/>
          </a:xfrm>
          <a:prstGeom prst="rect">
            <a:avLst/>
          </a:prstGeom>
          <a:noFill/>
        </p:spPr>
      </p:pic>
      <p:pic>
        <p:nvPicPr>
          <p:cNvPr id="1027" name="Picture 3" descr="E:\Проектная деятельность\2020-2021\НАУЧ. МЕТОД.ОБЕСП. УЧ. ПРОЦ. В ВУЗЕ И В ШКОЛЕ\Пособия\Обложки\o_365dcbc7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3803" y="1611166"/>
            <a:ext cx="3028481" cy="2207046"/>
          </a:xfrm>
          <a:prstGeom prst="rect">
            <a:avLst/>
          </a:prstGeom>
          <a:noFill/>
        </p:spPr>
      </p:pic>
      <p:pic>
        <p:nvPicPr>
          <p:cNvPr id="1028" name="Picture 4" descr="E:\Проектная деятельность\2020-2021\НАУЧ. МЕТОД.ОБЕСП. УЧ. ПРОЦ. В ВУЗЕ И В ШКОЛЕ\Пособия\Обложки\o_e2e952e6d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83" y="1071854"/>
            <a:ext cx="2857148" cy="2357123"/>
          </a:xfrm>
          <a:prstGeom prst="rect">
            <a:avLst/>
          </a:prstGeom>
          <a:noFill/>
        </p:spPr>
      </p:pic>
      <p:pic>
        <p:nvPicPr>
          <p:cNvPr id="1029" name="Picture 5" descr="E:\Проектная деятельность\2020-2021\НАУЧ. МЕТОД.ОБЕСП. УЧ. ПРОЦ. В ВУЗЕ И В ШКОЛЕ\Пособия\Обложки\новые обложки в пограмме\_-Rl9awjZvY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8632" y="4099958"/>
            <a:ext cx="3024640" cy="2428552"/>
          </a:xfrm>
          <a:prstGeom prst="rect">
            <a:avLst/>
          </a:prstGeom>
          <a:noFill/>
        </p:spPr>
      </p:pic>
      <p:pic>
        <p:nvPicPr>
          <p:cNvPr id="1030" name="Picture 6" descr="E:\Проектная деятельность\2020-2021\НАУЧ. МЕТОД.ОБЕСП. УЧ. ПРОЦ. В ВУЗЕ И В ШКОЛЕ\Пособия\Обложки\новые обложки в пограмме\oTXiAAfFDcY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960" y="1582578"/>
            <a:ext cx="3453212" cy="2428552"/>
          </a:xfrm>
          <a:prstGeom prst="rect">
            <a:avLst/>
          </a:prstGeom>
          <a:noFill/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47C7C7E-C223-461D-9CC2-98B4052D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172" y="2"/>
            <a:ext cx="5184100" cy="141448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1F4A91"/>
                </a:solidFill>
              </a:rPr>
              <a:t>Научно-методическое сопровождение образовательного процесса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58F429-3D4A-4EA6-B9E6-92415321F60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779" y="1580543"/>
            <a:ext cx="1621416" cy="24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6480175" y="1355979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448952" y="202437"/>
            <a:ext cx="5544616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</a:pPr>
            <a:r>
              <a:rPr lang="ru-RU" sz="2800" b="1" dirty="0" smtClean="0">
                <a:solidFill>
                  <a:srgbClr val="1E4A91"/>
                </a:solidFill>
              </a:rPr>
              <a:t>Научно-исследовательская деятельность</a:t>
            </a:r>
            <a:endParaRPr lang="ru-RU" sz="2800" b="1" dirty="0">
              <a:solidFill>
                <a:srgbClr val="1E4A91"/>
              </a:solidFill>
            </a:endParaRP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503238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81E6356-2CA4-492C-928E-87EB74833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363522"/>
              </p:ext>
            </p:extLst>
          </p:nvPr>
        </p:nvGraphicFramePr>
        <p:xfrm>
          <a:off x="924260" y="1684175"/>
          <a:ext cx="59766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91332649"/>
              </p:ext>
            </p:extLst>
          </p:nvPr>
        </p:nvGraphicFramePr>
        <p:xfrm>
          <a:off x="7248922" y="1684175"/>
          <a:ext cx="4744646" cy="476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3848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152" y="7456"/>
            <a:ext cx="5434290" cy="126876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Повышение качества жизни работников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927374E-C4E1-4788-8F38-8B25B3A94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62" y="1"/>
            <a:ext cx="432141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064346" y="1484784"/>
          <a:ext cx="842493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64346" y="393305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prstClr val="black"/>
                </a:solidFill>
                <a:latin typeface="Calibri"/>
                <a:ea typeface="+mn-ea"/>
              </a:rPr>
              <a:t>Доля вакцинированных: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Работники – более 90%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Обучающиеся – 51%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Ревакцинация – 8% работников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6634" y="393305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prstClr val="black"/>
                </a:solidFill>
                <a:latin typeface="Calibri"/>
                <a:ea typeface="+mn-ea"/>
              </a:rPr>
              <a:t>Поддержание здорового образа жизни работников: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ГТО – 110 работников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Футбольная команда – 22 чел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Соревнования по пулевой стрельбе – 18 чел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0970" y="393305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prstClr val="black"/>
                </a:solidFill>
                <a:latin typeface="Calibri"/>
                <a:ea typeface="+mn-ea"/>
              </a:rPr>
              <a:t>Санаторно-курортное лечение</a:t>
            </a: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2021 –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16 работников и членов их семей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2022 –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&gt;50 </a:t>
            </a:r>
            <a:r>
              <a:rPr lang="ru-RU" dirty="0">
                <a:solidFill>
                  <a:prstClr val="black"/>
                </a:solidFill>
                <a:latin typeface="Calibri"/>
                <a:ea typeface="+mn-ea"/>
              </a:rPr>
              <a:t>заявок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6354" y="5661249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2022  - развитие </a:t>
            </a:r>
            <a:r>
              <a:rPr lang="ru-RU" b="1" dirty="0">
                <a:solidFill>
                  <a:srgbClr val="002060"/>
                </a:solidFill>
                <a:latin typeface="Calibri"/>
              </a:rPr>
              <a:t>социокультурной среды университета, направленное на  </a:t>
            </a: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расширение возможностей работников по поддержанию ЗОЖ и профилактику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332381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834" y="-50717"/>
            <a:ext cx="6062066" cy="1414485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/>
              <a:t>Социокультурная</a:t>
            </a:r>
            <a:r>
              <a:rPr lang="ru-RU" sz="2800" dirty="0"/>
              <a:t> среда университета: возможности для самореализации обучающихся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2618" y="1628799"/>
            <a:ext cx="615617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Коворкинги</a:t>
            </a: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: 2021 – 4 + Открытие ДРОНТ; 2022 +2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794" y="5013175"/>
            <a:ext cx="9144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 err="1">
                <a:solidFill>
                  <a:srgbClr val="002060"/>
                </a:solidFill>
                <a:latin typeface="Calibri"/>
                <a:ea typeface="+mn-ea"/>
              </a:rPr>
              <a:t>Форумное</a:t>
            </a: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, конкурсное, олимпиадное движение</a:t>
            </a: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: 2021 – 153 чел; 2022 +60 чел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6754" y="2204864"/>
            <a:ext cx="493204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Студенческие объединения</a:t>
            </a: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2021 – 57; 2022 +5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794" y="2852935"/>
            <a:ext cx="9144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Диалог с куратором</a:t>
            </a: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: Обучение кураторов 2021 – 53 чел; 2022 – 70 чел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794" y="5445223"/>
            <a:ext cx="9144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Диалог с администрацией КГУ</a:t>
            </a: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: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2021 – 4 завтрака с ректором, 3 встречи с проректорами; более 100 обращений через сайт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2022 – не менее 8 встреч администрации и студентов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794" y="2204864"/>
            <a:ext cx="421196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Внеаудиторные мероприятия</a:t>
            </a: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: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2021 – 231; 2022 + 52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794" y="3212976"/>
            <a:ext cx="9144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Проектные образовательные интенсивы</a:t>
            </a: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: 2021 – 1,2 курсы 8 институтов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2022 – завершение 2-хгодичной программы в 8 институтах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794" y="3789040"/>
            <a:ext cx="9144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Calibri"/>
                <a:ea typeface="+mn-ea"/>
              </a:rPr>
              <a:t>Спорт и физическая активность</a:t>
            </a: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: </a:t>
            </a:r>
            <a:r>
              <a:rPr lang="ru-RU" b="1" i="1" dirty="0">
                <a:solidFill>
                  <a:srgbClr val="002060"/>
                </a:solidFill>
                <a:latin typeface="Calibri"/>
                <a:ea typeface="+mn-ea"/>
              </a:rPr>
              <a:t>2021 – самая востребованная студентами сфера самореализации  (более 2100 участников)!!!!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2022 – 6 секций, 3 команды российского уровня; проект </a:t>
            </a:r>
            <a:r>
              <a:rPr lang="en-US" dirty="0">
                <a:solidFill>
                  <a:srgbClr val="002060"/>
                </a:solidFill>
                <a:latin typeface="Calibri"/>
                <a:ea typeface="+mn-ea"/>
              </a:rPr>
              <a:t>#</a:t>
            </a:r>
            <a:r>
              <a:rPr lang="ru-RU" dirty="0">
                <a:solidFill>
                  <a:srgbClr val="002060"/>
                </a:solidFill>
                <a:latin typeface="Calibri"/>
                <a:ea typeface="+mn-ea"/>
              </a:rPr>
              <a:t>БУДЬВДВИЖЕНИИ; 6 чемпионатов, Спартакиада. Спортивный клуб.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BA09970-12C7-4FD2-9B6A-812626541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62" y="1"/>
            <a:ext cx="432141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6480175" y="1355979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448952" y="202437"/>
            <a:ext cx="5544616" cy="79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ru-RU" sz="2800" b="1" dirty="0">
                <a:solidFill>
                  <a:srgbClr val="1E4A91"/>
                </a:solidFill>
              </a:rPr>
              <a:t>Медиа-активность </a:t>
            </a:r>
            <a:br>
              <a:rPr lang="ru-RU" sz="2800" b="1" dirty="0">
                <a:solidFill>
                  <a:srgbClr val="1E4A91"/>
                </a:solidFill>
              </a:rPr>
            </a:br>
            <a:r>
              <a:rPr lang="ru-RU" sz="2800" b="1" dirty="0">
                <a:solidFill>
                  <a:srgbClr val="1E4A91"/>
                </a:solidFill>
              </a:rPr>
              <a:t>(на примере группы ВК)</a:t>
            </a: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503238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0313E1-BA2A-411A-BA71-5B36A0AEBE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26" y="4149080"/>
            <a:ext cx="3743488" cy="26427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CF4C25-94C6-4E73-BC5F-AFE5317CBA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26" y="1355979"/>
            <a:ext cx="3960440" cy="3122946"/>
          </a:xfrm>
          <a:prstGeom prst="rect">
            <a:avLst/>
          </a:prstGeom>
        </p:spPr>
      </p:pic>
      <p:pic>
        <p:nvPicPr>
          <p:cNvPr id="2054" name="Picture 6" descr="pyhY 9rDXHg">
            <a:extLst>
              <a:ext uri="{FF2B5EF4-FFF2-40B4-BE49-F238E27FC236}">
                <a16:creationId xmlns:a16="http://schemas.microsoft.com/office/drawing/2014/main" id="{096D1E82-1F58-4DC3-9BF3-4402245A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730" y="2077447"/>
            <a:ext cx="4474600" cy="447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mBSWWcMAMA">
            <a:extLst>
              <a:ext uri="{FF2B5EF4-FFF2-40B4-BE49-F238E27FC236}">
                <a16:creationId xmlns:a16="http://schemas.microsoft.com/office/drawing/2014/main" id="{7F6A0832-B577-43B4-A163-B2876E26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5475" y="1714844"/>
            <a:ext cx="1885742" cy="18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3E2980-F0E9-4252-A1B6-25B8AA0011E5}"/>
              </a:ext>
            </a:extLst>
          </p:cNvPr>
          <p:cNvSpPr/>
          <p:nvPr/>
        </p:nvSpPr>
        <p:spPr>
          <a:xfrm>
            <a:off x="10245403" y="4520722"/>
            <a:ext cx="17203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Roboto"/>
              </a:rPr>
              <a:t>В общем рейтинге медийной активности КГУ 63-й из 219 (57 показателей).</a:t>
            </a:r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2088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Нецифровые трансформации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12618" y="4581128"/>
            <a:ext cx="3804137" cy="637431"/>
          </a:xfrm>
        </p:spPr>
        <p:txBody>
          <a:bodyPr/>
          <a:lstStyle/>
          <a:p>
            <a:pPr indent="0"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Аудитория 214 </a:t>
            </a:r>
            <a:br>
              <a:rPr lang="ru-RU" sz="2000" dirty="0"/>
            </a:br>
            <a:r>
              <a:rPr lang="ru-RU" sz="2000" dirty="0"/>
              <a:t>(май 2021 года)</a:t>
            </a:r>
          </a:p>
        </p:txBody>
      </p:sp>
      <p:pic>
        <p:nvPicPr>
          <p:cNvPr id="2051" name="Picture 3" descr="C:\Users\~\Desktop\фото 02.22\0-02-05-ef2f2420b0c1b0ee4ba234f98bd6205b685a25781de87591154c710e1933fe2a_9c3c5a11ad1cc39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7228" y="1951675"/>
            <a:ext cx="3804137" cy="25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3.downloader.disk.yandex.ru/preview/23be35a954c935da2ee6042baa291f83a40564cf9051917a1ce69a0c34dcf971/inf/_qdZ1pbCIGQAwavyxZr48V5Z-m6na6dHYVS6BVTQxHtr1dbexRX7OVtfka0RyMTUFxUafWTOFLVPJ86e7N2Z4w==?uid=176766622&amp;filename=2022-01-18+10-37-20.HEIC&amp;disposition=inline&amp;hash=&amp;limit=0&amp;content_type=image%2Fjpeg&amp;tknv=v2&amp;owner_uid=176766622&amp;size=2560x1190">
            <a:extLst>
              <a:ext uri="{FF2B5EF4-FFF2-40B4-BE49-F238E27FC236}">
                <a16:creationId xmlns:a16="http://schemas.microsoft.com/office/drawing/2014/main" id="{881B9EB4-8F83-4866-9825-2CE9697FD8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2A6EDF-4524-4331-8E35-526D8DC14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24" r="-496"/>
          <a:stretch/>
        </p:blipFill>
        <p:spPr>
          <a:xfrm>
            <a:off x="8342649" y="1864674"/>
            <a:ext cx="3791575" cy="2611507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BEE867A9-D698-4255-8331-FC8F34F9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01239F56-0F5A-48EE-A11C-95925E76572F}"/>
              </a:ext>
            </a:extLst>
          </p:cNvPr>
          <p:cNvSpPr txBox="1">
            <a:spLocks/>
          </p:cNvSpPr>
          <p:nvPr/>
        </p:nvSpPr>
        <p:spPr bwMode="auto">
          <a:xfrm>
            <a:off x="8342649" y="4581129"/>
            <a:ext cx="3791575" cy="63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35560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sz="2800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sz="2400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sz="2000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Зал учёного совета КГУ </a:t>
            </a:r>
            <a:br>
              <a:rPr lang="ru-RU" sz="2000" dirty="0"/>
            </a:br>
            <a:r>
              <a:rPr lang="ru-RU" sz="2000" dirty="0"/>
              <a:t>(декабрь 2021 года)</a:t>
            </a:r>
          </a:p>
        </p:txBody>
      </p:sp>
      <p:pic>
        <p:nvPicPr>
          <p:cNvPr id="1030" name="Picture 6" descr="http://starina44.ru/thumb/2/87PJ6p_g_rdGFuUduXsiuA/r/d/1_35.jpg">
            <a:extLst>
              <a:ext uri="{FF2B5EF4-FFF2-40B4-BE49-F238E27FC236}">
                <a16:creationId xmlns:a16="http://schemas.microsoft.com/office/drawing/2014/main" id="{2CDCFBBA-31A3-4419-A79D-93DD95FDF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369" y="1951676"/>
            <a:ext cx="3791575" cy="25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633A2D33-5ED7-4AD6-BEE7-8A99B7BBBC1F}"/>
              </a:ext>
            </a:extLst>
          </p:cNvPr>
          <p:cNvSpPr txBox="1">
            <a:spLocks/>
          </p:cNvSpPr>
          <p:nvPr/>
        </p:nvSpPr>
        <p:spPr bwMode="auto">
          <a:xfrm>
            <a:off x="678979" y="4581127"/>
            <a:ext cx="3791575" cy="63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35560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sz="2800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sz="2400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sz="2000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Церковь Сошествия Святого Духа при мужской гимназии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(устроена в 1869 г. на средства гимназии в западном крыле здания)</a:t>
            </a:r>
          </a:p>
        </p:txBody>
      </p:sp>
    </p:spTree>
    <p:extLst>
      <p:ext uri="{BB962C8B-B14F-4D97-AF65-F5344CB8AC3E}">
        <p14:creationId xmlns:p14="http://schemas.microsoft.com/office/powerpoint/2010/main" val="14863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6499174" y="1440123"/>
            <a:ext cx="5712669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0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408283" y="618530"/>
            <a:ext cx="5613097" cy="49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8" tIns="46794" rIns="89988" bIns="467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600" b="1" dirty="0">
                <a:solidFill>
                  <a:srgbClr val="1E4A91"/>
                </a:solidFill>
              </a:rPr>
              <a:t>Просветительские инициативы КГУ</a:t>
            </a:r>
            <a:endParaRPr lang="ru-RU" altLang="ru-RU" sz="2600" b="1" dirty="0">
              <a:solidFill>
                <a:srgbClr val="1E4A91"/>
              </a:solidFill>
            </a:endParaRP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599" y="503620"/>
            <a:ext cx="2015863" cy="60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794" y="447"/>
            <a:ext cx="576188" cy="6874568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altLang="ru-RU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EB59C3-2C26-4260-85F1-086A2B8C7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4" y="1617551"/>
            <a:ext cx="2704326" cy="3622899"/>
          </a:xfrm>
          <a:prstGeom prst="rect">
            <a:avLst/>
          </a:prstGeom>
        </p:spPr>
      </p:pic>
      <p:pic>
        <p:nvPicPr>
          <p:cNvPr id="9" name="Объект 5">
            <a:extLst>
              <a:ext uri="{FF2B5EF4-FFF2-40B4-BE49-F238E27FC236}">
                <a16:creationId xmlns:a16="http://schemas.microsoft.com/office/drawing/2014/main" id="{1242E267-B5BA-49D8-A466-E959D043CC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499" y="4113846"/>
            <a:ext cx="3810705" cy="2544058"/>
          </a:xfrm>
          <a:prstGeom prst="rect">
            <a:avLst/>
          </a:prstGeom>
        </p:spPr>
      </p:pic>
      <p:pic>
        <p:nvPicPr>
          <p:cNvPr id="1026" name="Picture 2" descr="https://ksu.edu.ru/images/NEWS%202020/1/gramotnost.jpg">
            <a:extLst>
              <a:ext uri="{FF2B5EF4-FFF2-40B4-BE49-F238E27FC236}">
                <a16:creationId xmlns:a16="http://schemas.microsoft.com/office/drawing/2014/main" id="{6508D50C-FDB2-4716-BF3F-29BC6D003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5983" y="1617550"/>
            <a:ext cx="3985510" cy="46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Проектная деятельность\2020-2021\УНИВЕРСУМ\Слайд1 (4).JPG">
            <a:extLst>
              <a:ext uri="{FF2B5EF4-FFF2-40B4-BE49-F238E27FC236}">
                <a16:creationId xmlns:a16="http://schemas.microsoft.com/office/drawing/2014/main" id="{039DF3FE-C19E-4EC9-855F-5E9E5826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080" y="5345894"/>
            <a:ext cx="2712898" cy="1512107"/>
          </a:xfrm>
          <a:prstGeom prst="rect">
            <a:avLst/>
          </a:prstGeom>
          <a:noFill/>
        </p:spPr>
      </p:pic>
      <p:pic>
        <p:nvPicPr>
          <p:cNvPr id="12" name="Picture 6" descr="E:\Проектная деятельность\2020-2021\УНИВЕРСУМ\Слайд5.JPG">
            <a:extLst>
              <a:ext uri="{FF2B5EF4-FFF2-40B4-BE49-F238E27FC236}">
                <a16:creationId xmlns:a16="http://schemas.microsoft.com/office/drawing/2014/main" id="{69C5FD28-3CA6-4942-8356-372DC250E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88500" y="1618203"/>
            <a:ext cx="3810705" cy="2475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743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rJTrzjPPFxU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2413" y="1513237"/>
            <a:ext cx="2146175" cy="16839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834" y="620688"/>
            <a:ext cx="4451521" cy="74308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События и люди 2021 года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BA09970-12C7-4FD2-9B6A-812626541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62" y="1"/>
            <a:ext cx="432141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FE840-2DD1-43E7-BEB9-92D88C485C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641" y="1513237"/>
            <a:ext cx="2189026" cy="1683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F14281-D409-443A-B5B0-82D7D08BEE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68" y="1510480"/>
            <a:ext cx="2867427" cy="16866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1A14C6-1083-4410-910E-F6D2E1A470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779" y="1521706"/>
            <a:ext cx="2867428" cy="16869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17FEBF-ABDE-4EB8-BD90-779B2FB1A7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675" y="3226363"/>
            <a:ext cx="3228770" cy="16997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313C59-20B4-4B14-A800-3E7E39B328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658" y="3226363"/>
            <a:ext cx="2361436" cy="16869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C96B8C-2722-47BD-8697-3BB6B04415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573" y="3239154"/>
            <a:ext cx="2530681" cy="168691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99F81-DF4C-461D-970C-B51044EA9E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724" y="4951516"/>
            <a:ext cx="2676631" cy="16728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0D6F2F-099B-4DB8-8895-29916BFBB5E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28" y="3239517"/>
            <a:ext cx="2361437" cy="16865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B9CA71-EA48-40E8-B58F-34C3739E52F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950" y="4962974"/>
            <a:ext cx="2856874" cy="1680556"/>
          </a:xfrm>
          <a:prstGeom prst="rect">
            <a:avLst/>
          </a:prstGeom>
        </p:spPr>
      </p:pic>
      <p:pic>
        <p:nvPicPr>
          <p:cNvPr id="1026" name="Picture 2" descr="https://smi44.ru/upload/iblock/144/796/1.jpg">
            <a:extLst>
              <a:ext uri="{FF2B5EF4-FFF2-40B4-BE49-F238E27FC236}">
                <a16:creationId xmlns:a16="http://schemas.microsoft.com/office/drawing/2014/main" id="{7FF6C26E-6268-49AE-9C1A-5EFDFC75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444" y="4962974"/>
            <a:ext cx="2343606" cy="16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зможно, это изображение (один или несколько человек, люди стоят и в помещении)">
            <a:extLst>
              <a:ext uri="{FF2B5EF4-FFF2-40B4-BE49-F238E27FC236}">
                <a16:creationId xmlns:a16="http://schemas.microsoft.com/office/drawing/2014/main" id="{0003F347-D659-495B-BC8F-17B2659C0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268" y="4955306"/>
            <a:ext cx="2426220" cy="16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842" y="0"/>
            <a:ext cx="5544616" cy="1414485"/>
          </a:xfrm>
        </p:spPr>
        <p:txBody>
          <a:bodyPr/>
          <a:lstStyle/>
          <a:p>
            <a:r>
              <a:rPr lang="ru-RU" dirty="0"/>
              <a:t>Капитальные ремонты 2021-2022 гг.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94741" y="1196752"/>
            <a:ext cx="5155583" cy="1872208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1E4A91"/>
                </a:solidFill>
              </a:rPr>
              <a:t>2021 г.: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1E4A91"/>
                </a:solidFill>
              </a:rPr>
              <a:t>Ремонт участка фасада по ул. Лермонтова (финансирование - остаток средств капитального ремонта)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1E4A91"/>
                </a:solidFill>
              </a:rPr>
              <a:t>2022 г.: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1E4A91"/>
                </a:solidFill>
              </a:rPr>
              <a:t>Устранение опасности обрушения участка фасада по ул. Дзержинского и его  ремонт </a:t>
            </a:r>
            <a:endParaRPr lang="ru-RU" sz="1600" dirty="0"/>
          </a:p>
        </p:txBody>
      </p:sp>
      <p:pic>
        <p:nvPicPr>
          <p:cNvPr id="1027" name="Picture 3" descr="C:\Users\~\Desktop\фото 02.22\0-02-05-007eaa08d2c3b31a0b2da837d60b87570647a42ecd92965bb32bd116f1f395b0_32e6683499bd2c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94" y="3356992"/>
            <a:ext cx="5303180" cy="29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F09192FD-1E63-41E0-AAFC-F1C64951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2D3480A-DB72-4ECF-A4F1-26F3B18A9667}"/>
              </a:ext>
            </a:extLst>
          </p:cNvPr>
          <p:cNvSpPr txBox="1">
            <a:spLocks/>
          </p:cNvSpPr>
          <p:nvPr/>
        </p:nvSpPr>
        <p:spPr bwMode="auto">
          <a:xfrm>
            <a:off x="6799170" y="4365104"/>
            <a:ext cx="495969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35560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sz="2800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sz="2400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sz="2000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1E4A91"/>
                </a:solidFill>
              </a:rPr>
              <a:t>2022 г.: </a:t>
            </a:r>
            <a:br>
              <a:rPr lang="ru-RU" sz="1600" b="1" dirty="0">
                <a:solidFill>
                  <a:srgbClr val="1E4A91"/>
                </a:solidFill>
              </a:rPr>
            </a:br>
            <a:r>
              <a:rPr lang="ru-RU" sz="1600" dirty="0"/>
              <a:t>Заявка на выделение целевых средств </a:t>
            </a:r>
            <a:br>
              <a:rPr lang="ru-RU" sz="1600" dirty="0"/>
            </a:br>
            <a:r>
              <a:rPr lang="ru-RU" sz="1600" dirty="0"/>
              <a:t>в размере 50 тыс. руб. на капитальный ремонт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Объекты: общежития №3, №4, №5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Виды работ: замена оконных и дверных блоков, замена инженерных сетей (тепло- и водоснабжение), ремонт кровли</a:t>
            </a:r>
          </a:p>
        </p:txBody>
      </p:sp>
      <p:pic>
        <p:nvPicPr>
          <p:cNvPr id="9" name="Picture 4" descr="C:\Users\~\Desktop\фото 02.22\0-02-05-2a9c8c696954d31c8f30654dee9b7e2cff27826c44e525d2e56830179cdc4a9b_f8785034169fbe02.jpg">
            <a:extLst>
              <a:ext uri="{FF2B5EF4-FFF2-40B4-BE49-F238E27FC236}">
                <a16:creationId xmlns:a16="http://schemas.microsoft.com/office/drawing/2014/main" id="{629BA2AA-71D9-4594-B199-65A5E8F7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9016" y="1628800"/>
            <a:ext cx="1963400" cy="262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~\Desktop\фото 02.22\0-02-05-27bcadd258df51a8a27df591a214b2bfcac4eb17e6bd33ed9bc9fd5b229213fb_45aa9d8fa8a71fba.jpg">
            <a:extLst>
              <a:ext uri="{FF2B5EF4-FFF2-40B4-BE49-F238E27FC236}">
                <a16:creationId xmlns:a16="http://schemas.microsoft.com/office/drawing/2014/main" id="{BB3A6248-8F0C-4D19-B87A-FA195F15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882" y="1628800"/>
            <a:ext cx="1970891" cy="263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842" y="1"/>
            <a:ext cx="5544616" cy="1268760"/>
          </a:xfrm>
        </p:spPr>
        <p:txBody>
          <a:bodyPr/>
          <a:lstStyle/>
          <a:p>
            <a:r>
              <a:rPr lang="ru-RU" sz="2800" dirty="0"/>
              <a:t>Строительство бассейна «Университетский» 2021-2022 гг.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20330" y="5013176"/>
            <a:ext cx="4536505" cy="1584176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1E4A91"/>
                </a:solidFill>
              </a:rPr>
              <a:t>2021 г.: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1E4A91"/>
                </a:solidFill>
              </a:rPr>
              <a:t>получено финансирование 196 млн. руб., </a:t>
            </a:r>
            <a:br>
              <a:rPr lang="ru-RU" sz="1600" dirty="0">
                <a:solidFill>
                  <a:srgbClr val="1E4A91"/>
                </a:solidFill>
              </a:rPr>
            </a:br>
            <a:r>
              <a:rPr lang="ru-RU" sz="1600" dirty="0">
                <a:solidFill>
                  <a:srgbClr val="1E4A91"/>
                </a:solidFill>
              </a:rPr>
              <a:t>определен ген. подрядчик,</a:t>
            </a:r>
            <a:br>
              <a:rPr lang="ru-RU" sz="1600" dirty="0">
                <a:solidFill>
                  <a:srgbClr val="1E4A91"/>
                </a:solidFill>
              </a:rPr>
            </a:br>
            <a:r>
              <a:rPr lang="ru-RU" sz="1600" dirty="0">
                <a:solidFill>
                  <a:srgbClr val="1E4A91"/>
                </a:solidFill>
              </a:rPr>
              <a:t>заложена стройплощадка, </a:t>
            </a:r>
            <a:br>
              <a:rPr lang="ru-RU" sz="1600" dirty="0">
                <a:solidFill>
                  <a:srgbClr val="1E4A91"/>
                </a:solidFill>
              </a:rPr>
            </a:br>
            <a:r>
              <a:rPr lang="ru-RU" sz="1600" dirty="0">
                <a:solidFill>
                  <a:srgbClr val="1E4A91"/>
                </a:solidFill>
              </a:rPr>
              <a:t>подготовлено свайное поле, </a:t>
            </a:r>
            <a:br>
              <a:rPr lang="ru-RU" sz="1600" dirty="0">
                <a:solidFill>
                  <a:srgbClr val="1E4A91"/>
                </a:solidFill>
              </a:rPr>
            </a:br>
            <a:r>
              <a:rPr lang="ru-RU" sz="1600" dirty="0">
                <a:solidFill>
                  <a:srgbClr val="1E4A91"/>
                </a:solidFill>
              </a:rPr>
              <a:t>работы остановлены в октябре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9192FD-1E63-41E0-AAFC-F1C64951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20D1B-3681-4DA3-8A7C-BC401818E3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708" y="1586420"/>
            <a:ext cx="4536504" cy="3398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C51CCC-2FC3-4709-B9D7-F720955A10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260" y="1586421"/>
            <a:ext cx="4536505" cy="339883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9D7016-40DB-42E4-8209-176CEB5090F6}"/>
              </a:ext>
            </a:extLst>
          </p:cNvPr>
          <p:cNvSpPr/>
          <p:nvPr/>
        </p:nvSpPr>
        <p:spPr>
          <a:xfrm>
            <a:off x="6816874" y="4980671"/>
            <a:ext cx="46008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1E4A91"/>
                </a:solidFill>
              </a:rPr>
              <a:t>2022 г.: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1E4A91"/>
                </a:solidFill>
              </a:rPr>
              <a:t>получить дополнительное финансирование в размере 25 млн. руб.,</a:t>
            </a:r>
            <a:br>
              <a:rPr lang="ru-RU" sz="1600" dirty="0">
                <a:solidFill>
                  <a:srgbClr val="1E4A91"/>
                </a:solidFill>
              </a:rPr>
            </a:br>
            <a:r>
              <a:rPr lang="ru-RU" sz="1600" dirty="0">
                <a:solidFill>
                  <a:srgbClr val="1E4A91"/>
                </a:solidFill>
              </a:rPr>
              <a:t>возобновить и закончить строительство, </a:t>
            </a:r>
            <a:br>
              <a:rPr lang="ru-RU" sz="1600" dirty="0">
                <a:solidFill>
                  <a:srgbClr val="1E4A91"/>
                </a:solidFill>
              </a:rPr>
            </a:br>
            <a:r>
              <a:rPr lang="ru-RU" sz="1600" dirty="0">
                <a:solidFill>
                  <a:srgbClr val="1E4A91"/>
                </a:solidFill>
              </a:rPr>
              <a:t>ввести бассейн в эксплуатацию</a:t>
            </a:r>
            <a:br>
              <a:rPr lang="ru-RU" sz="1600" dirty="0">
                <a:solidFill>
                  <a:srgbClr val="1E4A91"/>
                </a:solidFill>
              </a:rPr>
            </a:br>
            <a:r>
              <a:rPr lang="ru-RU" dirty="0">
                <a:solidFill>
                  <a:srgbClr val="1E4A9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4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stgartenYL\Downloads\1 (1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30" y="1124744"/>
            <a:ext cx="8612383" cy="537321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0413" y="3065303"/>
            <a:ext cx="2864506" cy="3401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745" y="171415"/>
            <a:ext cx="3561843" cy="2900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развития корпуса 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99" y="1638174"/>
            <a:ext cx="9198254" cy="3951066"/>
          </a:xfrm>
          <a:prstGeom prst="rect">
            <a:avLst/>
          </a:prstGeom>
        </p:spPr>
      </p:pic>
      <p:pic>
        <p:nvPicPr>
          <p:cNvPr id="5" name="Picture 3" descr="D:\Корпус Б\9.jpg">
            <a:extLst>
              <a:ext uri="{FF2B5EF4-FFF2-40B4-BE49-F238E27FC236}">
                <a16:creationId xmlns:a16="http://schemas.microsoft.com/office/drawing/2014/main" id="{EF1507B6-1045-47AB-8327-23670EAB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7154" y="3590056"/>
            <a:ext cx="2665578" cy="1999184"/>
          </a:xfrm>
          <a:prstGeom prst="rect">
            <a:avLst/>
          </a:prstGeom>
          <a:noFill/>
        </p:spPr>
      </p:pic>
      <p:pic>
        <p:nvPicPr>
          <p:cNvPr id="6" name="Picture 2" descr="D:\Корпус Б\12.jpg">
            <a:extLst>
              <a:ext uri="{FF2B5EF4-FFF2-40B4-BE49-F238E27FC236}">
                <a16:creationId xmlns:a16="http://schemas.microsoft.com/office/drawing/2014/main" id="{E5118677-5573-4BD8-B1E6-53865CF3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7154" y="1638174"/>
            <a:ext cx="2665579" cy="1999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2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599" y="503620"/>
            <a:ext cx="2015863" cy="60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447"/>
            <a:ext cx="576188" cy="6874568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99174" y="1440123"/>
            <a:ext cx="5712669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499174" y="373461"/>
            <a:ext cx="5647508" cy="4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8" tIns="46794" rIns="89988" bIns="46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b="1" dirty="0">
                <a:solidFill>
                  <a:srgbClr val="1F4A91"/>
                </a:solidFill>
              </a:rPr>
              <a:t>Проект решения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4599" y="1772816"/>
            <a:ext cx="10560827" cy="5016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Признать работу коллектива КГУ в 2021 году удовлетворительной.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Утвердить в качестве приоритетных направлений деятельности коллектива в 2022 году: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привлечение абитуриентов,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повышение финансово-экономической устойчивости,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совершенствование содержания и качества работы ППС,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цифровую трансформацию научно-образовательного пространства и процессов управления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индивидуализацию работы студента.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Директорам институтов довести представленную информацию до сведения коллективов институтов. На основании обсуждения представленных итогов и поставленных задач,  разработать планы работы институтов по реализации указанных приоритетов.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22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0E596-C63B-4155-B948-B74D0DE1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78" y="315646"/>
            <a:ext cx="5184100" cy="888129"/>
          </a:xfrm>
        </p:spPr>
        <p:txBody>
          <a:bodyPr/>
          <a:lstStyle/>
          <a:p>
            <a:r>
              <a:rPr lang="ru-RU" sz="4000" dirty="0"/>
              <a:t>Потенциал и разрывы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4C4585E-89D6-401F-BBB4-2B0936EFAF7C}"/>
              </a:ext>
            </a:extLst>
          </p:cNvPr>
          <p:cNvSpPr/>
          <p:nvPr/>
        </p:nvSpPr>
        <p:spPr>
          <a:xfrm>
            <a:off x="782563" y="5858636"/>
            <a:ext cx="10192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</a:pPr>
            <a:r>
              <a:rPr lang="ru-RU" b="1" dirty="0">
                <a:solidFill>
                  <a:srgbClr val="1E4A91"/>
                </a:solidFill>
                <a:latin typeface="Calibri"/>
                <a:ea typeface="Calibri" panose="020F0502020204030204" pitchFamily="34" charset="0"/>
              </a:rPr>
              <a:t>КГУ создаст экосистему развития человека-универсала на протяжении всей жизни </a:t>
            </a:r>
            <a:br>
              <a:rPr lang="ru-RU" b="1" dirty="0">
                <a:solidFill>
                  <a:srgbClr val="1E4A91"/>
                </a:solidFill>
                <a:latin typeface="Calibri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E4A91"/>
                </a:solidFill>
                <a:latin typeface="Calibri"/>
                <a:ea typeface="Calibri" panose="020F0502020204030204" pitchFamily="34" charset="0"/>
              </a:rPr>
              <a:t>с использованием современных технологий, что позволит укрепить позиции университета как значимого элемента научно-образовательной системы Российской Федерации</a:t>
            </a:r>
            <a:endParaRPr lang="ru-RU" b="1" dirty="0">
              <a:solidFill>
                <a:srgbClr val="1E4A91"/>
              </a:solidFill>
              <a:latin typeface="Calibr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843135" y="1815509"/>
            <a:ext cx="9131439" cy="4043126"/>
            <a:chOff x="994742" y="2316543"/>
            <a:chExt cx="7105650" cy="3146168"/>
          </a:xfrm>
        </p:grpSpPr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 rot="480270">
              <a:off x="1136030" y="4907086"/>
              <a:ext cx="6811962" cy="136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pPr>
                <a:buClrTx/>
                <a:buSzTx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1124917" y="4919786"/>
              <a:ext cx="6811963" cy="136525"/>
            </a:xfrm>
            <a:prstGeom prst="rect">
              <a:avLst/>
            </a:prstGeom>
            <a:solidFill>
              <a:srgbClr val="970003"/>
            </a:solidFill>
            <a:ln>
              <a:solidFill>
                <a:srgbClr val="781D1D"/>
              </a:solidFill>
            </a:ln>
            <a:effectLst/>
            <a:extLst/>
          </p:spPr>
          <p:txBody>
            <a:bodyPr wrap="none" lIns="72000" tIns="0" rIns="0" bIns="0" anchor="ctr"/>
            <a:lstStyle/>
            <a:p>
              <a:pPr>
                <a:buClrTx/>
                <a:buSzTx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4334842" y="5056311"/>
              <a:ext cx="390525" cy="406400"/>
            </a:xfrm>
            <a:prstGeom prst="triangle">
              <a:avLst>
                <a:gd name="adj" fmla="val 50000"/>
              </a:avLst>
            </a:prstGeom>
            <a:solidFill>
              <a:srgbClr val="781D1D"/>
            </a:solidFill>
            <a:ln w="6350">
              <a:solidFill>
                <a:srgbClr val="781D1D"/>
              </a:solidFill>
              <a:miter lim="800000"/>
              <a:headEnd/>
              <a:tailEnd/>
            </a:ln>
            <a:effectLst/>
            <a:extLst/>
          </p:spPr>
          <p:txBody>
            <a:bodyPr wrap="none" lIns="72000" tIns="0" rIns="0" bIns="0" anchor="ctr"/>
            <a:lstStyle/>
            <a:p>
              <a:pPr>
                <a:buClrTx/>
                <a:buSzTx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1385267" y="2363911"/>
              <a:ext cx="2543175" cy="2571750"/>
            </a:xfrm>
            <a:prstGeom prst="bracketPair">
              <a:avLst>
                <a:gd name="adj" fmla="val 0"/>
              </a:avLst>
            </a:prstGeom>
            <a:noFill/>
            <a:ln w="22225">
              <a:solidFill>
                <a:srgbClr val="78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buClrTx/>
                <a:buSzTx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5128592" y="2363911"/>
              <a:ext cx="2543175" cy="2571750"/>
            </a:xfrm>
            <a:prstGeom prst="bracketPair">
              <a:avLst>
                <a:gd name="adj" fmla="val 0"/>
              </a:avLst>
            </a:prstGeom>
            <a:noFill/>
            <a:ln w="22225">
              <a:solidFill>
                <a:srgbClr val="78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buClrTx/>
                <a:buSzTx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994742" y="4516561"/>
              <a:ext cx="0" cy="3905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buClrTx/>
                <a:buSzTx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8100392" y="5049961"/>
              <a:ext cx="0" cy="3905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buClrTx/>
                <a:buSzTx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5219433" y="2316543"/>
              <a:ext cx="2378075" cy="2347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330200">
                <a:tabLst>
                  <a:tab pos="8521700" algn="r"/>
                </a:tabLst>
                <a:defRPr kumimoji="1" sz="1700" b="1">
                  <a:solidFill>
                    <a:srgbClr val="000000"/>
                  </a:solidFill>
                  <a:latin typeface="Arial" charset="0"/>
                </a:defRPr>
              </a:lvl1pPr>
              <a:lvl2pPr marL="161925" indent="-160338" defTabSz="330200">
                <a:buChar char="•"/>
                <a:tabLst>
                  <a:tab pos="8521700" algn="r"/>
                </a:tabLst>
                <a:defRPr kumimoji="1" sz="1700">
                  <a:solidFill>
                    <a:srgbClr val="000000"/>
                  </a:solidFill>
                  <a:latin typeface="Arial" charset="0"/>
                </a:defRPr>
              </a:lvl2pPr>
              <a:lvl3pPr marL="352425" indent="-188913" defTabSz="330200">
                <a:buChar char="–"/>
                <a:tabLst>
                  <a:tab pos="8521700" algn="r"/>
                </a:tabLst>
                <a:defRPr kumimoji="1" sz="1700">
                  <a:solidFill>
                    <a:srgbClr val="000000"/>
                  </a:solidFill>
                  <a:latin typeface="Arial" charset="0"/>
                </a:defRPr>
              </a:lvl3pPr>
              <a:lvl4pPr marL="514350" indent="-160338" defTabSz="330200">
                <a:buChar char="-"/>
                <a:tabLst>
                  <a:tab pos="8521700" algn="r"/>
                </a:tabLst>
                <a:defRPr kumimoji="1" sz="1700">
                  <a:solidFill>
                    <a:srgbClr val="000000"/>
                  </a:solidFill>
                  <a:latin typeface="Arial" charset="0"/>
                </a:defRPr>
              </a:lvl4pPr>
              <a:lvl5pPr marL="1511300" indent="-328613" algn="ctr" defTabSz="330200">
                <a:lnSpc>
                  <a:spcPts val="1600"/>
                </a:lnSpc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5pPr>
              <a:lvl6pPr marL="1968500" indent="-328613" algn="ctr" defTabSz="3302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6pPr>
              <a:lvl7pPr marL="2425700" indent="-328613" algn="ctr" defTabSz="3302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7pPr>
              <a:lvl8pPr marL="2882900" indent="-328613" algn="ctr" defTabSz="3302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8pPr>
              <a:lvl9pPr marL="3340100" indent="-328613" algn="ctr" defTabSz="3302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180000" indent="-180000">
                <a:buClrTx/>
                <a:buSzTx/>
                <a:buFont typeface="Arial" panose="020B0604020202020204" pitchFamily="34" charset="0"/>
                <a:buChar char="?"/>
              </a:pPr>
              <a:r>
                <a:rPr lang="ru-RU" sz="1400" dirty="0">
                  <a:solidFill>
                    <a:srgbClr val="1E4A91"/>
                  </a:solidFill>
                </a:rPr>
                <a:t>фрагментарно встроен в реализацию национальных целей, стратегических задач и приоритетов РФ</a:t>
              </a:r>
            </a:p>
            <a:p>
              <a:pPr marL="180000" indent="-180000">
                <a:buClrTx/>
                <a:buSzTx/>
                <a:buFont typeface="Arial" panose="020B0604020202020204" pitchFamily="34" charset="0"/>
                <a:buChar char="?"/>
              </a:pPr>
              <a:r>
                <a:rPr lang="ru-RU" sz="1400" dirty="0">
                  <a:solidFill>
                    <a:srgbClr val="1E4A91"/>
                  </a:solidFill>
                </a:rPr>
                <a:t>не соответствует пороговым требованиям Приоритет-2030</a:t>
              </a:r>
            </a:p>
            <a:p>
              <a:pPr marL="180000" indent="-180000">
                <a:buClrTx/>
                <a:buSzTx/>
                <a:buFont typeface="Arial" panose="020B0604020202020204" pitchFamily="34" charset="0"/>
                <a:buChar char="?"/>
              </a:pPr>
              <a:r>
                <a:rPr lang="ru-RU" sz="1400" dirty="0">
                  <a:solidFill>
                    <a:srgbClr val="1E4A91"/>
                  </a:solidFill>
                </a:rPr>
                <a:t>работает в основном на региональном рынке</a:t>
              </a:r>
            </a:p>
            <a:p>
              <a:pPr marL="180000" indent="-180000">
                <a:buClrTx/>
                <a:buSzTx/>
                <a:buFont typeface="Arial" panose="020B0604020202020204" pitchFamily="34" charset="0"/>
                <a:buChar char="?"/>
              </a:pPr>
              <a:r>
                <a:rPr lang="ru-RU" altLang="de-DE" sz="1400" dirty="0">
                  <a:solidFill>
                    <a:srgbClr val="1E4A91"/>
                  </a:solidFill>
                </a:rPr>
                <a:t>не расширяет источники развития</a:t>
              </a:r>
            </a:p>
            <a:p>
              <a:pPr marL="180000" indent="-180000">
                <a:buClrTx/>
                <a:buSzTx/>
                <a:buFont typeface="Arial" panose="020B0604020202020204" pitchFamily="34" charset="0"/>
                <a:buChar char="?"/>
              </a:pPr>
              <a:r>
                <a:rPr lang="ru-RU" altLang="de-DE" sz="1400" dirty="0">
                  <a:solidFill>
                    <a:srgbClr val="1E4A91"/>
                  </a:solidFill>
                </a:rPr>
                <a:t>малое кол-во уникальных продуктов и услуг</a:t>
              </a:r>
            </a:p>
            <a:p>
              <a:pPr marL="180000" indent="-180000">
                <a:buClrTx/>
                <a:buSzTx/>
                <a:buFont typeface="Arial" panose="020B0604020202020204" pitchFamily="34" charset="0"/>
                <a:buChar char="?"/>
              </a:pPr>
              <a:r>
                <a:rPr lang="ru-RU" altLang="de-DE" sz="1400" dirty="0">
                  <a:solidFill>
                    <a:srgbClr val="1E4A91"/>
                  </a:solidFill>
                </a:rPr>
                <a:t>не имеет финансовой модели устойчивого развития</a:t>
              </a: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491849" y="2339933"/>
              <a:ext cx="2378075" cy="2179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330200">
                <a:tabLst>
                  <a:tab pos="8521700" algn="r"/>
                </a:tabLst>
                <a:defRPr kumimoji="1" sz="1700" b="1">
                  <a:solidFill>
                    <a:srgbClr val="000000"/>
                  </a:solidFill>
                  <a:latin typeface="Arial" charset="0"/>
                </a:defRPr>
              </a:lvl1pPr>
              <a:lvl2pPr marL="161925" indent="-160338" defTabSz="330200">
                <a:buChar char="•"/>
                <a:tabLst>
                  <a:tab pos="8521700" algn="r"/>
                </a:tabLst>
                <a:defRPr kumimoji="1" sz="1700">
                  <a:solidFill>
                    <a:srgbClr val="000000"/>
                  </a:solidFill>
                  <a:latin typeface="Arial" charset="0"/>
                </a:defRPr>
              </a:lvl2pPr>
              <a:lvl3pPr marL="352425" indent="-188913" defTabSz="330200">
                <a:buChar char="–"/>
                <a:tabLst>
                  <a:tab pos="8521700" algn="r"/>
                </a:tabLst>
                <a:defRPr kumimoji="1" sz="1700">
                  <a:solidFill>
                    <a:srgbClr val="000000"/>
                  </a:solidFill>
                  <a:latin typeface="Arial" charset="0"/>
                </a:defRPr>
              </a:lvl3pPr>
              <a:lvl4pPr marL="514350" indent="-160338" defTabSz="330200">
                <a:buChar char="-"/>
                <a:tabLst>
                  <a:tab pos="8521700" algn="r"/>
                </a:tabLst>
                <a:defRPr kumimoji="1" sz="1700">
                  <a:solidFill>
                    <a:srgbClr val="000000"/>
                  </a:solidFill>
                  <a:latin typeface="Arial" charset="0"/>
                </a:defRPr>
              </a:lvl4pPr>
              <a:lvl5pPr marL="1511300" indent="-328613" algn="ctr" defTabSz="330200">
                <a:lnSpc>
                  <a:spcPts val="1600"/>
                </a:lnSpc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5pPr>
              <a:lvl6pPr marL="1968500" indent="-328613" algn="ctr" defTabSz="3302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6pPr>
              <a:lvl7pPr marL="2425700" indent="-328613" algn="ctr" defTabSz="3302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7pPr>
              <a:lvl8pPr marL="2882900" indent="-328613" algn="ctr" defTabSz="3302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8pPr>
              <a:lvl9pPr marL="3340100" indent="-328613" algn="ctr" defTabSz="3302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kumimoji="1" sz="14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180000" indent="-180000">
                <a:buClrTx/>
                <a:buSzTx/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1E4A91"/>
                  </a:solidFill>
                </a:rPr>
                <a:t>встроился в новую научно-образовательную сеть России</a:t>
              </a:r>
            </a:p>
            <a:p>
              <a:pPr marL="180000" indent="-180000">
                <a:buClrTx/>
                <a:buSzTx/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1E4A91"/>
                  </a:solidFill>
                </a:rPr>
                <a:t>стал центром стратегических проектов и эффективным партнером региона</a:t>
              </a:r>
            </a:p>
            <a:p>
              <a:pPr marL="180000" indent="-180000">
                <a:buClrTx/>
                <a:buSzTx/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1E4A91"/>
                  </a:solidFill>
                </a:rPr>
                <a:t>получил опыт создания центров развития</a:t>
              </a:r>
            </a:p>
            <a:p>
              <a:pPr marL="180000" indent="-180000">
                <a:buClrTx/>
                <a:buSzTx/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1E4A91"/>
                  </a:solidFill>
                </a:rPr>
                <a:t>набрал критическую массу современных компетенций в области образования, исследований и управления</a:t>
              </a:r>
            </a:p>
            <a:p>
              <a:pPr marL="180000" indent="-180000">
                <a:buClrTx/>
                <a:buSzTx/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1E4A91"/>
                  </a:solidFill>
                </a:rPr>
                <a:t>выстроил систему коммуникаций с партнерами</a:t>
              </a:r>
              <a:endParaRPr lang="en-US" altLang="de-DE" sz="1400" dirty="0">
                <a:solidFill>
                  <a:srgbClr val="1E4A91"/>
                </a:solidFill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8ADD80CE-E892-4C73-BB75-ADA649BA3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3118" y="2314137"/>
            <a:ext cx="1233447" cy="123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ADD80CE-E892-4C73-BB75-ADA649BA3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9653" y="3787218"/>
            <a:ext cx="1393650" cy="64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91485" y="894834"/>
            <a:ext cx="235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SzTx/>
            </a:pPr>
            <a:r>
              <a:rPr lang="ru-RU" dirty="0">
                <a:solidFill>
                  <a:srgbClr val="FFFFFF"/>
                </a:solidFill>
              </a:rPr>
              <a:t>Потенциал и разрывы</a:t>
            </a:r>
          </a:p>
        </p:txBody>
      </p:sp>
    </p:spTree>
    <p:extLst>
      <p:ext uri="{BB962C8B-B14F-4D97-AF65-F5344CB8AC3E}">
        <p14:creationId xmlns:p14="http://schemas.microsoft.com/office/powerpoint/2010/main" val="42223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Line 17"/>
          <p:cNvSpPr>
            <a:spLocks noChangeShapeType="1"/>
          </p:cNvSpPr>
          <p:nvPr/>
        </p:nvSpPr>
        <p:spPr bwMode="auto">
          <a:xfrm>
            <a:off x="6480077" y="1321997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9" name="Rectangle 18"/>
          <p:cNvSpPr>
            <a:spLocks noChangeArrowheads="1"/>
          </p:cNvSpPr>
          <p:nvPr/>
        </p:nvSpPr>
        <p:spPr bwMode="auto">
          <a:xfrm>
            <a:off x="6384789" y="373860"/>
            <a:ext cx="5666203" cy="8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b="1" dirty="0">
                <a:solidFill>
                  <a:srgbClr val="1F4A91"/>
                </a:solidFill>
              </a:rPr>
              <a:t>Задачи и приоритеты 2021 года </a:t>
            </a:r>
            <a:br>
              <a:rPr lang="ru-RU" b="1" dirty="0">
                <a:solidFill>
                  <a:srgbClr val="1F4A91"/>
                </a:solidFill>
              </a:rPr>
            </a:br>
            <a:r>
              <a:rPr lang="ru-RU" b="1" dirty="0">
                <a:solidFill>
                  <a:srgbClr val="1F4A91"/>
                </a:solidFill>
              </a:rPr>
              <a:t>в программы развития КГУ</a:t>
            </a:r>
            <a:endParaRPr lang="ru-RU" altLang="ru-RU" b="1" dirty="0">
              <a:solidFill>
                <a:srgbClr val="1F4A91"/>
              </a:solidFill>
            </a:endParaRP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1589" y="6639677"/>
            <a:ext cx="12190413" cy="233302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5133" name="Picture 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896" y="261132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507286B-DD5C-438D-A594-1310FF0A4367}"/>
              </a:ext>
            </a:extLst>
          </p:cNvPr>
          <p:cNvSpPr txBox="1"/>
          <p:nvPr/>
        </p:nvSpPr>
        <p:spPr>
          <a:xfrm>
            <a:off x="9940221" y="1488672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51F80F-A4A0-468F-B3A1-C3EFF9EE66AA}"/>
              </a:ext>
            </a:extLst>
          </p:cNvPr>
          <p:cNvSpPr txBox="1"/>
          <p:nvPr/>
        </p:nvSpPr>
        <p:spPr>
          <a:xfrm>
            <a:off x="10296482" y="2203559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B30FED-B415-46B4-B989-046CF9C3797F}"/>
              </a:ext>
            </a:extLst>
          </p:cNvPr>
          <p:cNvSpPr txBox="1"/>
          <p:nvPr/>
        </p:nvSpPr>
        <p:spPr>
          <a:xfrm>
            <a:off x="10397426" y="2927955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8E7C77-5FAF-40A2-B21E-33CEACE4AA07}"/>
              </a:ext>
            </a:extLst>
          </p:cNvPr>
          <p:cNvSpPr txBox="1"/>
          <p:nvPr/>
        </p:nvSpPr>
        <p:spPr>
          <a:xfrm>
            <a:off x="10296482" y="3640475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462898-8F5B-4549-8619-B51839B7C4A2}"/>
              </a:ext>
            </a:extLst>
          </p:cNvPr>
          <p:cNvSpPr txBox="1"/>
          <p:nvPr/>
        </p:nvSpPr>
        <p:spPr>
          <a:xfrm>
            <a:off x="9952100" y="4364869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3BD493-BD90-4BE2-9C42-652864E5920B}"/>
              </a:ext>
            </a:extLst>
          </p:cNvPr>
          <p:cNvSpPr txBox="1"/>
          <p:nvPr/>
        </p:nvSpPr>
        <p:spPr>
          <a:xfrm>
            <a:off x="10167015" y="3270716"/>
            <a:ext cx="1781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внедрения системы  SIEM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1B05582-D67B-432D-B991-C42C3AD2F430}"/>
              </a:ext>
            </a:extLst>
          </p:cNvPr>
          <p:cNvSpPr/>
          <p:nvPr/>
        </p:nvSpPr>
        <p:spPr>
          <a:xfrm>
            <a:off x="9325781" y="1488673"/>
            <a:ext cx="1500198" cy="4931647"/>
          </a:xfrm>
          <a:prstGeom prst="rect">
            <a:avLst/>
          </a:prstGeom>
          <a:solidFill>
            <a:srgbClr val="781D1D"/>
          </a:solidFill>
          <a:ln w="9525">
            <a:solidFill>
              <a:srgbClr val="97000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</a:pPr>
            <a:endParaRPr lang="ru-RU">
              <a:solidFill>
                <a:srgbClr val="FFFFFF"/>
              </a:solidFill>
              <a:latin typeface="Calibri"/>
              <a:ea typeface="Microsoft YaHei"/>
            </a:endParaRPr>
          </a:p>
        </p:txBody>
      </p:sp>
      <p:sp>
        <p:nvSpPr>
          <p:cNvPr id="50" name="Пятиугольник 8">
            <a:extLst>
              <a:ext uri="{FF2B5EF4-FFF2-40B4-BE49-F238E27FC236}">
                <a16:creationId xmlns:a16="http://schemas.microsoft.com/office/drawing/2014/main" id="{2D47F649-9F34-4DE0-A32A-3E0400FE6A88}"/>
              </a:ext>
            </a:extLst>
          </p:cNvPr>
          <p:cNvSpPr/>
          <p:nvPr/>
        </p:nvSpPr>
        <p:spPr>
          <a:xfrm>
            <a:off x="9754173" y="1542526"/>
            <a:ext cx="229682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Продвижение как центра непрерывного развития человека-универсала</a:t>
            </a:r>
          </a:p>
        </p:txBody>
      </p:sp>
      <p:sp>
        <p:nvSpPr>
          <p:cNvPr id="51" name="Пятиугольник 10">
            <a:extLst>
              <a:ext uri="{FF2B5EF4-FFF2-40B4-BE49-F238E27FC236}">
                <a16:creationId xmlns:a16="http://schemas.microsoft.com/office/drawing/2014/main" id="{06647F74-298D-462A-9EFB-811559EFB899}"/>
              </a:ext>
            </a:extLst>
          </p:cNvPr>
          <p:cNvSpPr/>
          <p:nvPr/>
        </p:nvSpPr>
        <p:spPr>
          <a:xfrm>
            <a:off x="9754172" y="2529348"/>
            <a:ext cx="228960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Трансформация </a:t>
            </a:r>
            <a:b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и интеграция </a:t>
            </a:r>
            <a:b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в единую экосистему</a:t>
            </a:r>
          </a:p>
        </p:txBody>
      </p:sp>
      <p:sp>
        <p:nvSpPr>
          <p:cNvPr id="52" name="Пятиугольник 12">
            <a:extLst>
              <a:ext uri="{FF2B5EF4-FFF2-40B4-BE49-F238E27FC236}">
                <a16:creationId xmlns:a16="http://schemas.microsoft.com/office/drawing/2014/main" id="{FD6C8E28-F5A8-498D-B06C-B344CA46AFB7}"/>
              </a:ext>
            </a:extLst>
          </p:cNvPr>
          <p:cNvSpPr/>
          <p:nvPr/>
        </p:nvSpPr>
        <p:spPr>
          <a:xfrm>
            <a:off x="9754172" y="4472567"/>
            <a:ext cx="228960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Повышение </a:t>
            </a:r>
            <a:b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«цифровой зрелости»</a:t>
            </a:r>
          </a:p>
        </p:txBody>
      </p:sp>
      <p:sp>
        <p:nvSpPr>
          <p:cNvPr id="53" name="Пятиугольник 14">
            <a:extLst>
              <a:ext uri="{FF2B5EF4-FFF2-40B4-BE49-F238E27FC236}">
                <a16:creationId xmlns:a16="http://schemas.microsoft.com/office/drawing/2014/main" id="{C154DDDE-7680-4D25-AABC-5E7352BC1A7B}"/>
              </a:ext>
            </a:extLst>
          </p:cNvPr>
          <p:cNvSpPr/>
          <p:nvPr/>
        </p:nvSpPr>
        <p:spPr>
          <a:xfrm>
            <a:off x="9754172" y="5445224"/>
            <a:ext cx="229682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Повышение социально-экономической и финансовой устойчивости</a:t>
            </a:r>
          </a:p>
        </p:txBody>
      </p:sp>
      <p:sp>
        <p:nvSpPr>
          <p:cNvPr id="54" name="Пятиугольник 12">
            <a:extLst>
              <a:ext uri="{FF2B5EF4-FFF2-40B4-BE49-F238E27FC236}">
                <a16:creationId xmlns:a16="http://schemas.microsoft.com/office/drawing/2014/main" id="{62A4AF5C-6BC0-4E87-8B30-C66148CF100E}"/>
              </a:ext>
            </a:extLst>
          </p:cNvPr>
          <p:cNvSpPr/>
          <p:nvPr/>
        </p:nvSpPr>
        <p:spPr>
          <a:xfrm>
            <a:off x="9754172" y="3499910"/>
            <a:ext cx="228960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Расширенная интеграция центров компетенций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2592F5-0A73-43FD-8748-BF0BA69E653A}"/>
              </a:ext>
            </a:extLst>
          </p:cNvPr>
          <p:cNvSpPr txBox="1"/>
          <p:nvPr/>
        </p:nvSpPr>
        <p:spPr>
          <a:xfrm>
            <a:off x="3891549" y="1488672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9D0F6F5-B3AC-406F-A734-F35ADEFDC93A}"/>
              </a:ext>
            </a:extLst>
          </p:cNvPr>
          <p:cNvSpPr txBox="1"/>
          <p:nvPr/>
        </p:nvSpPr>
        <p:spPr>
          <a:xfrm>
            <a:off x="4247810" y="2203559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0607C6-949C-4EDC-8009-928696651CDA}"/>
              </a:ext>
            </a:extLst>
          </p:cNvPr>
          <p:cNvSpPr txBox="1"/>
          <p:nvPr/>
        </p:nvSpPr>
        <p:spPr>
          <a:xfrm>
            <a:off x="4348754" y="2927955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821C85-BD73-4B83-859D-EDE67819598C}"/>
              </a:ext>
            </a:extLst>
          </p:cNvPr>
          <p:cNvSpPr txBox="1"/>
          <p:nvPr/>
        </p:nvSpPr>
        <p:spPr>
          <a:xfrm>
            <a:off x="4247810" y="3640475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32CC58-5F60-4ED1-9697-DA3712A3B148}"/>
              </a:ext>
            </a:extLst>
          </p:cNvPr>
          <p:cNvSpPr txBox="1"/>
          <p:nvPr/>
        </p:nvSpPr>
        <p:spPr>
          <a:xfrm>
            <a:off x="3903428" y="4364869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6BBDCF-5C18-4628-A0B2-F0675BE0A020}"/>
              </a:ext>
            </a:extLst>
          </p:cNvPr>
          <p:cNvSpPr txBox="1"/>
          <p:nvPr/>
        </p:nvSpPr>
        <p:spPr>
          <a:xfrm>
            <a:off x="4118343" y="3270716"/>
            <a:ext cx="1781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внедрения системы  SIEM</a:t>
            </a:r>
          </a:p>
        </p:txBody>
      </p:sp>
      <p:sp>
        <p:nvSpPr>
          <p:cNvPr id="62" name="Пятиугольник 8">
            <a:extLst>
              <a:ext uri="{FF2B5EF4-FFF2-40B4-BE49-F238E27FC236}">
                <a16:creationId xmlns:a16="http://schemas.microsoft.com/office/drawing/2014/main" id="{FE10630F-835D-44A2-B172-E57F9B0F1A12}"/>
              </a:ext>
            </a:extLst>
          </p:cNvPr>
          <p:cNvSpPr/>
          <p:nvPr/>
        </p:nvSpPr>
        <p:spPr>
          <a:xfrm>
            <a:off x="3705501" y="1542526"/>
            <a:ext cx="229682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100" b="1" dirty="0">
                <a:solidFill>
                  <a:schemeClr val="tx1"/>
                </a:solidFill>
              </a:rPr>
              <a:t>Принятие целей и задач развития на период до 2030 года </a:t>
            </a:r>
            <a:r>
              <a:rPr lang="ru-RU" sz="1100" dirty="0">
                <a:solidFill>
                  <a:schemeClr val="tx1"/>
                </a:solidFill>
              </a:rPr>
              <a:t>(программа развития, стратегия цифровой трансформации, концепция развития воспитания)</a:t>
            </a:r>
          </a:p>
        </p:txBody>
      </p:sp>
      <p:sp>
        <p:nvSpPr>
          <p:cNvPr id="63" name="Пятиугольник 10">
            <a:extLst>
              <a:ext uri="{FF2B5EF4-FFF2-40B4-BE49-F238E27FC236}">
                <a16:creationId xmlns:a16="http://schemas.microsoft.com/office/drawing/2014/main" id="{69C0A409-1024-4D60-A847-CEE7FC7D16D3}"/>
              </a:ext>
            </a:extLst>
          </p:cNvPr>
          <p:cNvSpPr/>
          <p:nvPr/>
        </p:nvSpPr>
        <p:spPr>
          <a:xfrm>
            <a:off x="3705500" y="2529348"/>
            <a:ext cx="228960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400" b="1" dirty="0">
                <a:solidFill>
                  <a:schemeClr val="tx1"/>
                </a:solidFill>
                <a:latin typeface="Calibri"/>
                <a:ea typeface="Microsoft YaHei"/>
              </a:rPr>
              <a:t>Выявление внутренних </a:t>
            </a:r>
            <a:br>
              <a:rPr lang="ru-RU" sz="1400" b="1" dirty="0">
                <a:solidFill>
                  <a:schemeClr val="tx1"/>
                </a:solidFill>
                <a:latin typeface="Calibri"/>
                <a:ea typeface="Microsoft YaHei"/>
              </a:rPr>
            </a:br>
            <a:r>
              <a:rPr lang="ru-RU" sz="1400" b="1" dirty="0">
                <a:solidFill>
                  <a:schemeClr val="tx1"/>
                </a:solidFill>
                <a:latin typeface="Calibri"/>
                <a:ea typeface="Microsoft YaHei"/>
              </a:rPr>
              <a:t>и внешних центров компетенций</a:t>
            </a:r>
          </a:p>
        </p:txBody>
      </p:sp>
      <p:sp>
        <p:nvSpPr>
          <p:cNvPr id="64" name="Пятиугольник 12">
            <a:extLst>
              <a:ext uri="{FF2B5EF4-FFF2-40B4-BE49-F238E27FC236}">
                <a16:creationId xmlns:a16="http://schemas.microsoft.com/office/drawing/2014/main" id="{A01FF7B6-A8BB-402A-86F4-F2953A9A7024}"/>
              </a:ext>
            </a:extLst>
          </p:cNvPr>
          <p:cNvSpPr/>
          <p:nvPr/>
        </p:nvSpPr>
        <p:spPr>
          <a:xfrm>
            <a:off x="3705500" y="4472567"/>
            <a:ext cx="228960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«Точечная» цифровизация</a:t>
            </a:r>
          </a:p>
        </p:txBody>
      </p:sp>
      <p:sp>
        <p:nvSpPr>
          <p:cNvPr id="65" name="Пятиугольник 14">
            <a:extLst>
              <a:ext uri="{FF2B5EF4-FFF2-40B4-BE49-F238E27FC236}">
                <a16:creationId xmlns:a16="http://schemas.microsoft.com/office/drawing/2014/main" id="{AABBE58F-E753-49D4-AFF2-9D1145FA7EDB}"/>
              </a:ext>
            </a:extLst>
          </p:cNvPr>
          <p:cNvSpPr/>
          <p:nvPr/>
        </p:nvSpPr>
        <p:spPr>
          <a:xfrm>
            <a:off x="3705500" y="5445224"/>
            <a:ext cx="229682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Соответствие требованиям учредителя</a:t>
            </a:r>
          </a:p>
        </p:txBody>
      </p:sp>
      <p:sp>
        <p:nvSpPr>
          <p:cNvPr id="66" name="Пятиугольник 12">
            <a:extLst>
              <a:ext uri="{FF2B5EF4-FFF2-40B4-BE49-F238E27FC236}">
                <a16:creationId xmlns:a16="http://schemas.microsoft.com/office/drawing/2014/main" id="{DA9CADF0-6F81-489E-A033-B712AEF987D8}"/>
              </a:ext>
            </a:extLst>
          </p:cNvPr>
          <p:cNvSpPr/>
          <p:nvPr/>
        </p:nvSpPr>
        <p:spPr>
          <a:xfrm>
            <a:off x="3705500" y="3499910"/>
            <a:ext cx="2289600" cy="928694"/>
          </a:xfrm>
          <a:prstGeom prst="homePlate">
            <a:avLst>
              <a:gd name="adj" fmla="val 222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Определение подходов </a:t>
            </a:r>
            <a:b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ru-RU" sz="1400" b="1" dirty="0">
                <a:solidFill>
                  <a:srgbClr val="000000"/>
                </a:solidFill>
                <a:latin typeface="Calibri"/>
                <a:ea typeface="Microsoft YaHei"/>
              </a:rPr>
              <a:t>к кластеризации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A59E6F2-2815-474C-A187-1EEC66E72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657" y="2388225"/>
            <a:ext cx="3218967" cy="30421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54ED5A-D87A-4A01-8980-ED2376301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90" y="1483363"/>
            <a:ext cx="2895851" cy="494428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8F1048A-CF1B-40C9-B0D9-829CCCEFAE57}"/>
              </a:ext>
            </a:extLst>
          </p:cNvPr>
          <p:cNvSpPr/>
          <p:nvPr/>
        </p:nvSpPr>
        <p:spPr bwMode="auto">
          <a:xfrm>
            <a:off x="3553698" y="987071"/>
            <a:ext cx="2480626" cy="5542927"/>
          </a:xfrm>
          <a:prstGeom prst="roundRect">
            <a:avLst/>
          </a:prstGeom>
          <a:solidFill>
            <a:srgbClr val="3333CC">
              <a:alpha val="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</a:rPr>
              <a:t>2021 год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62114EF4-8B4D-4974-AFEE-AB9D2AB0E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697137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447"/>
            <a:ext cx="576188" cy="6874568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55977" y="1099399"/>
            <a:ext cx="5712669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343576" y="180897"/>
            <a:ext cx="5688785" cy="79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8" tIns="46794" rIns="89988" bIns="46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b="1" dirty="0">
                <a:solidFill>
                  <a:srgbClr val="1F4A91"/>
                </a:solidFill>
              </a:rPr>
              <a:t>КГУ в научно-образовательном пространстве России</a:t>
            </a:r>
            <a:endParaRPr lang="ru-RU" altLang="ru-RU" b="1" dirty="0">
              <a:solidFill>
                <a:srgbClr val="1F4A9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3C8541-9837-419E-AED5-9D7C898AA5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76" y="1154421"/>
            <a:ext cx="5328040" cy="564741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EE40262-B224-489F-A137-D9A08769861F}"/>
              </a:ext>
            </a:extLst>
          </p:cNvPr>
          <p:cNvSpPr/>
          <p:nvPr/>
        </p:nvSpPr>
        <p:spPr>
          <a:xfrm>
            <a:off x="6343575" y="2255520"/>
            <a:ext cx="5537646" cy="5283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BFBF7D-EF49-4FCB-B80B-E142758F1CAF}"/>
              </a:ext>
            </a:extLst>
          </p:cNvPr>
          <p:cNvSpPr/>
          <p:nvPr/>
        </p:nvSpPr>
        <p:spPr>
          <a:xfrm>
            <a:off x="704579" y="3600577"/>
            <a:ext cx="5654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Roboto"/>
              </a:rPr>
              <a:t>  1 лига (по данным 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best-edu.ru)</a:t>
            </a:r>
            <a:endParaRPr lang="ru-RU" dirty="0">
              <a:solidFill>
                <a:srgbClr val="222222"/>
              </a:solidFill>
              <a:latin typeface="Roboto"/>
            </a:endParaRPr>
          </a:p>
          <a:p>
            <a:r>
              <a:rPr lang="ru-RU" b="1" cap="all" dirty="0">
                <a:solidFill>
                  <a:srgbClr val="1B203C"/>
                </a:solidFill>
                <a:latin typeface="Roboto"/>
              </a:rPr>
              <a:t>ОЦЕНКИ В РЕЙТИНГАХ: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222222"/>
                </a:solidFill>
                <a:latin typeface="Roboto"/>
              </a:rPr>
              <a:t>Предметный рейтинг по результатам профессионально-общественной аккредитации:  </a:t>
            </a:r>
            <a:r>
              <a:rPr lang="ru-RU" dirty="0">
                <a:solidFill>
                  <a:srgbClr val="A0A0A0"/>
                </a:solidFill>
                <a:latin typeface="Roboto"/>
              </a:rPr>
              <a:t>E</a:t>
            </a:r>
            <a:endParaRPr lang="ru-RU" dirty="0">
              <a:solidFill>
                <a:srgbClr val="222222"/>
              </a:solidFill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222222"/>
                </a:solidFill>
                <a:latin typeface="Roboto"/>
              </a:rPr>
              <a:t>Предметный рейтинг «Оценка качества обучения»:  </a:t>
            </a:r>
            <a:r>
              <a:rPr lang="ru-RU" b="1" dirty="0">
                <a:solidFill>
                  <a:srgbClr val="4085C5"/>
                </a:solidFill>
                <a:latin typeface="Roboto"/>
              </a:rPr>
              <a:t>A</a:t>
            </a:r>
            <a:endParaRPr lang="ru-RU" dirty="0">
              <a:solidFill>
                <a:srgbClr val="222222"/>
              </a:solidFill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222222"/>
                </a:solidFill>
                <a:latin typeface="Roboto"/>
              </a:rPr>
              <a:t>Предметный рейтинг по индексу </a:t>
            </a:r>
            <a:r>
              <a:rPr lang="ru-RU" dirty="0" err="1">
                <a:solidFill>
                  <a:srgbClr val="222222"/>
                </a:solidFill>
                <a:latin typeface="Roboto"/>
              </a:rPr>
              <a:t>Хирша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:  </a:t>
            </a:r>
            <a:r>
              <a:rPr lang="ru-RU" b="1" dirty="0">
                <a:solidFill>
                  <a:srgbClr val="4085C5"/>
                </a:solidFill>
                <a:latin typeface="Roboto"/>
              </a:rPr>
              <a:t>B</a:t>
            </a:r>
            <a:endParaRPr lang="ru-RU" dirty="0">
              <a:solidFill>
                <a:srgbClr val="222222"/>
              </a:solidFill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222222"/>
                </a:solidFill>
                <a:latin typeface="Roboto"/>
              </a:rPr>
              <a:t>Предметный рейтинг RAEX:  </a:t>
            </a:r>
            <a:r>
              <a:rPr lang="ru-RU" dirty="0">
                <a:solidFill>
                  <a:srgbClr val="A0A0A0"/>
                </a:solidFill>
                <a:latin typeface="Roboto"/>
              </a:rPr>
              <a:t>E</a:t>
            </a:r>
            <a:endParaRPr lang="ru-RU" dirty="0">
              <a:solidFill>
                <a:srgbClr val="222222"/>
              </a:solidFill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222222"/>
                </a:solidFill>
                <a:latin typeface="Roboto"/>
              </a:rPr>
              <a:t>Предметный рейтинг «Первая миссия»:  </a:t>
            </a:r>
            <a:r>
              <a:rPr lang="ru-RU" b="1" dirty="0">
                <a:solidFill>
                  <a:srgbClr val="4085C5"/>
                </a:solidFill>
                <a:latin typeface="Roboto"/>
              </a:rPr>
              <a:t>A</a:t>
            </a:r>
            <a:endParaRPr lang="ru-RU" dirty="0">
              <a:solidFill>
                <a:srgbClr val="222222"/>
              </a:solidFill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222222"/>
                </a:solidFill>
                <a:latin typeface="Roboto"/>
              </a:rPr>
              <a:t>Предметный ГАР (Российские вузы):  </a:t>
            </a:r>
            <a:r>
              <a:rPr lang="ru-RU" dirty="0">
                <a:solidFill>
                  <a:srgbClr val="A0A0A0"/>
                </a:solidFill>
                <a:latin typeface="Roboto"/>
              </a:rPr>
              <a:t>E</a:t>
            </a:r>
            <a:endParaRPr lang="ru-RU" b="0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1E53AD-8CE5-47C4-8A68-10E7C4DFD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7" y="1154421"/>
            <a:ext cx="5421424" cy="23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91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6480175" y="1355979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446653" y="136012"/>
            <a:ext cx="5544616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</a:pPr>
            <a:r>
              <a:rPr lang="ru-RU" sz="2800" b="1" dirty="0">
                <a:solidFill>
                  <a:srgbClr val="1E4A91"/>
                </a:solidFill>
              </a:rPr>
              <a:t>Отдельные параметры контингента и ППС</a:t>
            </a: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503238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0196B01-EE02-4E0B-AC9E-AF5C59E9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65463"/>
              </p:ext>
            </p:extLst>
          </p:nvPr>
        </p:nvGraphicFramePr>
        <p:xfrm>
          <a:off x="768202" y="1559967"/>
          <a:ext cx="11089232" cy="495519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99090857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93331577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3499387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58793501"/>
                    </a:ext>
                  </a:extLst>
                </a:gridCol>
              </a:tblGrid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2014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2019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2021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579378365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Контингент студентов: общий /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приведенный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9514 / 5830,6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6807 / 4123,5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6093 / 3843,75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400061825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Доля магистрантов (</a:t>
                      </a:r>
                      <a:r>
                        <a:rPr lang="ru-RU" sz="1600" kern="1200" dirty="0" err="1">
                          <a:effectLst/>
                        </a:rPr>
                        <a:t>прив</a:t>
                      </a:r>
                      <a:r>
                        <a:rPr lang="ru-RU" sz="1600" kern="1200" dirty="0">
                          <a:effectLst/>
                        </a:rPr>
                        <a:t>.)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4,7%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12,0%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10,8%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3715933580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Доля студентов с оплатой  (по контингенту)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44,7%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</a:rPr>
                        <a:t>38,6%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31,6%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668633760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Отклонение от </a:t>
                      </a:r>
                      <a:r>
                        <a:rPr lang="ru-RU" sz="1600" kern="1200" dirty="0" err="1">
                          <a:effectLst/>
                        </a:rPr>
                        <a:t>гос.задания</a:t>
                      </a:r>
                      <a:r>
                        <a:rPr lang="ru-RU" sz="1600" kern="12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4,5%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5,3%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198773083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Всего ППС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665 чел.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453 чел.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397 чел.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3724243285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Соотношение студент-преподаватель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8,8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12,1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12,4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2839483660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Доктора наук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13,7%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13,7%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12,3%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2964086890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Кандидаты наук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58,5%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59,2%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61%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1927080733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Ассистенты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4,4%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2,4%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2,8%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3245612775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ППС в возрасте до 35 лет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</a:rPr>
                        <a:t>17%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9,0%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8,3%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1632113748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ППС старше 60 лет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20,2%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21,9%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19,6%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336962859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На полную ставку работает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80,2%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48,4%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52,6%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2107300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88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6480175" y="1355979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446653" y="136012"/>
            <a:ext cx="5544616" cy="11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ru-RU" sz="2800" b="1" dirty="0">
                <a:solidFill>
                  <a:srgbClr val="1E4A91"/>
                </a:solidFill>
              </a:rPr>
              <a:t>Динамика</a:t>
            </a:r>
            <a:r>
              <a:rPr lang="en-US" sz="2800" b="1" dirty="0">
                <a:solidFill>
                  <a:srgbClr val="1E4A91"/>
                </a:solidFill>
              </a:rPr>
              <a:t> </a:t>
            </a:r>
            <a:r>
              <a:rPr lang="ru-RU" sz="2800" b="1" dirty="0">
                <a:solidFill>
                  <a:srgbClr val="1E4A91"/>
                </a:solidFill>
              </a:rPr>
              <a:t>среднемесячной заработной платы </a:t>
            </a:r>
            <a:br>
              <a:rPr lang="ru-RU" sz="2800" b="1" dirty="0">
                <a:solidFill>
                  <a:srgbClr val="1E4A91"/>
                </a:solidFill>
              </a:rPr>
            </a:br>
            <a:r>
              <a:rPr lang="ru-RU" sz="2800" b="1" dirty="0">
                <a:solidFill>
                  <a:srgbClr val="1E4A91"/>
                </a:solidFill>
              </a:rPr>
              <a:t>(</a:t>
            </a:r>
            <a:r>
              <a:rPr lang="ru-RU" sz="2800" b="1" dirty="0">
                <a:solidFill>
                  <a:srgbClr val="1F4A91"/>
                </a:solidFill>
              </a:rPr>
              <a:t>физические лица)</a:t>
            </a:r>
            <a:endParaRPr lang="ru-RU" sz="2800" b="1" dirty="0">
              <a:solidFill>
                <a:srgbClr val="1E4A91"/>
              </a:solidFill>
            </a:endParaRP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503238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6FC7A5-416B-4F34-810B-52343D87DD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963" y="1402510"/>
            <a:ext cx="10007564" cy="54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62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842" y="1"/>
            <a:ext cx="5544616" cy="1268760"/>
          </a:xfrm>
        </p:spPr>
        <p:txBody>
          <a:bodyPr/>
          <a:lstStyle/>
          <a:p>
            <a:r>
              <a:rPr lang="ru-RU" sz="2800" dirty="0"/>
              <a:t>Образовательная деятельность: итоги и задачи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9192FD-1E63-41E0-AAFC-F1C64951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927374E-C4E1-4788-8F38-8B25B3A94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/>
          </a:p>
        </p:txBody>
      </p:sp>
      <p:graphicFrame>
        <p:nvGraphicFramePr>
          <p:cNvPr id="15" name="Объект 4">
            <a:extLst>
              <a:ext uri="{FF2B5EF4-FFF2-40B4-BE49-F238E27FC236}">
                <a16:creationId xmlns:a16="http://schemas.microsoft.com/office/drawing/2014/main" id="{C366E804-4617-4C54-8322-BD2343591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352344"/>
              </p:ext>
            </p:extLst>
          </p:nvPr>
        </p:nvGraphicFramePr>
        <p:xfrm>
          <a:off x="839451" y="1086764"/>
          <a:ext cx="5110536" cy="3630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566">
                <a:tc gridSpan="2">
                  <a:txBody>
                    <a:bodyPr/>
                    <a:lstStyle/>
                    <a:p>
                      <a:pPr marL="171450" indent="-171450" algn="ctr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Высокая </a:t>
                      </a:r>
                      <a:r>
                        <a:rPr lang="ru-RU" sz="1200" b="1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востребованность </a:t>
                      </a:r>
                      <a:r>
                        <a:rPr lang="ru-RU" sz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на рынке</a:t>
                      </a:r>
                      <a:endParaRPr lang="ru-RU" sz="1200" dirty="0"/>
                    </a:p>
                    <a:p>
                      <a:pPr marL="171450" indent="-171450" algn="ctr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Конкретизация цели</a:t>
                      </a:r>
                      <a:r>
                        <a:rPr lang="ru-RU" sz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(кого готовим; образовательный результат)</a:t>
                      </a:r>
                      <a:endParaRPr lang="ru-RU" sz="1200" dirty="0"/>
                    </a:p>
                  </a:txBody>
                  <a:tcPr marL="99798" marR="99798" marT="49899" marB="4989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48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Универсальность</a:t>
                      </a:r>
                      <a:r>
                        <a:rPr lang="ru-RU" sz="1200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в части УК и ОПК (одна УГСН)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Базовая  подготовка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Внедрение</a:t>
                      </a:r>
                      <a:r>
                        <a:rPr lang="ru-RU" sz="1200" b="1" kern="1200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модели «</a:t>
                      </a:r>
                      <a:r>
                        <a:rPr lang="ru-RU" sz="1200" b="1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2+2+2»</a:t>
                      </a:r>
                      <a:endParaRPr lang="ru-RU" sz="1200" b="1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84" marR="56784" marT="28392" marB="28392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Поддержка </a:t>
                      </a:r>
                      <a:r>
                        <a:rPr lang="ru-RU" sz="1200" b="1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развития личности </a:t>
                      </a:r>
                      <a:r>
                        <a:rPr lang="ru-RU" sz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(ЗБР)</a:t>
                      </a:r>
                      <a:endParaRPr lang="ru-RU" sz="1200" dirty="0"/>
                    </a:p>
                    <a:p>
                      <a:pPr marL="171450" indent="-171450" algn="l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Индивидуализация </a:t>
                      </a:r>
                      <a:r>
                        <a:rPr lang="ru-RU" sz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(ИОТ, избыточная образовательная среда)</a:t>
                      </a:r>
                      <a:endParaRPr lang="ru-RU" sz="1200" dirty="0"/>
                    </a:p>
                    <a:p>
                      <a:pPr marL="171450" indent="-171450" algn="l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Рефлексивность</a:t>
                      </a:r>
                      <a:endParaRPr lang="ru-RU" sz="1200" b="1" dirty="0"/>
                    </a:p>
                  </a:txBody>
                  <a:tcPr marL="56784" marR="56784" marT="28392" marB="283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36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Связь с современным производством и наукой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endParaRPr lang="ru-RU" sz="1200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84" marR="56784" marT="28392" marB="28392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Субъектность обучающегося</a:t>
                      </a:r>
                      <a:r>
                        <a:rPr lang="ru-RU" sz="1200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: повышение роли осознанной самостоятельной образовательной деятельности на результат</a:t>
                      </a:r>
                    </a:p>
                  </a:txBody>
                  <a:tcPr marL="56784" marR="56784" marT="28392" marB="283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54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Технологии развивающего обучения: </a:t>
                      </a:r>
                      <a:r>
                        <a:rPr lang="ru-RU" sz="1200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проблемное обучение, проектное обучение, теоретическая  (развитие мышления) и практическая подготовка, исследовательская деятельность</a:t>
                      </a:r>
                    </a:p>
                  </a:txBody>
                  <a:tcPr marL="56784" marR="56784" marT="28392" marB="28392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Возможность </a:t>
                      </a:r>
                      <a:r>
                        <a:rPr lang="ru-RU" sz="1200" b="1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использования ДОТ </a:t>
                      </a:r>
                      <a:r>
                        <a:rPr lang="ru-RU" sz="1200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для оценки сформированности компетенций с помощью цифровых следов </a:t>
                      </a:r>
                    </a:p>
                  </a:txBody>
                  <a:tcPr marL="56784" marR="56784" marT="28392" marB="283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D0A52D-5AAC-4884-8925-E0F026425E89}"/>
              </a:ext>
            </a:extLst>
          </p:cNvPr>
          <p:cNvSpPr/>
          <p:nvPr/>
        </p:nvSpPr>
        <p:spPr>
          <a:xfrm>
            <a:off x="768202" y="4738488"/>
            <a:ext cx="51800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Проведена входная </a:t>
            </a:r>
            <a:r>
              <a:rPr lang="ru-RU" sz="1400" dirty="0" smtClean="0">
                <a:solidFill>
                  <a:schemeClr val="tx1"/>
                </a:solidFill>
              </a:rPr>
              <a:t>диагностика </a:t>
            </a:r>
            <a:r>
              <a:rPr lang="ru-RU" sz="1400" dirty="0">
                <a:solidFill>
                  <a:schemeClr val="tx1"/>
                </a:solidFill>
              </a:rPr>
              <a:t>как основа формирования индивидуальной траектории студентов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Ведется обучение по единым планам 1 курса УГНС 09.03.00; 15.03.00; 29.03.00, 38.03.00, 44.03.00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Смешанное обучение, проектная деятельность  используются во всех институтах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Отработан механизм выбора студентами дисциплин (3 курс, </a:t>
            </a:r>
            <a:r>
              <a:rPr lang="ru-RU" sz="1400" dirty="0" smtClean="0">
                <a:solidFill>
                  <a:schemeClr val="tx1"/>
                </a:solidFill>
              </a:rPr>
              <a:t>дисциплины, </a:t>
            </a:r>
            <a:r>
              <a:rPr lang="ru-RU" sz="1400" dirty="0">
                <a:solidFill>
                  <a:schemeClr val="tx1"/>
                </a:solidFill>
              </a:rPr>
              <a:t>формирующие УК)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31C559-B558-477C-9B5D-7813CAB16CB4}"/>
              </a:ext>
            </a:extLst>
          </p:cNvPr>
          <p:cNvSpPr/>
          <p:nvPr/>
        </p:nvSpPr>
        <p:spPr>
          <a:xfrm>
            <a:off x="6244854" y="1772816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Разработать концепции и матрицы компетенций по всем ОП.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Отработать механизмы формирования индивидуальных образовательных траекторий студентов с использованием дисциплин по выбору, факультативов, практической подготовки, курсов в открытом образовательном пространстве, проектной деятельности.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Продолжить работу по участию в процедурах внешней оценки качества образования.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Сделать пилотный проект по созданию цифрового компетентностного профиля студентов.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Привести в соответствие с внешними требованиями деятельность аспирантуры.</a:t>
            </a:r>
          </a:p>
        </p:txBody>
      </p:sp>
    </p:spTree>
    <p:extLst>
      <p:ext uri="{BB962C8B-B14F-4D97-AF65-F5344CB8AC3E}">
        <p14:creationId xmlns:p14="http://schemas.microsoft.com/office/powerpoint/2010/main" val="3673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6480175" y="1355979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448952" y="202437"/>
            <a:ext cx="5544616" cy="11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ru-RU" sz="2800" b="1" dirty="0">
                <a:solidFill>
                  <a:srgbClr val="1E4A91"/>
                </a:solidFill>
              </a:rPr>
              <a:t>Доля студентов (%), получивших в период сессии положительные оценки (2019-2021 гг.)</a:t>
            </a: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503238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17" name="Содержимое 3">
            <a:extLst>
              <a:ext uri="{FF2B5EF4-FFF2-40B4-BE49-F238E27FC236}">
                <a16:creationId xmlns:a16="http://schemas.microsoft.com/office/drawing/2014/main" id="{2273D13C-1190-4A7F-B0F4-A7FECDF9C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61897"/>
              </p:ext>
            </p:extLst>
          </p:nvPr>
        </p:nvGraphicFramePr>
        <p:xfrm>
          <a:off x="1212390" y="1851347"/>
          <a:ext cx="103570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7607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in">
  <a:themeElements>
    <a:clrScheme name="asteros_consulting">
      <a:dk1>
        <a:srgbClr val="454F56"/>
      </a:dk1>
      <a:lt1>
        <a:srgbClr val="FFFFFF"/>
      </a:lt1>
      <a:dk2>
        <a:srgbClr val="005490"/>
      </a:dk2>
      <a:lt2>
        <a:srgbClr val="C9DAF2"/>
      </a:lt2>
      <a:accent1>
        <a:srgbClr val="009CDA"/>
      </a:accent1>
      <a:accent2>
        <a:srgbClr val="89B4DD"/>
      </a:accent2>
      <a:accent3>
        <a:srgbClr val="A3ACB2"/>
      </a:accent3>
      <a:accent4>
        <a:srgbClr val="005187"/>
      </a:accent4>
      <a:accent5>
        <a:srgbClr val="007BC0"/>
      </a:accent5>
      <a:accent6>
        <a:srgbClr val="A91E22"/>
      </a:accent6>
      <a:hlink>
        <a:srgbClr val="007BC0"/>
      </a:hlink>
      <a:folHlink>
        <a:srgbClr val="74828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молодежная политика КГУ итог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3530</TotalTime>
  <Words>1271</Words>
  <Application>Microsoft Office PowerPoint</Application>
  <PresentationFormat>Произвольный</PresentationFormat>
  <Paragraphs>303</Paragraphs>
  <Slides>26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Microsoft YaHei</vt:lpstr>
      <vt:lpstr>Arial</vt:lpstr>
      <vt:lpstr>Calibri</vt:lpstr>
      <vt:lpstr>Calibri Light</vt:lpstr>
      <vt:lpstr>Roboto</vt:lpstr>
      <vt:lpstr>Segoe UI</vt:lpstr>
      <vt:lpstr>Times New Roman</vt:lpstr>
      <vt:lpstr>Trebuchet MS</vt:lpstr>
      <vt:lpstr>Wingdings</vt:lpstr>
      <vt:lpstr>Тема Office</vt:lpstr>
      <vt:lpstr>main</vt:lpstr>
      <vt:lpstr>молодежная политика КГУ итог</vt:lpstr>
      <vt:lpstr>1_Тема Office</vt:lpstr>
      <vt:lpstr>Заседание учёного совета 25.01.2021 г.  Об основных итогах деятельности КГУ в 2021 году и задачах на 2022 год </vt:lpstr>
      <vt:lpstr>Нецифровые трансформации</vt:lpstr>
      <vt:lpstr>Потенциал и разрывы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деятельность: итоги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Научно-методическое сопровождение образовательного процесса</vt:lpstr>
      <vt:lpstr>Презентация PowerPoint</vt:lpstr>
      <vt:lpstr>Повышение качества жизни работников</vt:lpstr>
      <vt:lpstr>Социокультурная среда университета: возможности для самореализации обучающихся</vt:lpstr>
      <vt:lpstr>Презентация PowerPoint</vt:lpstr>
      <vt:lpstr>Презентация PowerPoint</vt:lpstr>
      <vt:lpstr>События и люди 2021 года</vt:lpstr>
      <vt:lpstr>Капитальные ремонты 2021-2022 гг. </vt:lpstr>
      <vt:lpstr>Строительство бассейна «Университетский» 2021-2022 гг. </vt:lpstr>
      <vt:lpstr>Презентация PowerPoint</vt:lpstr>
      <vt:lpstr>Проект развития корпуса Б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IQ</dc:creator>
  <cp:lastModifiedBy>Александр Наумов</cp:lastModifiedBy>
  <cp:revision>337</cp:revision>
  <cp:lastPrinted>2020-12-08T13:08:43Z</cp:lastPrinted>
  <dcterms:created xsi:type="dcterms:W3CDTF">2016-12-26T19:25:54Z</dcterms:created>
  <dcterms:modified xsi:type="dcterms:W3CDTF">2022-01-25T09:04:02Z</dcterms:modified>
</cp:coreProperties>
</file>